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1" r:id="rId2"/>
    <p:sldId id="263" r:id="rId3"/>
    <p:sldId id="256" r:id="rId4"/>
    <p:sldId id="264" r:id="rId5"/>
    <p:sldId id="273" r:id="rId6"/>
    <p:sldId id="274" r:id="rId7"/>
    <p:sldId id="275" r:id="rId8"/>
    <p:sldId id="276" r:id="rId9"/>
    <p:sldId id="277" r:id="rId10"/>
    <p:sldId id="278" r:id="rId11"/>
    <p:sldId id="284" r:id="rId12"/>
    <p:sldId id="279" r:id="rId13"/>
    <p:sldId id="280" r:id="rId14"/>
    <p:sldId id="281" r:id="rId15"/>
    <p:sldId id="266" r:id="rId16"/>
    <p:sldId id="282" r:id="rId17"/>
    <p:sldId id="283" r:id="rId18"/>
    <p:sldId id="287" r:id="rId19"/>
    <p:sldId id="288" r:id="rId20"/>
    <p:sldId id="289" r:id="rId21"/>
    <p:sldId id="290" r:id="rId22"/>
    <p:sldId id="291" r:id="rId23"/>
    <p:sldId id="292" r:id="rId24"/>
    <p:sldId id="293" r:id="rId25"/>
    <p:sldId id="267" r:id="rId26"/>
    <p:sldId id="285" r:id="rId27"/>
    <p:sldId id="286" r:id="rId28"/>
    <p:sldId id="296" r:id="rId29"/>
    <p:sldId id="294" r:id="rId30"/>
    <p:sldId id="297" r:id="rId31"/>
    <p:sldId id="295" r:id="rId32"/>
    <p:sldId id="268" r:id="rId33"/>
    <p:sldId id="298" r:id="rId34"/>
    <p:sldId id="303" r:id="rId35"/>
    <p:sldId id="300" r:id="rId36"/>
    <p:sldId id="269" r:id="rId37"/>
    <p:sldId id="302" r:id="rId38"/>
    <p:sldId id="299" r:id="rId39"/>
    <p:sldId id="301" r:id="rId40"/>
    <p:sldId id="270" r:id="rId41"/>
    <p:sldId id="304" r:id="rId42"/>
    <p:sldId id="305" r:id="rId43"/>
    <p:sldId id="306" r:id="rId44"/>
    <p:sldId id="307" r:id="rId45"/>
    <p:sldId id="308" r:id="rId46"/>
    <p:sldId id="309" r:id="rId47"/>
    <p:sldId id="310" r:id="rId48"/>
    <p:sldId id="311" r:id="rId49"/>
    <p:sldId id="272" r:id="rId50"/>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B00CC"/>
    <a:srgbClr val="FF00FF"/>
    <a:srgbClr val="0000FF"/>
    <a:srgbClr val="33CC33"/>
    <a:srgbClr val="51BB6D"/>
    <a:srgbClr val="FF9900"/>
    <a:srgbClr val="FFFFCC"/>
    <a:srgbClr val="FF66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3992" y="1"/>
            <a:ext cx="3078427" cy="511731"/>
          </a:xfrm>
          <a:prstGeom prst="rect">
            <a:avLst/>
          </a:prstGeom>
        </p:spPr>
        <p:txBody>
          <a:bodyPr vert="horz" lIns="99048" tIns="49524" rIns="99048" bIns="49524" rtlCol="0"/>
          <a:lstStyle>
            <a:lvl1pPr algn="r">
              <a:defRPr sz="1300"/>
            </a:lvl1pPr>
          </a:lstStyle>
          <a:p>
            <a:fld id="{2CBCD430-9C24-4679-8551-AAB6A5E20D43}" type="datetimeFigureOut">
              <a:rPr lang="fr-FR" smtClean="0"/>
              <a:t>06/10/2020</a:t>
            </a:fld>
            <a:endParaRPr lang="fr-FR"/>
          </a:p>
        </p:txBody>
      </p:sp>
      <p:sp>
        <p:nvSpPr>
          <p:cNvPr id="4" name="Espace réservé de l'image des diapositive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7"/>
            <a:ext cx="3078427"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1731"/>
          </a:xfrm>
          <a:prstGeom prst="rect">
            <a:avLst/>
          </a:prstGeom>
        </p:spPr>
        <p:txBody>
          <a:bodyPr vert="horz" lIns="99048" tIns="49524" rIns="99048" bIns="49524" rtlCol="0" anchor="b"/>
          <a:lstStyle>
            <a:lvl1pPr algn="r">
              <a:defRPr sz="1300"/>
            </a:lvl1pPr>
          </a:lstStyle>
          <a:p>
            <a:fld id="{F7429904-6453-4302-9FE8-E893F3FDAF87}" type="slidenum">
              <a:rPr lang="fr-FR" smtClean="0"/>
              <a:t>‹N°›</a:t>
            </a:fld>
            <a:endParaRPr lang="fr-FR"/>
          </a:p>
        </p:txBody>
      </p:sp>
    </p:spTree>
    <p:extLst>
      <p:ext uri="{BB962C8B-B14F-4D97-AF65-F5344CB8AC3E}">
        <p14:creationId xmlns:p14="http://schemas.microsoft.com/office/powerpoint/2010/main" val="374806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12</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13</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14</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16</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17</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18</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19</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20</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21</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22</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4</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23</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24</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26</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27</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28</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29</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30</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31</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33</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34</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5</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35</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37</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38</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39</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6</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7</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8</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9</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10</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1775" algn="l"/>
                <a:tab pos="1443554" algn="l"/>
                <a:tab pos="2165329" algn="l"/>
                <a:tab pos="2887105" algn="l"/>
              </a:tabLst>
              <a:defRPr>
                <a:solidFill>
                  <a:schemeClr val="tx1"/>
                </a:solidFill>
                <a:latin typeface="Arial" charset="0"/>
                <a:ea typeface="Microsoft YaHei" pitchFamily="34" charset="-122"/>
              </a:defRPr>
            </a:lvl1pPr>
            <a:lvl2pPr eaLnBrk="0">
              <a:tabLst>
                <a:tab pos="721775" algn="l"/>
                <a:tab pos="1443554" algn="l"/>
                <a:tab pos="2165329" algn="l"/>
                <a:tab pos="2887105" algn="l"/>
              </a:tabLst>
              <a:defRPr>
                <a:solidFill>
                  <a:schemeClr val="tx1"/>
                </a:solidFill>
                <a:latin typeface="Arial" charset="0"/>
                <a:ea typeface="Microsoft YaHei" pitchFamily="34" charset="-122"/>
              </a:defRPr>
            </a:lvl2pPr>
            <a:lvl3pPr eaLnBrk="0">
              <a:tabLst>
                <a:tab pos="721775" algn="l"/>
                <a:tab pos="1443554" algn="l"/>
                <a:tab pos="2165329" algn="l"/>
                <a:tab pos="2887105" algn="l"/>
              </a:tabLst>
              <a:defRPr>
                <a:solidFill>
                  <a:schemeClr val="tx1"/>
                </a:solidFill>
                <a:latin typeface="Arial" charset="0"/>
                <a:ea typeface="Microsoft YaHei" pitchFamily="34" charset="-122"/>
              </a:defRPr>
            </a:lvl3pPr>
            <a:lvl4pPr eaLnBrk="0">
              <a:tabLst>
                <a:tab pos="721775" algn="l"/>
                <a:tab pos="1443554" algn="l"/>
                <a:tab pos="2165329" algn="l"/>
                <a:tab pos="2887105" algn="l"/>
              </a:tabLst>
              <a:defRPr>
                <a:solidFill>
                  <a:schemeClr val="tx1"/>
                </a:solidFill>
                <a:latin typeface="Arial" charset="0"/>
                <a:ea typeface="Microsoft YaHei" pitchFamily="34" charset="-122"/>
              </a:defRPr>
            </a:lvl4pPr>
            <a:lvl5pPr eaLnBrk="0">
              <a:tabLst>
                <a:tab pos="721775" algn="l"/>
                <a:tab pos="1443554" algn="l"/>
                <a:tab pos="2165329" algn="l"/>
                <a:tab pos="2887105" algn="l"/>
              </a:tabLst>
              <a:defRPr>
                <a:solidFill>
                  <a:schemeClr val="tx1"/>
                </a:solidFill>
                <a:latin typeface="Arial" charset="0"/>
                <a:ea typeface="Microsoft YaHei" pitchFamily="34" charset="-122"/>
              </a:defRPr>
            </a:lvl5pPr>
            <a:lvl6pPr marL="2507223"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6pPr>
            <a:lvl7pPr marL="2963082"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7pPr>
            <a:lvl8pPr marL="341894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8pPr>
            <a:lvl9pPr marL="3874800" indent="-227929" defTabSz="447944" eaLnBrk="0" fontAlgn="base" hangingPunct="0">
              <a:lnSpc>
                <a:spcPct val="93000"/>
              </a:lnSpc>
              <a:spcBef>
                <a:spcPct val="0"/>
              </a:spcBef>
              <a:spcAft>
                <a:spcPct val="0"/>
              </a:spcAft>
              <a:buClr>
                <a:srgbClr val="000000"/>
              </a:buClr>
              <a:buSzPct val="100000"/>
              <a:buFont typeface="Times New Roman" pitchFamily="18" charset="0"/>
              <a:tabLst>
                <a:tab pos="721775" algn="l"/>
                <a:tab pos="1443554" algn="l"/>
                <a:tab pos="2165329" algn="l"/>
                <a:tab pos="2887105" algn="l"/>
              </a:tabLst>
              <a:defRPr>
                <a:solidFill>
                  <a:schemeClr val="tx1"/>
                </a:solidFill>
                <a:latin typeface="Arial" charset="0"/>
                <a:ea typeface="Microsoft YaHei" pitchFamily="34" charset="-122"/>
              </a:defRPr>
            </a:lvl9pPr>
          </a:lstStyle>
          <a:p>
            <a:pPr eaLnBrk="1">
              <a:buFont typeface="Times New Roman" pitchFamily="18" charset="0"/>
              <a:buNone/>
            </a:pPr>
            <a:fld id="{25F5EFE8-B2BC-4930-8F3B-FEE739AAEF5F}" type="slidenum">
              <a:rPr lang="fr-FR" altLang="fr-FR" smtClean="0">
                <a:solidFill>
                  <a:srgbClr val="000000"/>
                </a:solidFill>
                <a:latin typeface="Times New Roman" pitchFamily="18" charset="0"/>
              </a:rPr>
              <a:pPr eaLnBrk="1">
                <a:buFont typeface="Times New Roman" pitchFamily="18" charset="0"/>
                <a:buNone/>
              </a:pPr>
              <a:t>11</a:t>
            </a:fld>
            <a:endParaRPr lang="fr-FR" altLang="fr-FR" smtClean="0">
              <a:solidFill>
                <a:srgbClr val="000000"/>
              </a:solidFill>
              <a:latin typeface="Times New Roman" pitchFamily="18"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10108" y="4861254"/>
            <a:ext cx="5682356"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587" anchor="ctr"/>
          <a:lstStyle/>
          <a:p>
            <a:endParaRPr lang="fr-FR" sz="1300" dirty="0"/>
          </a:p>
          <a:p>
            <a:pPr marL="215267" indent="-213685">
              <a:lnSpc>
                <a:spcPct val="93000"/>
              </a:lnSpc>
              <a:spcBef>
                <a:spcPct val="0"/>
              </a:spcBef>
              <a:tabLst>
                <a:tab pos="721775" algn="l"/>
                <a:tab pos="1443554" algn="l"/>
                <a:tab pos="2165329" algn="l"/>
                <a:tab pos="2887105" algn="l"/>
                <a:tab pos="3608883" algn="l"/>
                <a:tab pos="4330660" algn="l"/>
                <a:tab pos="5052435" algn="l"/>
                <a:tab pos="5774212" algn="l"/>
              </a:tabLst>
            </a:pPr>
            <a:endParaRPr lang="fr-FR" altLang="fr-FR" sz="1900" dirty="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800" y="2130423"/>
            <a:ext cx="7772400" cy="1470026"/>
          </a:xfrm>
        </p:spPr>
        <p:txBody>
          <a:bodyPr/>
          <a:lstStyle>
            <a:lvl1pPr>
              <a:defRPr/>
            </a:lvl1pPr>
          </a:lstStyle>
          <a:p>
            <a:pPr lvl="0"/>
            <a:r>
              <a:rPr lang="fr-FR"/>
              <a:t>Modifiez le style du titre</a:t>
            </a:r>
          </a:p>
        </p:txBody>
      </p:sp>
      <p:sp>
        <p:nvSpPr>
          <p:cNvPr id="3" name="Sous-titr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5C9043EE-9865-4208-98C4-D02D40649085}" type="datetime1">
              <a:rPr lang="fr-FR"/>
              <a:pPr lvl="0"/>
              <a:t>06/10/2020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4D358E7F-BA8B-4AFB-9CB8-0ECAD1787C27}" type="slidenum">
              <a:t>‹N°›</a:t>
            </a:fld>
            <a:endParaRPr lang="fr-FR"/>
          </a:p>
        </p:txBody>
      </p:sp>
    </p:spTree>
    <p:extLst>
      <p:ext uri="{BB962C8B-B14F-4D97-AF65-F5344CB8AC3E}">
        <p14:creationId xmlns:p14="http://schemas.microsoft.com/office/powerpoint/2010/main" val="284682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45B5F0BF-6DF6-41BB-A54C-A42CBCA2CA2A}" type="datetime1">
              <a:rPr lang="fr-FR"/>
              <a:pPr lvl="0"/>
              <a:t>06/10/2020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A27DACD9-DAD1-432A-8ACD-3AB875D111E6}" type="slidenum">
              <a:t>‹N°›</a:t>
            </a:fld>
            <a:endParaRPr lang="fr-FR"/>
          </a:p>
        </p:txBody>
      </p:sp>
    </p:spTree>
    <p:extLst>
      <p:ext uri="{BB962C8B-B14F-4D97-AF65-F5344CB8AC3E}">
        <p14:creationId xmlns:p14="http://schemas.microsoft.com/office/powerpoint/2010/main" val="416813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40"/>
            <a:ext cx="2057400" cy="5851529"/>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CB20F6A3-F075-4D99-9237-630D210404E2}" type="datetime1">
              <a:rPr lang="fr-FR"/>
              <a:pPr lvl="0"/>
              <a:t>06/10/2020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D388542F-A640-482B-91A7-F75B4FE67665}" type="slidenum">
              <a:t>‹N°›</a:t>
            </a:fld>
            <a:endParaRPr lang="fr-FR"/>
          </a:p>
        </p:txBody>
      </p:sp>
    </p:spTree>
    <p:extLst>
      <p:ext uri="{BB962C8B-B14F-4D97-AF65-F5344CB8AC3E}">
        <p14:creationId xmlns:p14="http://schemas.microsoft.com/office/powerpoint/2010/main" val="38963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8013" cy="1143000"/>
          </a:xfrm>
        </p:spPr>
        <p:txBody>
          <a:bodyPr/>
          <a:lstStyle/>
          <a:p>
            <a:r>
              <a:rPr lang="fr-FR" smtClean="0"/>
              <a:t>Modifiez le style du titre</a:t>
            </a:r>
            <a:endParaRPr lang="fr-FR"/>
          </a:p>
        </p:txBody>
      </p:sp>
      <p:sp>
        <p:nvSpPr>
          <p:cNvPr id="3" name="Rectangle 1"/>
          <p:cNvSpPr>
            <a:spLocks noGrp="1" noChangeArrowheads="1"/>
          </p:cNvSpPr>
          <p:nvPr>
            <p:ph type="dt" idx="10"/>
          </p:nvPr>
        </p:nvSpPr>
        <p:spPr>
          <a:ln/>
        </p:spPr>
        <p:txBody>
          <a:bodyPr/>
          <a:lstStyle>
            <a:lvl1pPr>
              <a:defRPr/>
            </a:lvl1pPr>
          </a:lstStyle>
          <a:p>
            <a:pPr>
              <a:defRPr/>
            </a:pPr>
            <a:r>
              <a:rPr lang="fr-FR" altLang="fr-FR"/>
              <a:t>16/01/2018</a:t>
            </a:r>
          </a:p>
        </p:txBody>
      </p:sp>
      <p:sp>
        <p:nvSpPr>
          <p:cNvPr id="4" name="Rectangle 2"/>
          <p:cNvSpPr>
            <a:spLocks noGrp="1" noChangeArrowheads="1"/>
          </p:cNvSpPr>
          <p:nvPr>
            <p:ph type="ftr" idx="11"/>
          </p:nvPr>
        </p:nvSpPr>
        <p:spPr>
          <a:ln/>
        </p:spPr>
        <p:txBody>
          <a:bodyPr/>
          <a:lstStyle>
            <a:lvl1pPr>
              <a:defRPr/>
            </a:lvl1pPr>
          </a:lstStyle>
          <a:p>
            <a:pPr>
              <a:defRPr/>
            </a:pPr>
            <a:endParaRPr lang="fr-FR" altLang="fr-FR"/>
          </a:p>
        </p:txBody>
      </p:sp>
      <p:sp>
        <p:nvSpPr>
          <p:cNvPr id="5" name="Rectangle 3"/>
          <p:cNvSpPr>
            <a:spLocks noGrp="1" noChangeArrowheads="1"/>
          </p:cNvSpPr>
          <p:nvPr>
            <p:ph type="sldNum" idx="12"/>
          </p:nvPr>
        </p:nvSpPr>
        <p:spPr>
          <a:ln/>
        </p:spPr>
        <p:txBody>
          <a:bodyPr/>
          <a:lstStyle>
            <a:lvl1pPr>
              <a:defRPr/>
            </a:lvl1pPr>
          </a:lstStyle>
          <a:p>
            <a:pPr>
              <a:defRPr/>
            </a:pPr>
            <a:fld id="{D14A1BC3-7929-416C-921D-685524480833}" type="slidenum">
              <a:rPr lang="fr-FR" altLang="fr-FR"/>
              <a:pPr>
                <a:defRPr/>
              </a:pPr>
              <a:t>‹N°›</a:t>
            </a:fld>
            <a:fld id="{EF2368B3-4A30-4122-9ABF-AAC36BB99472}" type="slidenum">
              <a:rPr lang="fr-FR" altLang="fr-FR"/>
              <a:pPr>
                <a:defRPr/>
              </a:pPr>
              <a:t>‹N°›</a:t>
            </a:fld>
            <a:endParaRPr lang="fr-FR" altLang="fr-FR"/>
          </a:p>
        </p:txBody>
      </p:sp>
    </p:spTree>
    <p:extLst>
      <p:ext uri="{BB962C8B-B14F-4D97-AF65-F5344CB8AC3E}">
        <p14:creationId xmlns:p14="http://schemas.microsoft.com/office/powerpoint/2010/main" val="346597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F95DA74D-22CF-4CAA-8B5E-58E0A16B44B1}" type="datetime1">
              <a:rPr lang="fr-FR"/>
              <a:pPr lvl="0"/>
              <a:t>06/10/2020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F9D6AA08-8690-4C3A-B94F-43881C63A080}" type="slidenum">
              <a:t>‹N°›</a:t>
            </a:fld>
            <a:endParaRPr lang="fr-FR"/>
          </a:p>
        </p:txBody>
      </p:sp>
    </p:spTree>
    <p:extLst>
      <p:ext uri="{BB962C8B-B14F-4D97-AF65-F5344CB8AC3E}">
        <p14:creationId xmlns:p14="http://schemas.microsoft.com/office/powerpoint/2010/main" val="400248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311" y="4406895"/>
            <a:ext cx="7772400" cy="1362071"/>
          </a:xfrm>
        </p:spPr>
        <p:txBody>
          <a:bodyPr anchor="t" anchorCtr="0"/>
          <a:lstStyle>
            <a:lvl1pPr algn="l">
              <a:defRPr sz="4000" b="1" cap="all"/>
            </a:lvl1pPr>
          </a:lstStyle>
          <a:p>
            <a:pPr lvl="0"/>
            <a:r>
              <a:rPr lang="fr-FR"/>
              <a:t>Modifiez le style du titre</a:t>
            </a:r>
          </a:p>
        </p:txBody>
      </p:sp>
      <p:sp>
        <p:nvSpPr>
          <p:cNvPr id="3" name="Espace réservé du texte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D2D69A55-6406-4C7B-A70A-C3729B281B7D}" type="datetime1">
              <a:rPr lang="fr-FR"/>
              <a:pPr lvl="0"/>
              <a:t>06/10/2020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331D51C7-1CEE-4AF7-852F-DA7BF829FCBD}" type="slidenum">
              <a:t>‹N°›</a:t>
            </a:fld>
            <a:endParaRPr lang="fr-FR"/>
          </a:p>
        </p:txBody>
      </p:sp>
    </p:spTree>
    <p:extLst>
      <p:ext uri="{BB962C8B-B14F-4D97-AF65-F5344CB8AC3E}">
        <p14:creationId xmlns:p14="http://schemas.microsoft.com/office/powerpoint/2010/main" val="363803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97842B97-F50D-416F-BAE0-6D2455A1F245}" type="datetime1">
              <a:rPr lang="fr-FR"/>
              <a:pPr lvl="0"/>
              <a:t>06/10/2020</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6AFB0431-C83A-4E7F-B900-631D042661D7}" type="slidenum">
              <a:t>‹N°›</a:t>
            </a:fld>
            <a:endParaRPr lang="fr-FR"/>
          </a:p>
        </p:txBody>
      </p:sp>
    </p:spTree>
    <p:extLst>
      <p:ext uri="{BB962C8B-B14F-4D97-AF65-F5344CB8AC3E}">
        <p14:creationId xmlns:p14="http://schemas.microsoft.com/office/powerpoint/2010/main" val="403512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67F34F2C-D73C-429D-AF18-DCDE207128B2}" type="datetime1">
              <a:rPr lang="fr-FR"/>
              <a:pPr lvl="0"/>
              <a:t>06/10/2020</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AE2EFAC4-AB52-4BA1-BD1C-D539767CD2F4}" type="slidenum">
              <a:t>‹N°›</a:t>
            </a:fld>
            <a:endParaRPr lang="fr-FR"/>
          </a:p>
        </p:txBody>
      </p:sp>
    </p:spTree>
    <p:extLst>
      <p:ext uri="{BB962C8B-B14F-4D97-AF65-F5344CB8AC3E}">
        <p14:creationId xmlns:p14="http://schemas.microsoft.com/office/powerpoint/2010/main" val="375335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CD3EBE0C-D021-462F-B641-3E7D96856775}" type="datetime1">
              <a:rPr lang="fr-FR"/>
              <a:pPr lvl="0"/>
              <a:t>06/10/2020</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16E9BA6F-BADA-4868-BE06-36C375F92D08}" type="slidenum">
              <a:t>‹N°›</a:t>
            </a:fld>
            <a:endParaRPr lang="fr-FR"/>
          </a:p>
        </p:txBody>
      </p:sp>
    </p:spTree>
    <p:extLst>
      <p:ext uri="{BB962C8B-B14F-4D97-AF65-F5344CB8AC3E}">
        <p14:creationId xmlns:p14="http://schemas.microsoft.com/office/powerpoint/2010/main" val="44855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4E8CDABD-354F-414D-92CE-E0F7C7996AA8}" type="datetime1">
              <a:rPr lang="fr-FR"/>
              <a:pPr lvl="0"/>
              <a:t>06/10/2020</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5FC5E729-3A09-44B6-B9DE-19DE62438767}" type="slidenum">
              <a:t>‹N°›</a:t>
            </a:fld>
            <a:endParaRPr lang="fr-FR"/>
          </a:p>
        </p:txBody>
      </p:sp>
    </p:spTree>
    <p:extLst>
      <p:ext uri="{BB962C8B-B14F-4D97-AF65-F5344CB8AC3E}">
        <p14:creationId xmlns:p14="http://schemas.microsoft.com/office/powerpoint/2010/main" val="93782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3048"/>
            <a:ext cx="3008311" cy="1162046"/>
          </a:xfrm>
        </p:spPr>
        <p:txBody>
          <a:bodyPr anchor="b" anchorCtr="0"/>
          <a:lstStyle>
            <a:lvl1pPr algn="l">
              <a:defRPr sz="2000" b="1"/>
            </a:lvl1pPr>
          </a:lstStyle>
          <a:p>
            <a:pPr lvl="0"/>
            <a:r>
              <a:rPr lang="fr-FR"/>
              <a:t>Modifiez le style du titre</a:t>
            </a:r>
          </a:p>
        </p:txBody>
      </p:sp>
      <p:sp>
        <p:nvSpPr>
          <p:cNvPr id="3" name="Espace réservé du contenu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7C24A756-0582-4575-BE60-4AEFF0CC5501}" type="datetime1">
              <a:rPr lang="fr-FR"/>
              <a:pPr lvl="0"/>
              <a:t>06/10/2020</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72E55536-BF24-425C-B213-7128A53972E1}" type="slidenum">
              <a:t>‹N°›</a:t>
            </a:fld>
            <a:endParaRPr lang="fr-FR"/>
          </a:p>
        </p:txBody>
      </p:sp>
    </p:spTree>
    <p:extLst>
      <p:ext uri="{BB962C8B-B14F-4D97-AF65-F5344CB8AC3E}">
        <p14:creationId xmlns:p14="http://schemas.microsoft.com/office/powerpoint/2010/main" val="60351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288" y="4800600"/>
            <a:ext cx="5486400" cy="566735"/>
          </a:xfrm>
        </p:spPr>
        <p:txBody>
          <a:bodyPr anchor="b" anchorCtr="0"/>
          <a:lstStyle>
            <a:lvl1pPr algn="l">
              <a:defRPr sz="2000" b="1"/>
            </a:lvl1pPr>
          </a:lstStyle>
          <a:p>
            <a:pPr lvl="0"/>
            <a:r>
              <a:rPr lang="fr-FR"/>
              <a:t>Modifiez le style du titre</a:t>
            </a:r>
          </a:p>
        </p:txBody>
      </p:sp>
      <p:sp>
        <p:nvSpPr>
          <p:cNvPr id="3" name="Espace réservé pour une image  2"/>
          <p:cNvSpPr txBox="1">
            <a:spLocks noGrp="1"/>
          </p:cNvSpPr>
          <p:nvPr>
            <p:ph type="pic" idx="1"/>
          </p:nvPr>
        </p:nvSpPr>
        <p:spPr>
          <a:xfrm>
            <a:off x="1792288" y="612776"/>
            <a:ext cx="5486400" cy="4114800"/>
          </a:xfrm>
        </p:spPr>
        <p:txBody>
          <a:bodyPr/>
          <a:lstStyle>
            <a:lvl1pPr marL="0" indent="0">
              <a:buNone/>
              <a:defRPr/>
            </a:lvl1pPr>
          </a:lstStyle>
          <a:p>
            <a:pPr lvl="0"/>
            <a:endParaRPr lang="fr-FR"/>
          </a:p>
        </p:txBody>
      </p:sp>
      <p:sp>
        <p:nvSpPr>
          <p:cNvPr id="4" name="Espace réservé du texte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CDF8B932-3FA5-4369-8BCC-E87CCED1EB03}" type="datetime1">
              <a:rPr lang="fr-FR"/>
              <a:pPr lvl="0"/>
              <a:t>06/10/2020</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FD99C58E-E4B0-4CAA-8489-191BE816043C}" type="slidenum">
              <a:t>‹N°›</a:t>
            </a:fld>
            <a:endParaRPr lang="fr-FR"/>
          </a:p>
        </p:txBody>
      </p:sp>
    </p:spTree>
    <p:extLst>
      <p:ext uri="{BB962C8B-B14F-4D97-AF65-F5344CB8AC3E}">
        <p14:creationId xmlns:p14="http://schemas.microsoft.com/office/powerpoint/2010/main" val="7964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fr-FR"/>
              <a:t>Modifiez le style du titre</a:t>
            </a:r>
          </a:p>
        </p:txBody>
      </p:sp>
      <p:sp>
        <p:nvSpPr>
          <p:cNvPr id="3" name="Espace réservé du texte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E5A3CC51-6738-4567-A244-4DCEEC390E43}" type="datetime1">
              <a:rPr lang="fr-FR"/>
              <a:pPr lvl="0"/>
              <a:t>06/10/2020</a:t>
            </a:fld>
            <a:endParaRPr lang="fr-FR"/>
          </a:p>
        </p:txBody>
      </p:sp>
      <p:sp>
        <p:nvSpPr>
          <p:cNvPr id="5" name="Espace réservé du pied de page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47DD2DA3-5467-425C-84DD-FDAADE9748BC}"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fr-FR"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jpg"/><Relationship Id="rId7"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g"/><Relationship Id="rId3" Type="http://schemas.openxmlformats.org/officeDocument/2006/relationships/image" Target="../media/image45.jpeg"/><Relationship Id="rId7" Type="http://schemas.openxmlformats.org/officeDocument/2006/relationships/image" Target="../media/image48.jpg"/><Relationship Id="rId12" Type="http://schemas.openxmlformats.org/officeDocument/2006/relationships/image" Target="../media/image53.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jpg"/><Relationship Id="rId5" Type="http://schemas.openxmlformats.org/officeDocument/2006/relationships/image" Target="../media/image1.jpg"/><Relationship Id="rId10" Type="http://schemas.openxmlformats.org/officeDocument/2006/relationships/image" Target="../media/image51.jpg"/><Relationship Id="rId4" Type="http://schemas.openxmlformats.org/officeDocument/2006/relationships/image" Target="../media/image46.jpeg"/><Relationship Id="rId9" Type="http://schemas.openxmlformats.org/officeDocument/2006/relationships/image" Target="../media/image50.jp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jpg"/><Relationship Id="rId3" Type="http://schemas.openxmlformats.org/officeDocument/2006/relationships/image" Target="../media/image1.jpg"/><Relationship Id="rId21" Type="http://schemas.openxmlformats.org/officeDocument/2006/relationships/image" Target="../media/image68.jpg"/><Relationship Id="rId7" Type="http://schemas.openxmlformats.org/officeDocument/2006/relationships/image" Target="../media/image10.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jpg"/><Relationship Id="rId2" Type="http://schemas.openxmlformats.org/officeDocument/2006/relationships/notesSlide" Target="../notesSlides/notesSlide11.xml"/><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jpeg"/><Relationship Id="rId1" Type="http://schemas.openxmlformats.org/officeDocument/2006/relationships/slideLayout" Target="../slideLayouts/slideLayout12.xml"/><Relationship Id="rId6" Type="http://schemas.openxmlformats.org/officeDocument/2006/relationships/image" Target="../media/image12.gif"/><Relationship Id="rId11" Type="http://schemas.openxmlformats.org/officeDocument/2006/relationships/image" Target="../media/image58.jpg"/><Relationship Id="rId24" Type="http://schemas.openxmlformats.org/officeDocument/2006/relationships/image" Target="../media/image71.png"/><Relationship Id="rId32" Type="http://schemas.openxmlformats.org/officeDocument/2006/relationships/image" Target="../media/image79.jpeg"/><Relationship Id="rId5" Type="http://schemas.openxmlformats.org/officeDocument/2006/relationships/image" Target="../media/image9.jpg"/><Relationship Id="rId15" Type="http://schemas.openxmlformats.org/officeDocument/2006/relationships/image" Target="../media/image62.jpg"/><Relationship Id="rId23" Type="http://schemas.openxmlformats.org/officeDocument/2006/relationships/image" Target="../media/image70.jpeg"/><Relationship Id="rId28" Type="http://schemas.openxmlformats.org/officeDocument/2006/relationships/image" Target="../media/image75.jpg"/><Relationship Id="rId10" Type="http://schemas.openxmlformats.org/officeDocument/2006/relationships/image" Target="../media/image57.jpg"/><Relationship Id="rId19" Type="http://schemas.openxmlformats.org/officeDocument/2006/relationships/image" Target="../media/image66.jpeg"/><Relationship Id="rId31" Type="http://schemas.openxmlformats.org/officeDocument/2006/relationships/image" Target="../media/image78.jpeg"/><Relationship Id="rId4" Type="http://schemas.openxmlformats.org/officeDocument/2006/relationships/image" Target="../media/image39.png"/><Relationship Id="rId9" Type="http://schemas.openxmlformats.org/officeDocument/2006/relationships/image" Target="../media/image56.png"/><Relationship Id="rId14" Type="http://schemas.openxmlformats.org/officeDocument/2006/relationships/image" Target="../media/image61.jpg"/><Relationship Id="rId22" Type="http://schemas.openxmlformats.org/officeDocument/2006/relationships/image" Target="../media/image69.jpeg"/><Relationship Id="rId27" Type="http://schemas.openxmlformats.org/officeDocument/2006/relationships/image" Target="../media/image74.jpg"/><Relationship Id="rId30" Type="http://schemas.openxmlformats.org/officeDocument/2006/relationships/image" Target="../media/image77.jpeg"/></Relationships>
</file>

<file path=ppt/slides/_rels/slide14.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jpg"/><Relationship Id="rId3" Type="http://schemas.openxmlformats.org/officeDocument/2006/relationships/image" Target="../media/image1.jpg"/><Relationship Id="rId7" Type="http://schemas.openxmlformats.org/officeDocument/2006/relationships/image" Target="../media/image83.jpeg"/><Relationship Id="rId12" Type="http://schemas.openxmlformats.org/officeDocument/2006/relationships/image" Target="../media/image88.jpg"/><Relationship Id="rId2" Type="http://schemas.openxmlformats.org/officeDocument/2006/relationships/notesSlide" Target="../notesSlides/notesSlide12.xml"/><Relationship Id="rId16" Type="http://schemas.openxmlformats.org/officeDocument/2006/relationships/image" Target="../media/image92.jpeg"/><Relationship Id="rId1" Type="http://schemas.openxmlformats.org/officeDocument/2006/relationships/slideLayout" Target="../slideLayouts/slideLayout12.xml"/><Relationship Id="rId6" Type="http://schemas.openxmlformats.org/officeDocument/2006/relationships/image" Target="../media/image82.jpg"/><Relationship Id="rId11" Type="http://schemas.openxmlformats.org/officeDocument/2006/relationships/image" Target="../media/image87.jpeg"/><Relationship Id="rId5" Type="http://schemas.openxmlformats.org/officeDocument/2006/relationships/image" Target="../media/image81.jpg"/><Relationship Id="rId15" Type="http://schemas.openxmlformats.org/officeDocument/2006/relationships/image" Target="../media/image9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g"/><Relationship Id="rId14" Type="http://schemas.openxmlformats.org/officeDocument/2006/relationships/image" Target="../media/image90.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3.jpe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5.jpg"/></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jpg"/><Relationship Id="rId7"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96.jpg"/></Relationships>
</file>

<file path=ppt/slides/_rels/slide18.xml.rels><?xml version="1.0" encoding="UTF-8" standalone="yes"?>
<Relationships xmlns="http://schemas.openxmlformats.org/package/2006/relationships"><Relationship Id="rId8" Type="http://schemas.openxmlformats.org/officeDocument/2006/relationships/image" Target="../media/image99.jpg"/><Relationship Id="rId3" Type="http://schemas.openxmlformats.org/officeDocument/2006/relationships/image" Target="../media/image39.png"/><Relationship Id="rId7"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8.png"/><Relationship Id="rId5" Type="http://schemas.openxmlformats.org/officeDocument/2006/relationships/image" Target="../media/image41.png"/><Relationship Id="rId4" Type="http://schemas.openxmlformats.org/officeDocument/2006/relationships/image" Target="../media/image1.jpg"/><Relationship Id="rId9" Type="http://schemas.openxmlformats.org/officeDocument/2006/relationships/image" Target="../media/image10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9.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2.jpg"/><Relationship Id="rId5" Type="http://schemas.openxmlformats.org/officeDocument/2006/relationships/image" Target="../media/image9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3.jpg"/></Relationships>
</file>

<file path=ppt/slides/_rels/slide2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105.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5.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08.jpg"/><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1.jpg"/><Relationship Id="rId7" Type="http://schemas.openxmlformats.org/officeDocument/2006/relationships/image" Target="../media/image81.jp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7.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05.jpeg"/><Relationship Id="rId4" Type="http://schemas.openxmlformats.org/officeDocument/2006/relationships/image" Target="../media/image104.jpeg"/></Relationships>
</file>

<file path=ppt/slides/_rels/slide32.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115.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15.jpg"/></Relationships>
</file>

<file path=ppt/slides/_rels/slide36.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40.jp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 Id="rId9" Type="http://schemas.openxmlformats.org/officeDocument/2006/relationships/image" Target="../media/image12.gif"/></Relationships>
</file>

<file path=ppt/slides/_rels/slide4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8.jpg"/></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png"/></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2.jpg"/><Relationship Id="rId5" Type="http://schemas.openxmlformats.org/officeDocument/2006/relationships/image" Target="../media/image131.png"/><Relationship Id="rId4" Type="http://schemas.openxmlformats.org/officeDocument/2006/relationships/image" Target="../media/image130.png"/></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jp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jp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jp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image" Target="../media/image34.gif"/><Relationship Id="rId4" Type="http://schemas.openxmlformats.org/officeDocument/2006/relationships/image" Target="../media/image1.jp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863588" y="3140968"/>
            <a:ext cx="7344816" cy="2952328"/>
          </a:xfrm>
          <a:prstGeom prst="rect">
            <a:avLst/>
          </a:prstGeom>
          <a:solidFill>
            <a:srgbClr val="FFFFCC"/>
          </a:solidFill>
          <a:ln w="57150">
            <a:solidFill>
              <a:schemeClr val="tx1"/>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6000" kern="0" dirty="0" smtClean="0">
                <a:ln>
                  <a:solidFill>
                    <a:srgbClr val="FF0000"/>
                  </a:solidFill>
                </a:ln>
                <a:solidFill>
                  <a:srgbClr val="92D050"/>
                </a:solidFill>
                <a:latin typeface="Arial Black" panose="020B0A04020102020204" pitchFamily="34" charset="0"/>
              </a:rPr>
              <a:t>CIRCULATION</a:t>
            </a:r>
          </a:p>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6000" kern="0" dirty="0" smtClean="0">
                <a:ln>
                  <a:solidFill>
                    <a:srgbClr val="FF0000"/>
                  </a:solidFill>
                </a:ln>
                <a:solidFill>
                  <a:srgbClr val="92D050"/>
                </a:solidFill>
                <a:latin typeface="Arial Black" panose="020B0A04020102020204" pitchFamily="34" charset="0"/>
              </a:rPr>
              <a:t>URBAINE</a:t>
            </a:r>
          </a:p>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6000" kern="0" dirty="0" smtClean="0">
                <a:ln>
                  <a:solidFill>
                    <a:srgbClr val="FF0000"/>
                  </a:solidFill>
                </a:ln>
                <a:solidFill>
                  <a:srgbClr val="92D050"/>
                </a:solidFill>
                <a:latin typeface="Arial Black" panose="020B0A04020102020204" pitchFamily="34" charset="0"/>
              </a:rPr>
              <a:t>BRIVISTE</a:t>
            </a:r>
            <a:endParaRPr lang="fr-FR" altLang="fr-FR" sz="6000" kern="0" dirty="0">
              <a:ln>
                <a:solidFill>
                  <a:srgbClr val="FF0000"/>
                </a:solidFill>
              </a:ln>
              <a:solidFill>
                <a:srgbClr val="92D050"/>
              </a:solidFill>
              <a:latin typeface="Arial Black" panose="020B0A0402010202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273" y="548880"/>
            <a:ext cx="5819047" cy="1800000"/>
          </a:xfrm>
          <a:prstGeom prst="rect">
            <a:avLst/>
          </a:prstGeom>
        </p:spPr>
      </p:pic>
    </p:spTree>
    <p:extLst>
      <p:ext uri="{BB962C8B-B14F-4D97-AF65-F5344CB8AC3E}">
        <p14:creationId xmlns:p14="http://schemas.microsoft.com/office/powerpoint/2010/main" val="73201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a:t>
            </a:r>
            <a:endParaRPr lang="fr-FR" altLang="fr-FR" sz="2400" kern="0" dirty="0">
              <a:latin typeface="Arial Black" panose="020B0A04020102020204" pitchFamily="34" charset="0"/>
            </a:endParaRPr>
          </a:p>
        </p:txBody>
      </p:sp>
      <p:sp>
        <p:nvSpPr>
          <p:cNvPr id="3" name="ZoneTexte 2"/>
          <p:cNvSpPr txBox="1"/>
          <p:nvPr/>
        </p:nvSpPr>
        <p:spPr>
          <a:xfrm>
            <a:off x="137056" y="2023680"/>
            <a:ext cx="6667192" cy="1477328"/>
          </a:xfrm>
          <a:prstGeom prst="rect">
            <a:avLst/>
          </a:prstGeom>
          <a:solidFill>
            <a:schemeClr val="accent2">
              <a:lumMod val="40000"/>
              <a:lumOff val="60000"/>
            </a:schemeClr>
          </a:solidFill>
          <a:ln w="12700">
            <a:solidFill>
              <a:srgbClr val="008000"/>
            </a:solidFill>
          </a:ln>
        </p:spPr>
        <p:txBody>
          <a:bodyPr wrap="square" rtlCol="0">
            <a:spAutoFit/>
          </a:bodyPr>
          <a:lstStyle/>
          <a:p>
            <a:pPr algn="ctr"/>
            <a:r>
              <a:rPr lang="fr-FR" b="1" dirty="0">
                <a:solidFill>
                  <a:srgbClr val="002060"/>
                </a:solidFill>
                <a:latin typeface="Open Sans"/>
              </a:rPr>
              <a:t>En dehors des </a:t>
            </a:r>
            <a:r>
              <a:rPr lang="fr-FR" b="1" dirty="0" smtClean="0">
                <a:solidFill>
                  <a:srgbClr val="FF00FF"/>
                </a:solidFill>
                <a:latin typeface="Open Sans"/>
              </a:rPr>
              <a:t>TROTTOIRS</a:t>
            </a:r>
            <a:r>
              <a:rPr lang="fr-FR" b="1" dirty="0">
                <a:solidFill>
                  <a:srgbClr val="FF00FF"/>
                </a:solidFill>
                <a:latin typeface="Open Sans"/>
              </a:rPr>
              <a:t> </a:t>
            </a:r>
            <a:r>
              <a:rPr lang="fr-FR" b="1" dirty="0">
                <a:solidFill>
                  <a:srgbClr val="002060"/>
                </a:solidFill>
                <a:latin typeface="Open Sans"/>
              </a:rPr>
              <a:t>où la circulation </a:t>
            </a:r>
            <a:r>
              <a:rPr lang="fr-FR" b="1" dirty="0" smtClean="0">
                <a:solidFill>
                  <a:srgbClr val="002060"/>
                </a:solidFill>
                <a:latin typeface="Open Sans"/>
              </a:rPr>
              <a:t>leur est</a:t>
            </a:r>
            <a:r>
              <a:rPr lang="fr-FR" b="1" dirty="0">
                <a:solidFill>
                  <a:srgbClr val="008000"/>
                </a:solidFill>
                <a:latin typeface="Open Sans"/>
              </a:rPr>
              <a:t> interdite </a:t>
            </a:r>
            <a:r>
              <a:rPr lang="fr-FR" b="1" dirty="0" smtClean="0">
                <a:solidFill>
                  <a:srgbClr val="002060"/>
                </a:solidFill>
                <a:latin typeface="Open Sans"/>
              </a:rPr>
              <a:t>conformément </a:t>
            </a:r>
            <a:r>
              <a:rPr lang="fr-FR" b="1" dirty="0">
                <a:solidFill>
                  <a:srgbClr val="002060"/>
                </a:solidFill>
                <a:latin typeface="Open Sans"/>
              </a:rPr>
              <a:t>à </a:t>
            </a:r>
            <a:r>
              <a:rPr lang="fr-FR" b="1" dirty="0" smtClean="0">
                <a:solidFill>
                  <a:srgbClr val="002060"/>
                </a:solidFill>
                <a:latin typeface="Open Sans"/>
              </a:rPr>
              <a:t>l‘</a:t>
            </a:r>
            <a:r>
              <a:rPr lang="fr-FR" b="1" dirty="0" smtClean="0">
                <a:solidFill>
                  <a:srgbClr val="00B050"/>
                </a:solidFill>
                <a:latin typeface="Open Sans"/>
              </a:rPr>
              <a:t>Article R412-7</a:t>
            </a:r>
            <a:r>
              <a:rPr lang="fr-FR" b="1" dirty="0">
                <a:solidFill>
                  <a:srgbClr val="00B050"/>
                </a:solidFill>
                <a:latin typeface="Open Sans"/>
              </a:rPr>
              <a:t> </a:t>
            </a:r>
            <a:r>
              <a:rPr lang="fr-FR" b="1" dirty="0">
                <a:solidFill>
                  <a:srgbClr val="002060"/>
                </a:solidFill>
                <a:latin typeface="Open Sans"/>
              </a:rPr>
              <a:t>du Code de la Route, les Cyclistes roulent sur </a:t>
            </a:r>
            <a:r>
              <a:rPr lang="fr-FR" b="1" dirty="0">
                <a:solidFill>
                  <a:srgbClr val="00B0F0"/>
                </a:solidFill>
                <a:latin typeface="Open Sans"/>
              </a:rPr>
              <a:t>TOUTES LES CHAUSSÉES </a:t>
            </a:r>
            <a:r>
              <a:rPr lang="fr-FR" b="1" dirty="0">
                <a:solidFill>
                  <a:srgbClr val="002060"/>
                </a:solidFill>
                <a:latin typeface="Open Sans"/>
              </a:rPr>
              <a:t>de </a:t>
            </a:r>
            <a:r>
              <a:rPr lang="fr-FR" b="1" dirty="0">
                <a:solidFill>
                  <a:srgbClr val="FF0000"/>
                </a:solidFill>
                <a:latin typeface="Arial Black" panose="020B0A04020102020204" pitchFamily="34" charset="0"/>
              </a:rPr>
              <a:t>PLEIN DROIT</a:t>
            </a:r>
            <a:r>
              <a:rPr lang="fr-FR" b="1" dirty="0">
                <a:solidFill>
                  <a:srgbClr val="FACD99"/>
                </a:solidFill>
                <a:latin typeface="Open Sans"/>
              </a:rPr>
              <a:t> </a:t>
            </a:r>
            <a:r>
              <a:rPr lang="fr-FR" b="1" dirty="0">
                <a:solidFill>
                  <a:srgbClr val="002060"/>
                </a:solidFill>
                <a:latin typeface="Open Sans"/>
              </a:rPr>
              <a:t>sauf à y rencontrer le </a:t>
            </a:r>
            <a:r>
              <a:rPr lang="fr-FR" b="1" dirty="0">
                <a:solidFill>
                  <a:schemeClr val="accent6">
                    <a:lumMod val="75000"/>
                  </a:schemeClr>
                </a:solidFill>
                <a:latin typeface="Open Sans"/>
              </a:rPr>
              <a:t>panneau B9b</a:t>
            </a:r>
            <a:r>
              <a:rPr lang="fr-FR" b="1" dirty="0">
                <a:solidFill>
                  <a:srgbClr val="002060"/>
                </a:solidFill>
                <a:latin typeface="Open Sans"/>
              </a:rPr>
              <a:t>.</a:t>
            </a:r>
            <a:endParaRPr lang="fr-FR" sz="1400" dirty="0">
              <a:solidFill>
                <a:srgbClr val="002060"/>
              </a:solidFill>
              <a:latin typeface="Open Sans"/>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2042344"/>
            <a:ext cx="1440000" cy="1440000"/>
          </a:xfrm>
          <a:prstGeom prst="rect">
            <a:avLst/>
          </a:prstGeom>
        </p:spPr>
      </p:pic>
      <p:sp>
        <p:nvSpPr>
          <p:cNvPr id="6" name="ZoneTexte 5"/>
          <p:cNvSpPr txBox="1"/>
          <p:nvPr/>
        </p:nvSpPr>
        <p:spPr>
          <a:xfrm>
            <a:off x="2195736" y="3729806"/>
            <a:ext cx="6768752" cy="923330"/>
          </a:xfrm>
          <a:prstGeom prst="rect">
            <a:avLst/>
          </a:prstGeom>
          <a:solidFill>
            <a:srgbClr val="FFFF99"/>
          </a:solidFill>
          <a:ln w="12700">
            <a:solidFill>
              <a:srgbClr val="0070C0"/>
            </a:solidFill>
          </a:ln>
        </p:spPr>
        <p:txBody>
          <a:bodyPr wrap="square" rtlCol="0">
            <a:spAutoFit/>
          </a:bodyPr>
          <a:lstStyle/>
          <a:p>
            <a:r>
              <a:rPr lang="fr-FR" b="1" dirty="0">
                <a:solidFill>
                  <a:srgbClr val="002060"/>
                </a:solidFill>
                <a:latin typeface="Open Sans"/>
              </a:rPr>
              <a:t>Dans les </a:t>
            </a:r>
            <a:r>
              <a:rPr lang="fr-FR" b="1" dirty="0">
                <a:solidFill>
                  <a:srgbClr val="FF00FF"/>
                </a:solidFill>
                <a:latin typeface="Open Sans"/>
              </a:rPr>
              <a:t>Aires Piétonnes</a:t>
            </a:r>
            <a:r>
              <a:rPr lang="fr-FR" b="1" dirty="0">
                <a:solidFill>
                  <a:srgbClr val="002060"/>
                </a:solidFill>
                <a:latin typeface="Open Sans"/>
              </a:rPr>
              <a:t>, sauf si le </a:t>
            </a:r>
            <a:r>
              <a:rPr lang="fr-FR" b="1" dirty="0">
                <a:solidFill>
                  <a:schemeClr val="accent6">
                    <a:lumMod val="75000"/>
                  </a:schemeClr>
                </a:solidFill>
                <a:latin typeface="Open Sans"/>
              </a:rPr>
              <a:t>panneau B29</a:t>
            </a:r>
            <a:r>
              <a:rPr lang="fr-FR" b="1" dirty="0">
                <a:solidFill>
                  <a:srgbClr val="FACD99"/>
                </a:solidFill>
                <a:latin typeface="Open Sans"/>
              </a:rPr>
              <a:t> </a:t>
            </a:r>
            <a:r>
              <a:rPr lang="fr-FR" b="1" dirty="0">
                <a:solidFill>
                  <a:srgbClr val="002060"/>
                </a:solidFill>
                <a:latin typeface="Open Sans"/>
              </a:rPr>
              <a:t>y est présenté, les cyclistes peuvent y circuler dans les deux sens à </a:t>
            </a:r>
            <a:r>
              <a:rPr lang="fr-FR" b="1" dirty="0">
                <a:solidFill>
                  <a:srgbClr val="00B0F0"/>
                </a:solidFill>
                <a:latin typeface="Open Sans"/>
              </a:rPr>
              <a:t>"l'allure du pas"</a:t>
            </a:r>
            <a:r>
              <a:rPr lang="fr-FR" b="1" dirty="0">
                <a:solidFill>
                  <a:srgbClr val="FACD99"/>
                </a:solidFill>
                <a:latin typeface="Open Sans"/>
              </a:rPr>
              <a:t> </a:t>
            </a:r>
            <a:r>
              <a:rPr lang="fr-FR" b="1" dirty="0" smtClean="0">
                <a:solidFill>
                  <a:srgbClr val="00B050"/>
                </a:solidFill>
                <a:latin typeface="Open Sans"/>
              </a:rPr>
              <a:t>(Article 431-9)</a:t>
            </a:r>
            <a:r>
              <a:rPr lang="fr-FR" b="1" dirty="0" smtClean="0">
                <a:solidFill>
                  <a:srgbClr val="002060"/>
                </a:solidFill>
                <a:latin typeface="Open Sans"/>
              </a:rPr>
              <a:t>.</a:t>
            </a:r>
            <a:endParaRPr lang="fr-FR" dirty="0">
              <a:solidFill>
                <a:srgbClr val="002060"/>
              </a:solidFill>
            </a:endParaRP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537160"/>
            <a:ext cx="1332000" cy="1332000"/>
          </a:xfrm>
          <a:prstGeom prst="rect">
            <a:avLst/>
          </a:prstGeom>
        </p:spPr>
      </p:pic>
      <p:sp>
        <p:nvSpPr>
          <p:cNvPr id="8" name="ZoneTexte 7"/>
          <p:cNvSpPr txBox="1"/>
          <p:nvPr/>
        </p:nvSpPr>
        <p:spPr>
          <a:xfrm>
            <a:off x="1907704" y="5019623"/>
            <a:ext cx="5416992" cy="923330"/>
          </a:xfrm>
          <a:prstGeom prst="rect">
            <a:avLst/>
          </a:prstGeom>
          <a:solidFill>
            <a:schemeClr val="accent6">
              <a:lumMod val="40000"/>
              <a:lumOff val="60000"/>
            </a:schemeClr>
          </a:solidFill>
          <a:ln w="12700">
            <a:solidFill>
              <a:srgbClr val="7030A0"/>
            </a:solidFill>
          </a:ln>
        </p:spPr>
        <p:txBody>
          <a:bodyPr wrap="square" rtlCol="0">
            <a:spAutoFit/>
          </a:bodyPr>
          <a:lstStyle/>
          <a:p>
            <a:pPr algn="ctr"/>
            <a:r>
              <a:rPr lang="fr-FR" b="1" dirty="0">
                <a:solidFill>
                  <a:srgbClr val="00B0F0"/>
                </a:solidFill>
                <a:latin typeface="Open Sans"/>
              </a:rPr>
              <a:t>Les </a:t>
            </a:r>
            <a:r>
              <a:rPr lang="fr-FR" b="1" dirty="0" smtClean="0">
                <a:solidFill>
                  <a:srgbClr val="FF00FF"/>
                </a:solidFill>
                <a:latin typeface="Arial Black" panose="020B0A04020102020204" pitchFamily="34" charset="0"/>
              </a:rPr>
              <a:t>CYCLISTES</a:t>
            </a:r>
            <a:r>
              <a:rPr lang="fr-FR" b="1" dirty="0">
                <a:solidFill>
                  <a:srgbClr val="93C57C"/>
                </a:solidFill>
                <a:latin typeface="Open Sans"/>
              </a:rPr>
              <a:t> </a:t>
            </a:r>
            <a:r>
              <a:rPr lang="fr-FR" b="1" dirty="0">
                <a:solidFill>
                  <a:srgbClr val="00B0F0"/>
                </a:solidFill>
                <a:latin typeface="Open Sans"/>
              </a:rPr>
              <a:t>sont les seuls usagers à être autorisés à circuler sur </a:t>
            </a:r>
            <a:endParaRPr lang="fr-FR" b="1" dirty="0" smtClean="0">
              <a:solidFill>
                <a:srgbClr val="00B0F0"/>
              </a:solidFill>
              <a:latin typeface="Open Sans"/>
            </a:endParaRPr>
          </a:p>
          <a:p>
            <a:pPr algn="ctr"/>
            <a:r>
              <a:rPr lang="fr-FR" b="1" dirty="0" smtClean="0">
                <a:solidFill>
                  <a:srgbClr val="00B0F0"/>
                </a:solidFill>
                <a:latin typeface="Open Sans"/>
              </a:rPr>
              <a:t>les</a:t>
            </a:r>
            <a:r>
              <a:rPr lang="fr-FR" b="1" dirty="0">
                <a:solidFill>
                  <a:srgbClr val="00B0F0"/>
                </a:solidFill>
                <a:latin typeface="Open Sans"/>
              </a:rPr>
              <a:t> </a:t>
            </a:r>
            <a:r>
              <a:rPr lang="fr-FR" b="1" dirty="0" smtClean="0">
                <a:solidFill>
                  <a:srgbClr val="FF0000"/>
                </a:solidFill>
                <a:latin typeface="Arial Black" panose="020B0A04020102020204" pitchFamily="34" charset="0"/>
              </a:rPr>
              <a:t>BANDES</a:t>
            </a:r>
            <a:r>
              <a:rPr lang="fr-FR" b="1" dirty="0">
                <a:solidFill>
                  <a:srgbClr val="93C57C"/>
                </a:solidFill>
                <a:latin typeface="Arial Black" panose="020B0A04020102020204" pitchFamily="34" charset="0"/>
              </a:rPr>
              <a:t> </a:t>
            </a:r>
            <a:r>
              <a:rPr lang="fr-FR" b="1" dirty="0">
                <a:solidFill>
                  <a:srgbClr val="00B0F0"/>
                </a:solidFill>
                <a:latin typeface="Open Sans"/>
              </a:rPr>
              <a:t>et les </a:t>
            </a:r>
            <a:r>
              <a:rPr lang="fr-FR" b="1" dirty="0" smtClean="0">
                <a:solidFill>
                  <a:srgbClr val="FF0000"/>
                </a:solidFill>
                <a:latin typeface="Arial Black" panose="020B0A04020102020204" pitchFamily="34" charset="0"/>
              </a:rPr>
              <a:t>PISTES CYCLABLES</a:t>
            </a:r>
            <a:endParaRPr lang="fr-FR" dirty="0">
              <a:solidFill>
                <a:srgbClr val="FF0000"/>
              </a:solidFill>
              <a:latin typeface="Arial Black" panose="020B0A04020102020204" pitchFamily="34" charset="0"/>
            </a:endParaRPr>
          </a:p>
        </p:txBody>
      </p:sp>
      <p:sp>
        <p:nvSpPr>
          <p:cNvPr id="9" name="ZoneTexte 8"/>
          <p:cNvSpPr txBox="1"/>
          <p:nvPr/>
        </p:nvSpPr>
        <p:spPr>
          <a:xfrm>
            <a:off x="137056" y="6095037"/>
            <a:ext cx="8827432" cy="646331"/>
          </a:xfrm>
          <a:prstGeom prst="rect">
            <a:avLst/>
          </a:prstGeom>
          <a:solidFill>
            <a:schemeClr val="accent5">
              <a:lumMod val="40000"/>
              <a:lumOff val="60000"/>
            </a:schemeClr>
          </a:solidFill>
          <a:ln w="12700">
            <a:solidFill>
              <a:srgbClr val="FF0000"/>
            </a:solidFill>
          </a:ln>
        </p:spPr>
        <p:txBody>
          <a:bodyPr wrap="square" rtlCol="0">
            <a:spAutoFit/>
          </a:bodyPr>
          <a:lstStyle/>
          <a:p>
            <a:pPr algn="ctr"/>
            <a:r>
              <a:rPr lang="fr-FR" b="1" dirty="0">
                <a:solidFill>
                  <a:srgbClr val="FF00FF"/>
                </a:solidFill>
                <a:latin typeface="Arial Black" panose="020B0A04020102020204" pitchFamily="34" charset="0"/>
              </a:rPr>
              <a:t>CYCLISTES</a:t>
            </a:r>
            <a:r>
              <a:rPr lang="fr-FR" b="1" dirty="0">
                <a:solidFill>
                  <a:srgbClr val="002060"/>
                </a:solidFill>
                <a:latin typeface="Arial Black" panose="020B0A04020102020204" pitchFamily="34" charset="0"/>
              </a:rPr>
              <a:t> </a:t>
            </a:r>
            <a:r>
              <a:rPr lang="fr-FR" b="1" dirty="0">
                <a:solidFill>
                  <a:srgbClr val="002060"/>
                </a:solidFill>
                <a:latin typeface="Open Sans"/>
              </a:rPr>
              <a:t>n'oubliez jamais que </a:t>
            </a:r>
            <a:r>
              <a:rPr lang="fr-FR" b="1" dirty="0">
                <a:solidFill>
                  <a:schemeClr val="accent6">
                    <a:lumMod val="75000"/>
                  </a:schemeClr>
                </a:solidFill>
                <a:latin typeface="Open Sans"/>
              </a:rPr>
              <a:t>pour vous aussi</a:t>
            </a:r>
            <a:r>
              <a:rPr lang="fr-FR" b="1" dirty="0">
                <a:solidFill>
                  <a:srgbClr val="002060"/>
                </a:solidFill>
                <a:latin typeface="Open Sans"/>
              </a:rPr>
              <a:t> le respect des règles du </a:t>
            </a:r>
            <a:r>
              <a:rPr lang="fr-FR" b="1" dirty="0">
                <a:solidFill>
                  <a:srgbClr val="00B050"/>
                </a:solidFill>
                <a:latin typeface="Open Sans"/>
              </a:rPr>
              <a:t>Code de la Route </a:t>
            </a:r>
            <a:r>
              <a:rPr lang="fr-FR" b="1" dirty="0">
                <a:solidFill>
                  <a:srgbClr val="002060"/>
                </a:solidFill>
                <a:latin typeface="Open Sans"/>
              </a:rPr>
              <a:t>est </a:t>
            </a:r>
            <a:r>
              <a:rPr lang="fr-FR" b="1" dirty="0">
                <a:solidFill>
                  <a:srgbClr val="FF0000"/>
                </a:solidFill>
                <a:latin typeface="Open Sans"/>
              </a:rPr>
              <a:t>votre seule carrosserie</a:t>
            </a:r>
            <a:r>
              <a:rPr lang="fr-FR" b="1" dirty="0">
                <a:solidFill>
                  <a:srgbClr val="002060"/>
                </a:solidFill>
                <a:latin typeface="Open Sans"/>
              </a:rPr>
              <a:t>.</a:t>
            </a:r>
            <a:endParaRPr lang="fr-FR" dirty="0">
              <a:solidFill>
                <a:srgbClr val="002060"/>
              </a:solidFill>
            </a:endParaRP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4941288"/>
            <a:ext cx="1080000" cy="1080000"/>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9325" y="4941288"/>
            <a:ext cx="1080000" cy="1080000"/>
          </a:xfrm>
          <a:prstGeom prst="rect">
            <a:avLst/>
          </a:prstGeom>
        </p:spPr>
      </p:pic>
      <p:grpSp>
        <p:nvGrpSpPr>
          <p:cNvPr id="16" name="Groupe 15"/>
          <p:cNvGrpSpPr/>
          <p:nvPr/>
        </p:nvGrpSpPr>
        <p:grpSpPr>
          <a:xfrm>
            <a:off x="4355976" y="881676"/>
            <a:ext cx="4608512" cy="1035156"/>
            <a:chOff x="4355976" y="881676"/>
            <a:chExt cx="4608512" cy="1035156"/>
          </a:xfrm>
        </p:grpSpPr>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8488" y="881676"/>
              <a:ext cx="396000" cy="629877"/>
            </a:xfrm>
            <a:prstGeom prst="rect">
              <a:avLst/>
            </a:prstGeom>
          </p:spPr>
        </p:pic>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5976" y="1556832"/>
              <a:ext cx="542276" cy="360000"/>
            </a:xfrm>
            <a:prstGeom prst="rect">
              <a:avLst/>
            </a:prstGeom>
          </p:spPr>
        </p:pic>
        <p:sp>
          <p:nvSpPr>
            <p:cNvPr id="20" name="ZoneTexte 19"/>
            <p:cNvSpPr txBox="1"/>
            <p:nvPr/>
          </p:nvSpPr>
          <p:spPr>
            <a:xfrm>
              <a:off x="4860032" y="1161345"/>
              <a:ext cx="3683534" cy="646331"/>
            </a:xfrm>
            <a:prstGeom prst="rect">
              <a:avLst/>
            </a:prstGeom>
            <a:solidFill>
              <a:schemeClr val="accent3">
                <a:lumMod val="20000"/>
                <a:lumOff val="80000"/>
              </a:schemeClr>
            </a:solidFill>
            <a:ln w="12700">
              <a:solidFill>
                <a:srgbClr val="C00000"/>
              </a:solidFill>
            </a:ln>
          </p:spPr>
          <p:txBody>
            <a:bodyPr wrap="square" rtlCol="0">
              <a:spAutoFit/>
            </a:bodyPr>
            <a:lstStyle/>
            <a:p>
              <a:pPr algn="ctr"/>
              <a:r>
                <a:rPr lang="fr-FR" b="1" dirty="0" smtClean="0">
                  <a:solidFill>
                    <a:srgbClr val="00B0F0"/>
                  </a:solidFill>
                  <a:latin typeface="Open Sans"/>
                </a:rPr>
                <a:t>Contacts visuels &amp; auditifs</a:t>
              </a:r>
              <a:endParaRPr lang="fr-FR" b="1" dirty="0" smtClean="0">
                <a:solidFill>
                  <a:srgbClr val="002060"/>
                </a:solidFill>
                <a:latin typeface="Open Sans"/>
              </a:endParaRPr>
            </a:p>
            <a:p>
              <a:pPr algn="ctr"/>
              <a:r>
                <a:rPr lang="fr-FR" b="1" dirty="0" smtClean="0">
                  <a:solidFill>
                    <a:srgbClr val="008000"/>
                  </a:solidFill>
                  <a:latin typeface="Open Sans"/>
                </a:rPr>
                <a:t>Prise </a:t>
              </a:r>
              <a:r>
                <a:rPr lang="fr-FR" b="1" dirty="0">
                  <a:solidFill>
                    <a:srgbClr val="008000"/>
                  </a:solidFill>
                  <a:latin typeface="Open Sans"/>
                </a:rPr>
                <a:t>en charge </a:t>
              </a:r>
              <a:r>
                <a:rPr lang="fr-FR" b="1" dirty="0" smtClean="0">
                  <a:solidFill>
                    <a:srgbClr val="002060"/>
                  </a:solidFill>
                  <a:latin typeface="Open Sans"/>
                </a:rPr>
                <a:t>de sa </a:t>
              </a:r>
              <a:r>
                <a:rPr lang="fr-FR" b="1" dirty="0" smtClean="0">
                  <a:solidFill>
                    <a:srgbClr val="FF0000"/>
                  </a:solidFill>
                  <a:latin typeface="Open Sans"/>
                </a:rPr>
                <a:t>Sécurité</a:t>
              </a:r>
              <a:endParaRPr lang="fr-FR" dirty="0">
                <a:solidFill>
                  <a:srgbClr val="FF0000"/>
                </a:solidFill>
                <a:latin typeface="Open Sans"/>
              </a:endParaRPr>
            </a:p>
          </p:txBody>
        </p:sp>
      </p:grpSp>
    </p:spTree>
    <p:extLst>
      <p:ext uri="{BB962C8B-B14F-4D97-AF65-F5344CB8AC3E}">
        <p14:creationId xmlns:p14="http://schemas.microsoft.com/office/powerpoint/2010/main" val="4020735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a:t>
            </a:r>
            <a:endParaRPr lang="fr-FR" altLang="fr-FR" sz="2400" kern="0" dirty="0">
              <a:latin typeface="Arial Black" panose="020B0A04020102020204" pitchFamily="34" charset="0"/>
            </a:endParaRPr>
          </a:p>
        </p:txBody>
      </p:sp>
      <p:sp>
        <p:nvSpPr>
          <p:cNvPr id="4" name="ZoneTexte 3"/>
          <p:cNvSpPr txBox="1"/>
          <p:nvPr/>
        </p:nvSpPr>
        <p:spPr>
          <a:xfrm>
            <a:off x="137056" y="1628800"/>
            <a:ext cx="8827192" cy="2062103"/>
          </a:xfrm>
          <a:prstGeom prst="rect">
            <a:avLst/>
          </a:prstGeom>
          <a:solidFill>
            <a:srgbClr val="FFFFCC"/>
          </a:solidFill>
          <a:ln w="28575">
            <a:solidFill>
              <a:srgbClr val="FF0000"/>
            </a:solidFill>
          </a:ln>
        </p:spPr>
        <p:txBody>
          <a:bodyPr wrap="square" rtlCol="0">
            <a:spAutoFit/>
          </a:bodyPr>
          <a:lstStyle/>
          <a:p>
            <a:pPr algn="just"/>
            <a:r>
              <a:rPr lang="fr-FR" b="1" dirty="0">
                <a:solidFill>
                  <a:srgbClr val="002060"/>
                </a:solidFill>
                <a:latin typeface="Open Sans"/>
              </a:rPr>
              <a:t>Les cyclistes doivent </a:t>
            </a:r>
            <a:r>
              <a:rPr lang="fr-FR" b="1" dirty="0" smtClean="0">
                <a:solidFill>
                  <a:srgbClr val="002060"/>
                </a:solidFill>
                <a:latin typeface="Open Sans"/>
              </a:rPr>
              <a:t>rouler sur la </a:t>
            </a:r>
            <a:r>
              <a:rPr lang="fr-FR" b="1" dirty="0" smtClean="0">
                <a:solidFill>
                  <a:schemeClr val="accent6">
                    <a:lumMod val="75000"/>
                  </a:schemeClr>
                </a:solidFill>
                <a:latin typeface="Arial Black" panose="020B0A04020102020204" pitchFamily="34" charset="0"/>
              </a:rPr>
              <a:t>CHAUSSÉE</a:t>
            </a:r>
            <a:r>
              <a:rPr lang="fr-FR" b="1" dirty="0" smtClean="0">
                <a:solidFill>
                  <a:srgbClr val="002060"/>
                </a:solidFill>
                <a:latin typeface="Open Sans"/>
              </a:rPr>
              <a:t>,</a:t>
            </a:r>
            <a:r>
              <a:rPr lang="fr-FR" b="1" dirty="0">
                <a:solidFill>
                  <a:srgbClr val="002060"/>
                </a:solidFill>
                <a:latin typeface="Open Sans"/>
              </a:rPr>
              <a:t> </a:t>
            </a:r>
            <a:r>
              <a:rPr lang="fr-FR" b="1" dirty="0" smtClean="0">
                <a:solidFill>
                  <a:srgbClr val="002060"/>
                </a:solidFill>
                <a:latin typeface="Open Sans"/>
              </a:rPr>
              <a:t>au </a:t>
            </a:r>
            <a:r>
              <a:rPr lang="fr-FR" b="1" dirty="0">
                <a:solidFill>
                  <a:srgbClr val="002060"/>
                </a:solidFill>
                <a:latin typeface="Open Sans"/>
              </a:rPr>
              <a:t>plus près du</a:t>
            </a:r>
            <a:r>
              <a:rPr lang="fr-FR" b="1" dirty="0">
                <a:solidFill>
                  <a:srgbClr val="008000"/>
                </a:solidFill>
                <a:latin typeface="Open Sans"/>
              </a:rPr>
              <a:t> </a:t>
            </a:r>
            <a:r>
              <a:rPr lang="fr-FR" b="1" dirty="0">
                <a:solidFill>
                  <a:srgbClr val="00B0F0"/>
                </a:solidFill>
                <a:latin typeface="Open Sans"/>
              </a:rPr>
              <a:t>trottoir</a:t>
            </a:r>
            <a:r>
              <a:rPr lang="fr-FR" b="1" dirty="0">
                <a:solidFill>
                  <a:srgbClr val="FACD99"/>
                </a:solidFill>
                <a:latin typeface="Open Sans"/>
              </a:rPr>
              <a:t> </a:t>
            </a:r>
            <a:r>
              <a:rPr lang="fr-FR" b="1" dirty="0" smtClean="0">
                <a:solidFill>
                  <a:srgbClr val="00B050"/>
                </a:solidFill>
                <a:latin typeface="Open Sans"/>
              </a:rPr>
              <a:t>(Article R412-9-1°)</a:t>
            </a:r>
            <a:r>
              <a:rPr lang="fr-FR" b="1" dirty="0">
                <a:solidFill>
                  <a:srgbClr val="FACD99"/>
                </a:solidFill>
                <a:latin typeface="Open Sans"/>
              </a:rPr>
              <a:t> </a:t>
            </a:r>
            <a:r>
              <a:rPr lang="fr-FR" sz="1400" b="1" dirty="0">
                <a:solidFill>
                  <a:srgbClr val="7030A0"/>
                </a:solidFill>
                <a:latin typeface="Open Sans"/>
              </a:rPr>
              <a:t>- extrémité du guidon à 20 cm -</a:t>
            </a:r>
            <a:r>
              <a:rPr lang="fr-FR" b="1" dirty="0">
                <a:solidFill>
                  <a:srgbClr val="7030A0"/>
                </a:solidFill>
                <a:latin typeface="Open Sans"/>
              </a:rPr>
              <a:t> </a:t>
            </a:r>
            <a:r>
              <a:rPr lang="fr-FR" b="1" dirty="0">
                <a:solidFill>
                  <a:srgbClr val="002060"/>
                </a:solidFill>
                <a:latin typeface="Open Sans"/>
              </a:rPr>
              <a:t>néanmoins, en longeant les </a:t>
            </a:r>
            <a:r>
              <a:rPr lang="fr-FR" b="1" dirty="0">
                <a:solidFill>
                  <a:srgbClr val="00B0F0"/>
                </a:solidFill>
                <a:latin typeface="Open Sans"/>
              </a:rPr>
              <a:t>stationnements</a:t>
            </a:r>
            <a:r>
              <a:rPr lang="fr-FR" b="1" dirty="0">
                <a:solidFill>
                  <a:schemeClr val="accent6">
                    <a:lumMod val="75000"/>
                  </a:schemeClr>
                </a:solidFill>
                <a:latin typeface="Open Sans"/>
              </a:rPr>
              <a:t> </a:t>
            </a:r>
            <a:r>
              <a:rPr lang="fr-FR" b="1" dirty="0">
                <a:solidFill>
                  <a:srgbClr val="002060"/>
                </a:solidFill>
                <a:latin typeface="Open Sans"/>
              </a:rPr>
              <a:t>et pour éviter une </a:t>
            </a:r>
            <a:r>
              <a:rPr lang="fr-FR" b="1" dirty="0">
                <a:solidFill>
                  <a:srgbClr val="FF00FF"/>
                </a:solidFill>
                <a:latin typeface="Open Sans"/>
              </a:rPr>
              <a:t>ouverture intempestive des portières</a:t>
            </a:r>
            <a:r>
              <a:rPr lang="fr-FR" b="1" dirty="0">
                <a:solidFill>
                  <a:srgbClr val="002060"/>
                </a:solidFill>
                <a:latin typeface="Open Sans"/>
              </a:rPr>
              <a:t>, les cyclistes sont autorisés à s'écarter d'une</a:t>
            </a:r>
            <a:r>
              <a:rPr lang="fr-FR" b="1" dirty="0">
                <a:solidFill>
                  <a:srgbClr val="FACD99"/>
                </a:solidFill>
                <a:latin typeface="Open Sans"/>
              </a:rPr>
              <a:t> </a:t>
            </a:r>
            <a:r>
              <a:rPr lang="fr-FR" b="1" dirty="0">
                <a:solidFill>
                  <a:srgbClr val="00B0F0"/>
                </a:solidFill>
                <a:latin typeface="Open Sans"/>
              </a:rPr>
              <a:t>distance nécessaire</a:t>
            </a:r>
            <a:r>
              <a:rPr lang="fr-FR" b="1" dirty="0">
                <a:solidFill>
                  <a:srgbClr val="002060"/>
                </a:solidFill>
                <a:latin typeface="Open Sans"/>
              </a:rPr>
              <a:t> à leur sécurité </a:t>
            </a:r>
            <a:r>
              <a:rPr lang="fr-FR" b="1" dirty="0" smtClean="0">
                <a:solidFill>
                  <a:srgbClr val="00B050"/>
                </a:solidFill>
                <a:latin typeface="Open Sans"/>
              </a:rPr>
              <a:t>(Article R412-9-5°)</a:t>
            </a:r>
            <a:r>
              <a:rPr lang="fr-FR" b="1" dirty="0" smtClean="0">
                <a:solidFill>
                  <a:srgbClr val="002060"/>
                </a:solidFill>
                <a:latin typeface="Open Sans"/>
              </a:rPr>
              <a:t>,</a:t>
            </a:r>
            <a:r>
              <a:rPr lang="fr-FR" b="1" dirty="0">
                <a:solidFill>
                  <a:srgbClr val="002060"/>
                </a:solidFill>
                <a:latin typeface="Open Sans"/>
              </a:rPr>
              <a:t> distance estimée à </a:t>
            </a:r>
            <a:r>
              <a:rPr lang="fr-FR" b="1" dirty="0">
                <a:solidFill>
                  <a:srgbClr val="FF00FF"/>
                </a:solidFill>
                <a:latin typeface="Arial Black" panose="020B0A04020102020204" pitchFamily="34" charset="0"/>
              </a:rPr>
              <a:t>1 m</a:t>
            </a:r>
            <a:r>
              <a:rPr lang="fr-FR" b="1" dirty="0">
                <a:solidFill>
                  <a:srgbClr val="002060"/>
                </a:solidFill>
                <a:latin typeface="Open Sans"/>
              </a:rPr>
              <a:t> entre l'extrémité du guidon</a:t>
            </a:r>
            <a:r>
              <a:rPr lang="fr-FR" b="1" dirty="0">
                <a:solidFill>
                  <a:srgbClr val="FACD99"/>
                </a:solidFill>
                <a:latin typeface="Open Sans"/>
              </a:rPr>
              <a:t> </a:t>
            </a:r>
            <a:r>
              <a:rPr lang="fr-FR" sz="1400" b="1" dirty="0">
                <a:solidFill>
                  <a:srgbClr val="7030A0"/>
                </a:solidFill>
                <a:latin typeface="Open Sans"/>
              </a:rPr>
              <a:t>(80 cm de portière + 20 cm)</a:t>
            </a:r>
            <a:r>
              <a:rPr lang="fr-FR" b="1" dirty="0">
                <a:solidFill>
                  <a:srgbClr val="7030A0"/>
                </a:solidFill>
                <a:latin typeface="Open Sans"/>
              </a:rPr>
              <a:t> </a:t>
            </a:r>
            <a:r>
              <a:rPr lang="fr-FR" b="1" dirty="0">
                <a:solidFill>
                  <a:srgbClr val="002060"/>
                </a:solidFill>
                <a:latin typeface="Open Sans"/>
              </a:rPr>
              <a:t>et les véhicules en stationnement </a:t>
            </a:r>
            <a:r>
              <a:rPr lang="fr-FR" sz="1400" b="1" dirty="0">
                <a:solidFill>
                  <a:srgbClr val="7030A0"/>
                </a:solidFill>
                <a:latin typeface="Open Sans"/>
              </a:rPr>
              <a:t>- ou de la ligne de stationnement pour ne pas être "coincés" en cas de discontinuité des véhicules stationnés</a:t>
            </a:r>
            <a:r>
              <a:rPr lang="fr-FR" b="1" dirty="0" smtClean="0">
                <a:solidFill>
                  <a:srgbClr val="002060"/>
                </a:solidFill>
                <a:latin typeface="Open Sans"/>
              </a:rPr>
              <a:t>.</a:t>
            </a:r>
            <a:endParaRPr lang="fr-FR" dirty="0">
              <a:solidFill>
                <a:srgbClr val="002060"/>
              </a:solidFill>
              <a:latin typeface="Open Sans"/>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17056" y="3321288"/>
            <a:ext cx="2160000" cy="3240000"/>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688064" y="3321288"/>
            <a:ext cx="2160000" cy="3240000"/>
          </a:xfrm>
          <a:prstGeom prst="rect">
            <a:avLst/>
          </a:prstGeom>
        </p:spPr>
      </p:pic>
      <p:sp>
        <p:nvSpPr>
          <p:cNvPr id="8" name="ZoneTexte 7"/>
          <p:cNvSpPr txBox="1"/>
          <p:nvPr/>
        </p:nvSpPr>
        <p:spPr>
          <a:xfrm>
            <a:off x="137056" y="6207695"/>
            <a:ext cx="8755424" cy="461665"/>
          </a:xfrm>
          <a:prstGeom prst="rect">
            <a:avLst/>
          </a:prstGeom>
          <a:solidFill>
            <a:schemeClr val="accent2">
              <a:lumMod val="20000"/>
              <a:lumOff val="80000"/>
            </a:schemeClr>
          </a:solidFill>
          <a:ln w="28575">
            <a:solidFill>
              <a:srgbClr val="008000"/>
            </a:solidFill>
          </a:ln>
        </p:spPr>
        <p:txBody>
          <a:bodyPr wrap="square" rtlCol="0">
            <a:spAutoFit/>
          </a:bodyPr>
          <a:lstStyle/>
          <a:p>
            <a:pPr algn="ctr"/>
            <a:r>
              <a:rPr lang="fr-FR" sz="2400" b="1" dirty="0">
                <a:solidFill>
                  <a:srgbClr val="00B0F0"/>
                </a:solidFill>
                <a:latin typeface="Open Sans"/>
              </a:rPr>
              <a:t>Les </a:t>
            </a:r>
            <a:r>
              <a:rPr lang="fr-FR" sz="2400" b="1" dirty="0" smtClean="0">
                <a:solidFill>
                  <a:srgbClr val="FF00FF"/>
                </a:solidFill>
                <a:latin typeface="Arial Black" panose="020B0A04020102020204" pitchFamily="34" charset="0"/>
              </a:rPr>
              <a:t>CYCLISTES</a:t>
            </a:r>
            <a:r>
              <a:rPr lang="fr-FR" sz="2400" b="1" dirty="0">
                <a:solidFill>
                  <a:schemeClr val="accent6">
                    <a:lumMod val="75000"/>
                  </a:schemeClr>
                </a:solidFill>
                <a:latin typeface="Open Sans"/>
              </a:rPr>
              <a:t> </a:t>
            </a:r>
            <a:r>
              <a:rPr lang="fr-FR" sz="2400" b="1" dirty="0">
                <a:solidFill>
                  <a:srgbClr val="00B0F0"/>
                </a:solidFill>
                <a:latin typeface="Open Sans"/>
              </a:rPr>
              <a:t>doivent</a:t>
            </a:r>
            <a:r>
              <a:rPr lang="fr-FR" sz="2400" b="1" dirty="0">
                <a:solidFill>
                  <a:srgbClr val="93C57C"/>
                </a:solidFill>
                <a:latin typeface="Open Sans"/>
              </a:rPr>
              <a:t> </a:t>
            </a:r>
            <a:r>
              <a:rPr lang="fr-FR" sz="2400" b="1" dirty="0" smtClean="0">
                <a:solidFill>
                  <a:srgbClr val="008000"/>
                </a:solidFill>
                <a:latin typeface="Open Sans"/>
              </a:rPr>
              <a:t>toujours </a:t>
            </a:r>
            <a:r>
              <a:rPr lang="fr-FR" sz="2400" b="1" dirty="0" smtClean="0">
                <a:solidFill>
                  <a:srgbClr val="00B0F0"/>
                </a:solidFill>
                <a:latin typeface="Open Sans"/>
              </a:rPr>
              <a:t>circuler</a:t>
            </a:r>
            <a:r>
              <a:rPr lang="fr-FR" sz="2400" b="1" dirty="0" smtClean="0">
                <a:solidFill>
                  <a:srgbClr val="93C57C"/>
                </a:solidFill>
                <a:latin typeface="Open Sans"/>
              </a:rPr>
              <a:t>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865623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036" y="1484784"/>
            <a:ext cx="936000" cy="936000"/>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3098" y="2276872"/>
            <a:ext cx="1164813" cy="900000"/>
          </a:xfrm>
          <a:prstGeom prst="rect">
            <a:avLst/>
          </a:prstGeom>
        </p:spPr>
      </p:pic>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5"/>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6" name="ZoneTexte 5"/>
          <p:cNvSpPr txBox="1"/>
          <p:nvPr/>
        </p:nvSpPr>
        <p:spPr>
          <a:xfrm>
            <a:off x="3491881" y="3212976"/>
            <a:ext cx="5544616" cy="2308324"/>
          </a:xfrm>
          <a:prstGeom prst="rect">
            <a:avLst/>
          </a:prstGeom>
          <a:solidFill>
            <a:schemeClr val="accent6">
              <a:lumMod val="40000"/>
              <a:lumOff val="60000"/>
            </a:schemeClr>
          </a:solidFill>
          <a:ln w="12700">
            <a:solidFill>
              <a:schemeClr val="accent3">
                <a:lumMod val="75000"/>
              </a:schemeClr>
            </a:solidFill>
          </a:ln>
        </p:spPr>
        <p:txBody>
          <a:bodyPr wrap="square" rtlCol="0">
            <a:spAutoFit/>
          </a:bodyPr>
          <a:lstStyle/>
          <a:p>
            <a:pPr algn="ctr"/>
            <a:r>
              <a:rPr lang="fr-FR" b="1" dirty="0">
                <a:solidFill>
                  <a:srgbClr val="002060"/>
                </a:solidFill>
                <a:latin typeface="Open Sans"/>
              </a:rPr>
              <a:t>Les </a:t>
            </a:r>
            <a:r>
              <a:rPr lang="fr-FR" b="1" dirty="0">
                <a:solidFill>
                  <a:srgbClr val="FF00FF"/>
                </a:solidFill>
                <a:latin typeface="Open Sans"/>
              </a:rPr>
              <a:t>Véhicules Motorisés</a:t>
            </a:r>
            <a:r>
              <a:rPr lang="fr-FR" b="1" dirty="0">
                <a:solidFill>
                  <a:srgbClr val="FACD99"/>
                </a:solidFill>
                <a:latin typeface="Open Sans"/>
              </a:rPr>
              <a:t> </a:t>
            </a:r>
            <a:r>
              <a:rPr lang="fr-FR" b="1" dirty="0">
                <a:solidFill>
                  <a:srgbClr val="002060"/>
                </a:solidFill>
                <a:latin typeface="Open Sans"/>
              </a:rPr>
              <a:t>circulent </a:t>
            </a:r>
            <a:r>
              <a:rPr lang="fr-FR" b="1" dirty="0" smtClean="0">
                <a:solidFill>
                  <a:srgbClr val="008000"/>
                </a:solidFill>
                <a:latin typeface="Open Sans"/>
              </a:rPr>
              <a:t>exclusivement sur </a:t>
            </a:r>
            <a:r>
              <a:rPr lang="fr-FR" b="1" dirty="0">
                <a:solidFill>
                  <a:srgbClr val="008000"/>
                </a:solidFill>
                <a:latin typeface="Open Sans"/>
              </a:rPr>
              <a:t>la chaussée </a:t>
            </a:r>
            <a:r>
              <a:rPr lang="fr-FR" b="1" dirty="0">
                <a:solidFill>
                  <a:srgbClr val="002060"/>
                </a:solidFill>
                <a:latin typeface="Open Sans"/>
              </a:rPr>
              <a:t>en tenant compte des prescriptions de </a:t>
            </a:r>
            <a:r>
              <a:rPr lang="fr-FR" b="1" dirty="0" smtClean="0">
                <a:solidFill>
                  <a:srgbClr val="002060"/>
                </a:solidFill>
                <a:latin typeface="Open Sans"/>
              </a:rPr>
              <a:t>l‘</a:t>
            </a:r>
            <a:r>
              <a:rPr lang="fr-FR" b="1" dirty="0" smtClean="0">
                <a:solidFill>
                  <a:srgbClr val="00B050"/>
                </a:solidFill>
                <a:latin typeface="Open Sans"/>
              </a:rPr>
              <a:t>Article R412-6</a:t>
            </a:r>
            <a:r>
              <a:rPr lang="fr-FR" b="1" dirty="0">
                <a:solidFill>
                  <a:srgbClr val="FACD99"/>
                </a:solidFill>
                <a:latin typeface="Open Sans"/>
              </a:rPr>
              <a:t> </a:t>
            </a:r>
            <a:r>
              <a:rPr lang="fr-FR" b="1" dirty="0">
                <a:solidFill>
                  <a:srgbClr val="002060"/>
                </a:solidFill>
                <a:latin typeface="Open Sans"/>
              </a:rPr>
              <a:t>du Code de la Route, comme </a:t>
            </a:r>
            <a:r>
              <a:rPr lang="fr-FR" b="1" dirty="0">
                <a:solidFill>
                  <a:srgbClr val="00B0F0"/>
                </a:solidFill>
                <a:latin typeface="Open Sans"/>
              </a:rPr>
              <a:t>usagers les moins vulnérables</a:t>
            </a:r>
            <a:r>
              <a:rPr lang="fr-FR" b="1" dirty="0">
                <a:solidFill>
                  <a:srgbClr val="002060"/>
                </a:solidFill>
                <a:latin typeface="Open Sans"/>
              </a:rPr>
              <a:t>, en </a:t>
            </a:r>
            <a:r>
              <a:rPr lang="fr-FR" b="1" dirty="0" smtClean="0">
                <a:solidFill>
                  <a:srgbClr val="002060"/>
                </a:solidFill>
                <a:latin typeface="Open Sans"/>
              </a:rPr>
              <a:t>gardant </a:t>
            </a:r>
            <a:r>
              <a:rPr lang="fr-FR" b="1" dirty="0">
                <a:solidFill>
                  <a:srgbClr val="002060"/>
                </a:solidFill>
                <a:latin typeface="Open Sans"/>
              </a:rPr>
              <a:t>à l'esprit que le respect des règles du Code de la Route est la </a:t>
            </a:r>
            <a:r>
              <a:rPr lang="fr-FR" b="1" dirty="0" smtClean="0">
                <a:solidFill>
                  <a:srgbClr val="FF0000"/>
                </a:solidFill>
                <a:latin typeface="Open Sans"/>
              </a:rPr>
              <a:t>seule carrosserie </a:t>
            </a:r>
            <a:r>
              <a:rPr lang="fr-FR" b="1" dirty="0" smtClean="0">
                <a:solidFill>
                  <a:srgbClr val="002060"/>
                </a:solidFill>
                <a:latin typeface="Open Sans"/>
              </a:rPr>
              <a:t>des</a:t>
            </a:r>
            <a:r>
              <a:rPr lang="fr-FR" b="1" dirty="0">
                <a:solidFill>
                  <a:srgbClr val="002060"/>
                </a:solidFill>
                <a:latin typeface="Open Sans"/>
              </a:rPr>
              <a:t> </a:t>
            </a:r>
            <a:r>
              <a:rPr lang="fr-FR" b="1" dirty="0">
                <a:solidFill>
                  <a:schemeClr val="accent6">
                    <a:lumMod val="50000"/>
                  </a:schemeClr>
                </a:solidFill>
                <a:latin typeface="Open Sans"/>
              </a:rPr>
              <a:t>Piétons</a:t>
            </a:r>
            <a:r>
              <a:rPr lang="fr-FR" b="1" dirty="0">
                <a:solidFill>
                  <a:srgbClr val="002060"/>
                </a:solidFill>
                <a:latin typeface="Open Sans"/>
              </a:rPr>
              <a:t>,</a:t>
            </a:r>
            <a:r>
              <a:rPr lang="fr-FR" b="1" dirty="0">
                <a:solidFill>
                  <a:srgbClr val="FACD99"/>
                </a:solidFill>
                <a:latin typeface="Open Sans"/>
              </a:rPr>
              <a:t> </a:t>
            </a:r>
            <a:r>
              <a:rPr lang="fr-FR" b="1" dirty="0">
                <a:solidFill>
                  <a:schemeClr val="accent6">
                    <a:lumMod val="50000"/>
                  </a:schemeClr>
                </a:solidFill>
                <a:latin typeface="Open Sans"/>
              </a:rPr>
              <a:t>Cyclistes</a:t>
            </a:r>
            <a:r>
              <a:rPr lang="fr-FR" b="1" dirty="0">
                <a:solidFill>
                  <a:srgbClr val="002060"/>
                </a:solidFill>
                <a:latin typeface="Open Sans"/>
              </a:rPr>
              <a:t>,</a:t>
            </a:r>
            <a:r>
              <a:rPr lang="fr-FR" b="1" dirty="0">
                <a:solidFill>
                  <a:srgbClr val="FACD99"/>
                </a:solidFill>
                <a:latin typeface="Open Sans"/>
              </a:rPr>
              <a:t> </a:t>
            </a:r>
            <a:r>
              <a:rPr lang="fr-FR" b="1" dirty="0">
                <a:solidFill>
                  <a:schemeClr val="accent6">
                    <a:lumMod val="50000"/>
                  </a:schemeClr>
                </a:solidFill>
                <a:latin typeface="Open Sans"/>
              </a:rPr>
              <a:t>Cyclomotoristes</a:t>
            </a:r>
            <a:r>
              <a:rPr lang="fr-FR" b="1" dirty="0">
                <a:solidFill>
                  <a:srgbClr val="002060"/>
                </a:solidFill>
                <a:latin typeface="Open Sans"/>
              </a:rPr>
              <a:t> </a:t>
            </a:r>
            <a:r>
              <a:rPr lang="fr-FR" b="1" dirty="0" smtClean="0">
                <a:solidFill>
                  <a:srgbClr val="002060"/>
                </a:solidFill>
                <a:latin typeface="Open Sans"/>
              </a:rPr>
              <a:t>et</a:t>
            </a:r>
          </a:p>
          <a:p>
            <a:pPr algn="ctr"/>
            <a:r>
              <a:rPr lang="fr-FR" b="1" dirty="0" smtClean="0">
                <a:solidFill>
                  <a:srgbClr val="FACD99"/>
                </a:solidFill>
                <a:latin typeface="Open Sans"/>
              </a:rPr>
              <a:t>et</a:t>
            </a:r>
            <a:r>
              <a:rPr lang="fr-FR" b="1" dirty="0">
                <a:solidFill>
                  <a:srgbClr val="FACD99"/>
                </a:solidFill>
                <a:latin typeface="Open Sans"/>
              </a:rPr>
              <a:t> </a:t>
            </a:r>
            <a:r>
              <a:rPr lang="fr-FR" b="1" dirty="0">
                <a:solidFill>
                  <a:schemeClr val="accent6">
                    <a:lumMod val="50000"/>
                  </a:schemeClr>
                </a:solidFill>
                <a:latin typeface="Open Sans"/>
              </a:rPr>
              <a:t>Motocyclistes</a:t>
            </a:r>
            <a:r>
              <a:rPr lang="fr-FR" b="1" dirty="0">
                <a:solidFill>
                  <a:srgbClr val="002060"/>
                </a:solidFill>
                <a:latin typeface="Open Sans"/>
              </a:rPr>
              <a:t>.</a:t>
            </a:r>
            <a:endParaRPr lang="fr-FR" dirty="0">
              <a:solidFill>
                <a:srgbClr val="002060"/>
              </a:solidFill>
            </a:endParaRP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056" y="5661248"/>
            <a:ext cx="1080000" cy="1080000"/>
          </a:xfrm>
          <a:prstGeom prst="rect">
            <a:avLst/>
          </a:prstGeom>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488" y="5661368"/>
            <a:ext cx="1080000" cy="1080000"/>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3070" y="980728"/>
            <a:ext cx="1309090" cy="720000"/>
          </a:xfrm>
          <a:prstGeom prst="rect">
            <a:avLst/>
          </a:prstGeom>
        </p:spPr>
      </p:pic>
      <p:pic>
        <p:nvPicPr>
          <p:cNvPr id="14" name="Imag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1917" y="1052736"/>
            <a:ext cx="1026387" cy="720000"/>
          </a:xfrm>
          <a:prstGeom prst="rect">
            <a:avLst/>
          </a:prstGeom>
        </p:spPr>
      </p:pic>
      <p:pic>
        <p:nvPicPr>
          <p:cNvPr id="16" name="Imag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4488" y="1124744"/>
            <a:ext cx="996230" cy="720000"/>
          </a:xfrm>
          <a:prstGeom prst="rect">
            <a:avLst/>
          </a:prstGeom>
        </p:spPr>
      </p:pic>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99740" y="1772816"/>
            <a:ext cx="1449110" cy="720000"/>
          </a:xfrm>
          <a:prstGeom prst="rect">
            <a:avLst/>
          </a:prstGeom>
        </p:spPr>
      </p:pic>
      <p:pic>
        <p:nvPicPr>
          <p:cNvPr id="19" name="Imag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1697" y="2348880"/>
            <a:ext cx="1453670" cy="720000"/>
          </a:xfrm>
          <a:prstGeom prst="rect">
            <a:avLst/>
          </a:prstGeom>
        </p:spPr>
      </p:pic>
      <p:sp>
        <p:nvSpPr>
          <p:cNvPr id="23" name="ZoneTexte 22"/>
          <p:cNvSpPr txBox="1"/>
          <p:nvPr/>
        </p:nvSpPr>
        <p:spPr>
          <a:xfrm>
            <a:off x="1361761" y="5589240"/>
            <a:ext cx="6408712" cy="1200329"/>
          </a:xfrm>
          <a:prstGeom prst="rect">
            <a:avLst/>
          </a:prstGeom>
          <a:solidFill>
            <a:srgbClr val="FFFF99"/>
          </a:solidFill>
          <a:ln w="28575">
            <a:solidFill>
              <a:schemeClr val="accent6">
                <a:lumMod val="75000"/>
              </a:schemeClr>
            </a:solidFill>
          </a:ln>
        </p:spPr>
        <p:txBody>
          <a:bodyPr wrap="square" rtlCol="0">
            <a:spAutoFit/>
          </a:bodyPr>
          <a:lstStyle/>
          <a:p>
            <a:pPr algn="ctr"/>
            <a:r>
              <a:rPr lang="fr-FR" b="1" dirty="0">
                <a:solidFill>
                  <a:srgbClr val="002060"/>
                </a:solidFill>
                <a:latin typeface="Open Sans"/>
              </a:rPr>
              <a:t>Les </a:t>
            </a:r>
            <a:r>
              <a:rPr lang="fr-FR" b="1" dirty="0" smtClean="0">
                <a:solidFill>
                  <a:srgbClr val="002060"/>
                </a:solidFill>
                <a:latin typeface="Open Sans"/>
              </a:rPr>
              <a:t>conducteurs de</a:t>
            </a:r>
            <a:r>
              <a:rPr lang="fr-FR" b="1" dirty="0">
                <a:solidFill>
                  <a:srgbClr val="002060"/>
                </a:solidFill>
                <a:latin typeface="Open Sans"/>
              </a:rPr>
              <a:t> </a:t>
            </a:r>
            <a:r>
              <a:rPr lang="fr-FR" b="1" dirty="0">
                <a:solidFill>
                  <a:schemeClr val="accent6">
                    <a:lumMod val="50000"/>
                  </a:schemeClr>
                </a:solidFill>
                <a:latin typeface="Arial Black" panose="020B0A04020102020204" pitchFamily="34" charset="0"/>
              </a:rPr>
              <a:t>"VÉHICULES MOTORISÉS"</a:t>
            </a:r>
            <a:r>
              <a:rPr lang="fr-FR" b="1" dirty="0">
                <a:solidFill>
                  <a:srgbClr val="93C57C"/>
                </a:solidFill>
                <a:latin typeface="Open Sans"/>
              </a:rPr>
              <a:t> </a:t>
            </a:r>
            <a:r>
              <a:rPr lang="fr-FR" b="1" dirty="0">
                <a:solidFill>
                  <a:srgbClr val="002060"/>
                </a:solidFill>
                <a:latin typeface="Open Sans"/>
              </a:rPr>
              <a:t>sont des usagers à qui il est </a:t>
            </a:r>
            <a:r>
              <a:rPr lang="fr-FR" b="1" dirty="0">
                <a:ln>
                  <a:solidFill>
                    <a:srgbClr val="008000"/>
                  </a:solidFill>
                </a:ln>
                <a:solidFill>
                  <a:srgbClr val="FF0000"/>
                </a:solidFill>
                <a:latin typeface="Arial Black" panose="020B0A04020102020204" pitchFamily="34" charset="0"/>
              </a:rPr>
              <a:t>absolument interdit</a:t>
            </a:r>
            <a:r>
              <a:rPr lang="fr-FR" b="1" dirty="0">
                <a:solidFill>
                  <a:srgbClr val="93C57C"/>
                </a:solidFill>
                <a:latin typeface="Open Sans"/>
              </a:rPr>
              <a:t> </a:t>
            </a:r>
            <a:endParaRPr lang="fr-FR" b="1" dirty="0" smtClean="0">
              <a:solidFill>
                <a:srgbClr val="93C57C"/>
              </a:solidFill>
              <a:latin typeface="Open Sans"/>
            </a:endParaRPr>
          </a:p>
          <a:p>
            <a:pPr algn="ctr"/>
            <a:r>
              <a:rPr lang="fr-FR" b="1" dirty="0" smtClean="0">
                <a:solidFill>
                  <a:srgbClr val="002060"/>
                </a:solidFill>
                <a:latin typeface="Open Sans"/>
              </a:rPr>
              <a:t>de </a:t>
            </a:r>
            <a:r>
              <a:rPr lang="fr-FR" b="1" dirty="0" smtClean="0">
                <a:solidFill>
                  <a:srgbClr val="008000"/>
                </a:solidFill>
                <a:latin typeface="Open Sans"/>
              </a:rPr>
              <a:t>circuler </a:t>
            </a:r>
            <a:r>
              <a:rPr lang="fr-FR" b="1" dirty="0" smtClean="0">
                <a:solidFill>
                  <a:srgbClr val="002060"/>
                </a:solidFill>
                <a:latin typeface="Open Sans"/>
              </a:rPr>
              <a:t>ou de </a:t>
            </a:r>
            <a:r>
              <a:rPr lang="fr-FR" b="1" dirty="0" smtClean="0">
                <a:solidFill>
                  <a:srgbClr val="008000"/>
                </a:solidFill>
                <a:latin typeface="Open Sans"/>
              </a:rPr>
              <a:t>stationner </a:t>
            </a:r>
            <a:r>
              <a:rPr lang="fr-FR" b="1" dirty="0" smtClean="0">
                <a:solidFill>
                  <a:srgbClr val="002060"/>
                </a:solidFill>
                <a:latin typeface="Open Sans"/>
              </a:rPr>
              <a:t>sur les </a:t>
            </a:r>
            <a:r>
              <a:rPr lang="fr-FR" b="1" dirty="0" smtClean="0">
                <a:solidFill>
                  <a:srgbClr val="FF00FF"/>
                </a:solidFill>
                <a:latin typeface="Arial Black" panose="020B0A04020102020204" pitchFamily="34" charset="0"/>
              </a:rPr>
              <a:t>TROTTOIRS</a:t>
            </a:r>
            <a:r>
              <a:rPr lang="fr-FR" b="1" dirty="0" smtClean="0">
                <a:solidFill>
                  <a:srgbClr val="93C57C"/>
                </a:solidFill>
                <a:latin typeface="Open Sans"/>
              </a:rPr>
              <a:t>,</a:t>
            </a:r>
          </a:p>
          <a:p>
            <a:pPr algn="ctr"/>
            <a:r>
              <a:rPr lang="fr-FR" b="1" dirty="0" smtClean="0">
                <a:solidFill>
                  <a:srgbClr val="FF00FF"/>
                </a:solidFill>
                <a:latin typeface="Arial Black" panose="020B0A04020102020204" pitchFamily="34" charset="0"/>
              </a:rPr>
              <a:t>BANDES</a:t>
            </a:r>
            <a:r>
              <a:rPr lang="fr-FR" b="1" dirty="0" smtClean="0">
                <a:solidFill>
                  <a:srgbClr val="93C57C"/>
                </a:solidFill>
                <a:latin typeface="Arial Black" panose="020B0A04020102020204" pitchFamily="34" charset="0"/>
              </a:rPr>
              <a:t> </a:t>
            </a:r>
            <a:r>
              <a:rPr lang="fr-FR" b="1" dirty="0" smtClean="0">
                <a:solidFill>
                  <a:srgbClr val="002060"/>
                </a:solidFill>
                <a:latin typeface="Open Sans"/>
              </a:rPr>
              <a:t>ou</a:t>
            </a:r>
            <a:r>
              <a:rPr lang="fr-FR" b="1" dirty="0" smtClean="0">
                <a:solidFill>
                  <a:srgbClr val="93C57C"/>
                </a:solidFill>
                <a:latin typeface="Open Sans"/>
              </a:rPr>
              <a:t> </a:t>
            </a:r>
            <a:r>
              <a:rPr lang="fr-FR" b="1" dirty="0" smtClean="0">
                <a:solidFill>
                  <a:srgbClr val="FF00FF"/>
                </a:solidFill>
                <a:latin typeface="Arial Black" panose="020B0A04020102020204" pitchFamily="34" charset="0"/>
              </a:rPr>
              <a:t>PISTES CYCLABLES </a:t>
            </a:r>
            <a:r>
              <a:rPr lang="fr-FR" b="1" dirty="0" smtClean="0">
                <a:solidFill>
                  <a:srgbClr val="00B050"/>
                </a:solidFill>
                <a:latin typeface="Open Sans"/>
              </a:rPr>
              <a:t>(Article R417-11-8°)</a:t>
            </a:r>
            <a:r>
              <a:rPr lang="fr-FR" b="1" dirty="0" smtClean="0">
                <a:solidFill>
                  <a:srgbClr val="002060"/>
                </a:solidFill>
                <a:latin typeface="Open Sans"/>
              </a:rPr>
              <a:t>.</a:t>
            </a:r>
            <a:endParaRPr lang="fr-FR" b="0" i="0" dirty="0">
              <a:solidFill>
                <a:srgbClr val="002060"/>
              </a:solidFill>
              <a:effectLst/>
              <a:latin typeface="Open Sans"/>
            </a:endParaRPr>
          </a:p>
        </p:txBody>
      </p:sp>
      <p:pic>
        <p:nvPicPr>
          <p:cNvPr id="5" name="Imag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5536" y="2925144"/>
            <a:ext cx="2313404" cy="1800000"/>
          </a:xfrm>
          <a:prstGeom prst="rect">
            <a:avLst/>
          </a:prstGeom>
        </p:spPr>
      </p:pic>
      <p:sp>
        <p:nvSpPr>
          <p:cNvPr id="7" name="ZoneTexte 6"/>
          <p:cNvSpPr txBox="1"/>
          <p:nvPr/>
        </p:nvSpPr>
        <p:spPr>
          <a:xfrm>
            <a:off x="137056" y="4870901"/>
            <a:ext cx="3210808" cy="646331"/>
          </a:xfrm>
          <a:prstGeom prst="rect">
            <a:avLst/>
          </a:prstGeom>
          <a:solidFill>
            <a:srgbClr val="99FF66"/>
          </a:solidFill>
          <a:ln w="12700">
            <a:solidFill>
              <a:srgbClr val="FF00FF"/>
            </a:solidFill>
          </a:ln>
        </p:spPr>
        <p:txBody>
          <a:bodyPr wrap="square" rtlCol="0">
            <a:spAutoFit/>
          </a:bodyPr>
          <a:lstStyle/>
          <a:p>
            <a:pPr algn="ctr"/>
            <a:r>
              <a:rPr lang="fr-FR" b="1" dirty="0" smtClean="0">
                <a:solidFill>
                  <a:srgbClr val="002060"/>
                </a:solidFill>
                <a:latin typeface="Open Sans"/>
              </a:rPr>
              <a:t>Véhicules en stationnement</a:t>
            </a:r>
          </a:p>
          <a:p>
            <a:pPr algn="ctr"/>
            <a:r>
              <a:rPr lang="fr-FR" b="1" dirty="0" smtClean="0">
                <a:solidFill>
                  <a:srgbClr val="008000"/>
                </a:solidFill>
                <a:latin typeface="Arial Black" panose="020B0A04020102020204" pitchFamily="34" charset="0"/>
              </a:rPr>
              <a:t>Attention </a:t>
            </a:r>
            <a:r>
              <a:rPr lang="fr-FR" b="1" dirty="0" smtClean="0">
                <a:solidFill>
                  <a:srgbClr val="FF0000"/>
                </a:solidFill>
                <a:latin typeface="Arial Black" panose="020B0A04020102020204" pitchFamily="34" charset="0"/>
              </a:rPr>
              <a:t>CYCLISTES</a:t>
            </a:r>
            <a:r>
              <a:rPr lang="fr-FR" b="1" dirty="0" smtClean="0">
                <a:solidFill>
                  <a:srgbClr val="008000"/>
                </a:solidFill>
                <a:latin typeface="Arial Black" panose="020B0A04020102020204" pitchFamily="34" charset="0"/>
              </a:rPr>
              <a:t> !</a:t>
            </a:r>
            <a:endParaRPr lang="fr-FR" dirty="0">
              <a:solidFill>
                <a:srgbClr val="008000"/>
              </a:solidFill>
              <a:latin typeface="Arial Black" panose="020B0A04020102020204" pitchFamily="34" charset="0"/>
            </a:endParaRPr>
          </a:p>
        </p:txBody>
      </p:sp>
      <p:sp>
        <p:nvSpPr>
          <p:cNvPr id="8" name="ZoneTexte 7"/>
          <p:cNvSpPr txBox="1"/>
          <p:nvPr/>
        </p:nvSpPr>
        <p:spPr>
          <a:xfrm>
            <a:off x="1486605" y="4335487"/>
            <a:ext cx="1789251" cy="461665"/>
          </a:xfrm>
          <a:prstGeom prst="rect">
            <a:avLst/>
          </a:prstGeom>
          <a:solidFill>
            <a:srgbClr val="00FFFF"/>
          </a:solidFill>
          <a:ln>
            <a:solidFill>
              <a:srgbClr val="008000"/>
            </a:solidFill>
          </a:ln>
        </p:spPr>
        <p:txBody>
          <a:bodyPr wrap="square" rtlCol="0">
            <a:spAutoFit/>
          </a:bodyPr>
          <a:lstStyle/>
          <a:p>
            <a:r>
              <a:rPr lang="fr-FR" sz="1200" dirty="0" smtClean="0">
                <a:ln>
                  <a:solidFill>
                    <a:srgbClr val="339933"/>
                  </a:solidFill>
                </a:ln>
                <a:solidFill>
                  <a:srgbClr val="FF0000"/>
                </a:solidFill>
                <a:latin typeface="Arial Black" panose="020B0A04020102020204" pitchFamily="34" charset="0"/>
              </a:rPr>
              <a:t>Ouvrir sa portière de la main DROITE</a:t>
            </a:r>
            <a:endParaRPr lang="fr-FR" sz="1200" dirty="0">
              <a:ln>
                <a:solidFill>
                  <a:srgbClr val="339933"/>
                </a:solidFill>
              </a:ln>
              <a:solidFill>
                <a:srgbClr val="FF0000"/>
              </a:solidFill>
              <a:latin typeface="Arial Black" panose="020B0A04020102020204" pitchFamily="34" charset="0"/>
            </a:endParaRPr>
          </a:p>
        </p:txBody>
      </p:sp>
      <p:sp>
        <p:nvSpPr>
          <p:cNvPr id="22" name="ZoneTexte 21"/>
          <p:cNvSpPr txBox="1"/>
          <p:nvPr/>
        </p:nvSpPr>
        <p:spPr>
          <a:xfrm>
            <a:off x="137056" y="2615769"/>
            <a:ext cx="5659080" cy="461665"/>
          </a:xfrm>
          <a:prstGeom prst="rect">
            <a:avLst/>
          </a:prstGeom>
          <a:solidFill>
            <a:schemeClr val="accent2">
              <a:lumMod val="40000"/>
              <a:lumOff val="60000"/>
            </a:schemeClr>
          </a:solidFill>
          <a:ln w="12700">
            <a:solidFill>
              <a:srgbClr val="0070C0"/>
            </a:solidFill>
          </a:ln>
        </p:spPr>
        <p:txBody>
          <a:bodyPr wrap="square" rtlCol="0">
            <a:spAutoFit/>
          </a:bodyPr>
          <a:lstStyle/>
          <a:p>
            <a:pPr algn="ctr"/>
            <a:r>
              <a:rPr lang="fr-FR" sz="2400" b="1" dirty="0" smtClean="0">
                <a:solidFill>
                  <a:srgbClr val="008000"/>
                </a:solidFill>
                <a:latin typeface="Arial Black" panose="020B0A04020102020204" pitchFamily="34" charset="0"/>
              </a:rPr>
              <a:t>TOUJOURS</a:t>
            </a:r>
            <a:r>
              <a:rPr lang="fr-FR" sz="2400" b="1" dirty="0" smtClean="0">
                <a:solidFill>
                  <a:srgbClr val="93C57C"/>
                </a:solidFill>
                <a:latin typeface="Open Sans"/>
              </a:rPr>
              <a:t> </a:t>
            </a:r>
            <a:r>
              <a:rPr lang="fr-FR" sz="2400" b="1" dirty="0" smtClean="0">
                <a:solidFill>
                  <a:srgbClr val="00B0F0"/>
                </a:solidFill>
                <a:latin typeface="Open Sans"/>
              </a:rPr>
              <a:t>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
        <p:nvSpPr>
          <p:cNvPr id="3" name="ZoneTexte 2"/>
          <p:cNvSpPr txBox="1"/>
          <p:nvPr/>
        </p:nvSpPr>
        <p:spPr>
          <a:xfrm>
            <a:off x="137056" y="1572847"/>
            <a:ext cx="4650968" cy="923330"/>
          </a:xfrm>
          <a:prstGeom prst="rect">
            <a:avLst/>
          </a:prstGeom>
          <a:solidFill>
            <a:schemeClr val="accent5">
              <a:lumMod val="40000"/>
              <a:lumOff val="60000"/>
            </a:schemeClr>
          </a:solidFill>
          <a:ln w="12700">
            <a:solidFill>
              <a:schemeClr val="accent2"/>
            </a:solidFill>
          </a:ln>
        </p:spPr>
        <p:txBody>
          <a:bodyPr wrap="square" rtlCol="0">
            <a:spAutoFit/>
          </a:bodyPr>
          <a:lstStyle/>
          <a:p>
            <a:pPr algn="ctr"/>
            <a:r>
              <a:rPr lang="fr-FR" b="1" dirty="0">
                <a:solidFill>
                  <a:srgbClr val="002060"/>
                </a:solidFill>
                <a:latin typeface="Open Sans"/>
              </a:rPr>
              <a:t>Tout ce qui n'est pas répertorié comme </a:t>
            </a:r>
            <a:r>
              <a:rPr lang="fr-FR" b="1" dirty="0">
                <a:solidFill>
                  <a:srgbClr val="008000"/>
                </a:solidFill>
                <a:latin typeface="Open Sans"/>
              </a:rPr>
              <a:t>cycle</a:t>
            </a:r>
            <a:r>
              <a:rPr lang="fr-FR" b="1" dirty="0">
                <a:solidFill>
                  <a:srgbClr val="002060"/>
                </a:solidFill>
                <a:latin typeface="Open Sans"/>
              </a:rPr>
              <a:t> ou </a:t>
            </a:r>
            <a:r>
              <a:rPr lang="fr-FR" b="1" dirty="0">
                <a:solidFill>
                  <a:srgbClr val="008000"/>
                </a:solidFill>
                <a:latin typeface="Open Sans"/>
              </a:rPr>
              <a:t>piéton</a:t>
            </a:r>
            <a:r>
              <a:rPr lang="fr-FR" b="1" dirty="0">
                <a:solidFill>
                  <a:srgbClr val="FF9900"/>
                </a:solidFill>
                <a:latin typeface="Open Sans"/>
              </a:rPr>
              <a:t> </a:t>
            </a:r>
            <a:r>
              <a:rPr lang="fr-FR" b="1" dirty="0">
                <a:solidFill>
                  <a:srgbClr val="002060"/>
                </a:solidFill>
                <a:latin typeface="Open Sans"/>
              </a:rPr>
              <a:t>entre dans la catégorie des </a:t>
            </a:r>
            <a:r>
              <a:rPr lang="fr-FR" b="1" dirty="0">
                <a:solidFill>
                  <a:srgbClr val="FF00FF"/>
                </a:solidFill>
                <a:latin typeface="Open Sans"/>
              </a:rPr>
              <a:t>Véhicules motorisés</a:t>
            </a:r>
            <a:r>
              <a:rPr lang="fr-FR" b="1" dirty="0">
                <a:solidFill>
                  <a:srgbClr val="002060"/>
                </a:solidFill>
                <a:latin typeface="Open Sans"/>
              </a:rPr>
              <a:t>.</a:t>
            </a:r>
            <a:endParaRPr lang="fr-FR" sz="1400" dirty="0">
              <a:solidFill>
                <a:srgbClr val="002060"/>
              </a:solidFill>
              <a:latin typeface="Open Sans"/>
            </a:endParaRPr>
          </a:p>
        </p:txBody>
      </p:sp>
    </p:spTree>
    <p:extLst>
      <p:ext uri="{BB962C8B-B14F-4D97-AF65-F5344CB8AC3E}">
        <p14:creationId xmlns:p14="http://schemas.microsoft.com/office/powerpoint/2010/main" val="1245017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SIGNALISATION</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PANNEAUX</a:t>
            </a:r>
            <a:endParaRPr lang="fr-FR" altLang="fr-FR" sz="2400" kern="0" dirty="0">
              <a:latin typeface="Arial Black" panose="020B0A04020102020204" pitchFamily="34" charset="0"/>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54" y="1633801"/>
            <a:ext cx="900000" cy="90000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16" y="1628800"/>
            <a:ext cx="900000" cy="900000"/>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4244" y="1633115"/>
            <a:ext cx="1023000" cy="900000"/>
          </a:xfrm>
          <a:prstGeom prst="rect">
            <a:avLst/>
          </a:prstGeom>
        </p:spPr>
      </p:pic>
      <p:sp>
        <p:nvSpPr>
          <p:cNvPr id="58" name="ZoneTexte 57"/>
          <p:cNvSpPr txBox="1"/>
          <p:nvPr/>
        </p:nvSpPr>
        <p:spPr>
          <a:xfrm>
            <a:off x="12566" y="2663979"/>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B9b</a:t>
            </a:r>
          </a:p>
          <a:p>
            <a:pPr algn="ctr"/>
            <a:r>
              <a:rPr lang="fr-FR" sz="900" b="1" dirty="0" smtClean="0">
                <a:latin typeface="Arial" panose="020B0604020202020204" pitchFamily="34" charset="0"/>
                <a:cs typeface="Arial" panose="020B0604020202020204" pitchFamily="34" charset="0"/>
              </a:rPr>
              <a:t>Accès interdit aux cycles</a:t>
            </a:r>
            <a:endParaRPr lang="fr-FR" sz="900" b="1" dirty="0">
              <a:latin typeface="Arial" panose="020B0604020202020204" pitchFamily="34" charset="0"/>
              <a:cs typeface="Arial" panose="020B0604020202020204" pitchFamily="34" charset="0"/>
            </a:endParaRPr>
          </a:p>
        </p:txBody>
      </p:sp>
      <p:sp>
        <p:nvSpPr>
          <p:cNvPr id="59" name="ZoneTexte 58"/>
          <p:cNvSpPr txBox="1"/>
          <p:nvPr/>
        </p:nvSpPr>
        <p:spPr>
          <a:xfrm>
            <a:off x="1115616" y="2663979"/>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AB4</a:t>
            </a:r>
          </a:p>
          <a:p>
            <a:pPr algn="ctr"/>
            <a:r>
              <a:rPr lang="fr-FR" sz="900" b="1" dirty="0" smtClean="0">
                <a:latin typeface="Arial" panose="020B0604020202020204" pitchFamily="34" charset="0"/>
                <a:cs typeface="Arial" panose="020B0604020202020204" pitchFamily="34" charset="0"/>
              </a:rPr>
              <a:t>Arrêt à l’intersection</a:t>
            </a:r>
            <a:endParaRPr lang="fr-FR" sz="900" b="1" dirty="0">
              <a:latin typeface="Arial" panose="020B0604020202020204" pitchFamily="34" charset="0"/>
              <a:cs typeface="Arial" panose="020B0604020202020204" pitchFamily="34" charset="0"/>
            </a:endParaRPr>
          </a:p>
        </p:txBody>
      </p:sp>
      <p:sp>
        <p:nvSpPr>
          <p:cNvPr id="60" name="ZoneTexte 59"/>
          <p:cNvSpPr txBox="1"/>
          <p:nvPr/>
        </p:nvSpPr>
        <p:spPr>
          <a:xfrm>
            <a:off x="2267744" y="2663979"/>
            <a:ext cx="1116000" cy="6617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AB3a</a:t>
            </a:r>
          </a:p>
          <a:p>
            <a:pPr algn="ctr"/>
            <a:r>
              <a:rPr lang="fr-FR" sz="900" b="1" dirty="0" smtClean="0">
                <a:latin typeface="Arial" panose="020B0604020202020204" pitchFamily="34" charset="0"/>
                <a:cs typeface="Arial" panose="020B0604020202020204" pitchFamily="34" charset="0"/>
              </a:rPr>
              <a:t>Céder le passage à l’intersection</a:t>
            </a:r>
            <a:endParaRPr lang="fr-FR" sz="900" b="1" dirty="0">
              <a:latin typeface="Arial" panose="020B0604020202020204" pitchFamily="34" charset="0"/>
              <a:cs typeface="Arial" panose="020B0604020202020204" pitchFamily="34" charset="0"/>
            </a:endParaRPr>
          </a:p>
        </p:txBody>
      </p:sp>
      <p:sp>
        <p:nvSpPr>
          <p:cNvPr id="61" name="ZoneTexte 60"/>
          <p:cNvSpPr txBox="1"/>
          <p:nvPr/>
        </p:nvSpPr>
        <p:spPr>
          <a:xfrm>
            <a:off x="3419872" y="2663979"/>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B1</a:t>
            </a:r>
          </a:p>
          <a:p>
            <a:pPr algn="ctr"/>
            <a:r>
              <a:rPr lang="fr-FR" sz="900" b="1" dirty="0" smtClean="0">
                <a:latin typeface="Arial" panose="020B0604020202020204" pitchFamily="34" charset="0"/>
                <a:cs typeface="Arial" panose="020B0604020202020204" pitchFamily="34" charset="0"/>
              </a:rPr>
              <a:t>Sens interdit à tout véhicule</a:t>
            </a:r>
            <a:endParaRPr lang="fr-FR" sz="900" b="1" dirty="0">
              <a:latin typeface="Arial" panose="020B0604020202020204" pitchFamily="34" charset="0"/>
              <a:cs typeface="Arial" panose="020B0604020202020204" pitchFamily="34" charset="0"/>
            </a:endParaRPr>
          </a:p>
        </p:txBody>
      </p:sp>
      <p:sp>
        <p:nvSpPr>
          <p:cNvPr id="62" name="ZoneTexte 61"/>
          <p:cNvSpPr txBox="1"/>
          <p:nvPr/>
        </p:nvSpPr>
        <p:spPr>
          <a:xfrm>
            <a:off x="4572000" y="2663979"/>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C113</a:t>
            </a:r>
          </a:p>
          <a:p>
            <a:pPr algn="ctr"/>
            <a:r>
              <a:rPr lang="fr-FR" sz="900" b="1" dirty="0" smtClean="0">
                <a:latin typeface="Arial" panose="020B0604020202020204" pitchFamily="34" charset="0"/>
                <a:cs typeface="Arial" panose="020B0604020202020204" pitchFamily="34" charset="0"/>
              </a:rPr>
              <a:t>Bande ou Piste cyclable</a:t>
            </a:r>
            <a:endParaRPr lang="fr-FR" sz="900" b="1" dirty="0">
              <a:latin typeface="Arial" panose="020B0604020202020204" pitchFamily="34" charset="0"/>
              <a:cs typeface="Arial" panose="020B0604020202020204" pitchFamily="34" charset="0"/>
            </a:endParaRPr>
          </a:p>
        </p:txBody>
      </p:sp>
      <p:sp>
        <p:nvSpPr>
          <p:cNvPr id="63" name="ZoneTexte 62"/>
          <p:cNvSpPr txBox="1"/>
          <p:nvPr/>
        </p:nvSpPr>
        <p:spPr>
          <a:xfrm>
            <a:off x="5724128" y="2663979"/>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C114</a:t>
            </a:r>
          </a:p>
          <a:p>
            <a:pPr algn="ctr"/>
            <a:r>
              <a:rPr lang="fr-FR" sz="900" b="1" dirty="0" smtClean="0">
                <a:latin typeface="Arial" panose="020B0604020202020204" pitchFamily="34" charset="0"/>
                <a:cs typeface="Arial" panose="020B0604020202020204" pitchFamily="34" charset="0"/>
              </a:rPr>
              <a:t>Fin de Bande ou Piste cyclable</a:t>
            </a:r>
            <a:endParaRPr lang="fr-FR" sz="900" b="1" dirty="0">
              <a:latin typeface="Arial" panose="020B0604020202020204" pitchFamily="34" charset="0"/>
              <a:cs typeface="Arial" panose="020B0604020202020204" pitchFamily="34" charset="0"/>
            </a:endParaRPr>
          </a:p>
        </p:txBody>
      </p:sp>
      <p:sp>
        <p:nvSpPr>
          <p:cNvPr id="64" name="ZoneTexte 63"/>
          <p:cNvSpPr txBox="1"/>
          <p:nvPr/>
        </p:nvSpPr>
        <p:spPr>
          <a:xfrm>
            <a:off x="6876256" y="2663979"/>
            <a:ext cx="1116000" cy="6617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B22a</a:t>
            </a:r>
          </a:p>
          <a:p>
            <a:pPr algn="ctr"/>
            <a:r>
              <a:rPr lang="fr-FR" sz="900" b="1" dirty="0">
                <a:latin typeface="Arial" panose="020B0604020202020204" pitchFamily="34" charset="0"/>
                <a:cs typeface="Arial" panose="020B0604020202020204" pitchFamily="34" charset="0"/>
              </a:rPr>
              <a:t>Bande ou Piste </a:t>
            </a:r>
            <a:r>
              <a:rPr lang="fr-FR" sz="900" b="1" dirty="0" smtClean="0">
                <a:latin typeface="Arial" panose="020B0604020202020204" pitchFamily="34" charset="0"/>
                <a:cs typeface="Arial" panose="020B0604020202020204" pitchFamily="34" charset="0"/>
              </a:rPr>
              <a:t>cyclable </a:t>
            </a:r>
            <a:r>
              <a:rPr lang="fr-FR" sz="900" dirty="0" smtClean="0">
                <a:latin typeface="Arial" panose="020B0604020202020204" pitchFamily="34" charset="0"/>
                <a:cs typeface="Arial" panose="020B0604020202020204" pitchFamily="34" charset="0"/>
              </a:rPr>
              <a:t>obligatoire</a:t>
            </a:r>
            <a:endParaRPr lang="fr-FR" sz="900" dirty="0">
              <a:latin typeface="Arial" panose="020B0604020202020204" pitchFamily="34" charset="0"/>
              <a:cs typeface="Arial" panose="020B0604020202020204" pitchFamily="34" charset="0"/>
            </a:endParaRPr>
          </a:p>
        </p:txBody>
      </p:sp>
      <p:sp>
        <p:nvSpPr>
          <p:cNvPr id="65" name="ZoneTexte 64"/>
          <p:cNvSpPr txBox="1"/>
          <p:nvPr/>
        </p:nvSpPr>
        <p:spPr>
          <a:xfrm>
            <a:off x="8028384" y="2663979"/>
            <a:ext cx="1116000" cy="677108"/>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B40</a:t>
            </a:r>
          </a:p>
          <a:p>
            <a:pPr algn="ctr"/>
            <a:r>
              <a:rPr lang="fr-FR" sz="900" b="1" dirty="0" smtClean="0">
                <a:latin typeface="Arial" panose="020B0604020202020204" pitchFamily="34" charset="0"/>
                <a:cs typeface="Arial" panose="020B0604020202020204" pitchFamily="34" charset="0"/>
              </a:rPr>
              <a:t>Fin de Bande </a:t>
            </a:r>
            <a:r>
              <a:rPr lang="fr-FR" sz="900" b="1" dirty="0">
                <a:latin typeface="Arial" panose="020B0604020202020204" pitchFamily="34" charset="0"/>
                <a:cs typeface="Arial" panose="020B0604020202020204" pitchFamily="34" charset="0"/>
              </a:rPr>
              <a:t>ou Piste cyclable </a:t>
            </a:r>
            <a:r>
              <a:rPr lang="fr-FR" sz="1000" dirty="0">
                <a:latin typeface="Arial" panose="020B0604020202020204" pitchFamily="34" charset="0"/>
                <a:cs typeface="Arial" panose="020B0604020202020204" pitchFamily="34" charset="0"/>
              </a:rPr>
              <a:t>obligatoire</a:t>
            </a:r>
          </a:p>
        </p:txBody>
      </p:sp>
      <p:pic>
        <p:nvPicPr>
          <p:cNvPr id="74" name="Imag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7872" y="1633801"/>
            <a:ext cx="900000" cy="900000"/>
          </a:xfrm>
          <a:prstGeom prst="rect">
            <a:avLst/>
          </a:prstGeom>
        </p:spPr>
      </p:pic>
      <p:pic>
        <p:nvPicPr>
          <p:cNvPr id="75" name="Imag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0453" y="1644861"/>
            <a:ext cx="900000" cy="900000"/>
          </a:xfrm>
          <a:prstGeom prst="rect">
            <a:avLst/>
          </a:prstGeom>
        </p:spPr>
      </p:pic>
      <p:pic>
        <p:nvPicPr>
          <p:cNvPr id="76" name="Imag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12581" y="1628800"/>
            <a:ext cx="900000" cy="900000"/>
          </a:xfrm>
          <a:prstGeom prst="rect">
            <a:avLst/>
          </a:prstGeom>
        </p:spPr>
      </p:pic>
      <p:pic>
        <p:nvPicPr>
          <p:cNvPr id="78" name="Image 7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4256" y="1628800"/>
            <a:ext cx="900000" cy="900000"/>
          </a:xfrm>
          <a:prstGeom prst="rect">
            <a:avLst/>
          </a:prstGeom>
        </p:spPr>
      </p:pic>
      <p:pic>
        <p:nvPicPr>
          <p:cNvPr id="79" name="Image 7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41291" y="1644861"/>
            <a:ext cx="1051092" cy="900000"/>
          </a:xfrm>
          <a:prstGeom prst="rect">
            <a:avLst/>
          </a:prstGeom>
        </p:spPr>
      </p:pic>
      <p:sp>
        <p:nvSpPr>
          <p:cNvPr id="83" name="ZoneTexte 82"/>
          <p:cNvSpPr txBox="1"/>
          <p:nvPr/>
        </p:nvSpPr>
        <p:spPr>
          <a:xfrm>
            <a:off x="6602" y="4376110"/>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B52</a:t>
            </a:r>
          </a:p>
          <a:p>
            <a:pPr algn="ctr"/>
            <a:r>
              <a:rPr lang="fr-FR" sz="900" b="1" dirty="0" smtClean="0">
                <a:latin typeface="Arial" panose="020B0604020202020204" pitchFamily="34" charset="0"/>
                <a:cs typeface="Arial" panose="020B0604020202020204" pitchFamily="34" charset="0"/>
              </a:rPr>
              <a:t>Entrée Zone de Rencontre</a:t>
            </a:r>
            <a:endParaRPr lang="fr-FR" sz="900" b="1" dirty="0">
              <a:latin typeface="Arial" panose="020B0604020202020204" pitchFamily="34" charset="0"/>
              <a:cs typeface="Arial" panose="020B0604020202020204" pitchFamily="34" charset="0"/>
            </a:endParaRPr>
          </a:p>
        </p:txBody>
      </p:sp>
      <p:sp>
        <p:nvSpPr>
          <p:cNvPr id="84" name="ZoneTexte 83"/>
          <p:cNvSpPr txBox="1"/>
          <p:nvPr/>
        </p:nvSpPr>
        <p:spPr>
          <a:xfrm>
            <a:off x="1109652" y="4376110"/>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B53</a:t>
            </a:r>
          </a:p>
          <a:p>
            <a:pPr algn="ctr"/>
            <a:r>
              <a:rPr lang="fr-FR" sz="900" b="1" dirty="0" smtClean="0">
                <a:latin typeface="Arial" panose="020B0604020202020204" pitchFamily="34" charset="0"/>
                <a:cs typeface="Arial" panose="020B0604020202020204" pitchFamily="34" charset="0"/>
              </a:rPr>
              <a:t>Sortie Zone de Rencontre</a:t>
            </a:r>
            <a:endParaRPr lang="fr-FR" sz="900" b="1" dirty="0">
              <a:latin typeface="Arial" panose="020B0604020202020204" pitchFamily="34" charset="0"/>
              <a:cs typeface="Arial" panose="020B0604020202020204" pitchFamily="34" charset="0"/>
            </a:endParaRPr>
          </a:p>
        </p:txBody>
      </p:sp>
      <p:sp>
        <p:nvSpPr>
          <p:cNvPr id="85" name="ZoneTexte 84"/>
          <p:cNvSpPr txBox="1"/>
          <p:nvPr/>
        </p:nvSpPr>
        <p:spPr>
          <a:xfrm>
            <a:off x="2261780" y="4376110"/>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B54</a:t>
            </a:r>
          </a:p>
          <a:p>
            <a:pPr algn="ctr"/>
            <a:r>
              <a:rPr lang="fr-FR" sz="900" b="1" dirty="0" smtClean="0">
                <a:latin typeface="Arial" panose="020B0604020202020204" pitchFamily="34" charset="0"/>
                <a:cs typeface="Arial" panose="020B0604020202020204" pitchFamily="34" charset="0"/>
              </a:rPr>
              <a:t>Entrée Aire Piétonne</a:t>
            </a:r>
            <a:endParaRPr lang="fr-FR" sz="900" b="1" dirty="0">
              <a:latin typeface="Arial" panose="020B0604020202020204" pitchFamily="34" charset="0"/>
              <a:cs typeface="Arial" panose="020B0604020202020204" pitchFamily="34" charset="0"/>
            </a:endParaRPr>
          </a:p>
        </p:txBody>
      </p:sp>
      <p:sp>
        <p:nvSpPr>
          <p:cNvPr id="86" name="ZoneTexte 85"/>
          <p:cNvSpPr txBox="1"/>
          <p:nvPr/>
        </p:nvSpPr>
        <p:spPr>
          <a:xfrm>
            <a:off x="3413908" y="4376110"/>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B55</a:t>
            </a:r>
          </a:p>
          <a:p>
            <a:pPr algn="ctr"/>
            <a:r>
              <a:rPr lang="fr-FR" sz="900" b="1" dirty="0" smtClean="0">
                <a:latin typeface="Arial" panose="020B0604020202020204" pitchFamily="34" charset="0"/>
                <a:cs typeface="Arial" panose="020B0604020202020204" pitchFamily="34" charset="0"/>
              </a:rPr>
              <a:t>Sortie Aire Piétonne</a:t>
            </a:r>
            <a:endParaRPr lang="fr-FR" sz="900" b="1" dirty="0">
              <a:latin typeface="Arial" panose="020B0604020202020204" pitchFamily="34" charset="0"/>
              <a:cs typeface="Arial" panose="020B0604020202020204" pitchFamily="34" charset="0"/>
            </a:endParaRPr>
          </a:p>
        </p:txBody>
      </p:sp>
      <p:sp>
        <p:nvSpPr>
          <p:cNvPr id="87" name="ZoneTexte 86"/>
          <p:cNvSpPr txBox="1"/>
          <p:nvPr/>
        </p:nvSpPr>
        <p:spPr>
          <a:xfrm>
            <a:off x="4566036" y="4376110"/>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C115</a:t>
            </a:r>
          </a:p>
          <a:p>
            <a:pPr algn="ctr"/>
            <a:r>
              <a:rPr lang="fr-FR" sz="900" b="1" dirty="0" smtClean="0">
                <a:latin typeface="Arial" panose="020B0604020202020204" pitchFamily="34" charset="0"/>
                <a:cs typeface="Arial" panose="020B0604020202020204" pitchFamily="34" charset="0"/>
              </a:rPr>
              <a:t>Entrée </a:t>
            </a:r>
          </a:p>
          <a:p>
            <a:pPr algn="ctr"/>
            <a:r>
              <a:rPr lang="fr-FR" sz="900" b="1" dirty="0" smtClean="0">
                <a:latin typeface="Arial" panose="020B0604020202020204" pitchFamily="34" charset="0"/>
                <a:cs typeface="Arial" panose="020B0604020202020204" pitchFamily="34" charset="0"/>
              </a:rPr>
              <a:t>Voie Verte</a:t>
            </a:r>
            <a:endParaRPr lang="fr-FR" sz="900" b="1" dirty="0">
              <a:latin typeface="Arial" panose="020B0604020202020204" pitchFamily="34" charset="0"/>
              <a:cs typeface="Arial" panose="020B0604020202020204" pitchFamily="34" charset="0"/>
            </a:endParaRPr>
          </a:p>
        </p:txBody>
      </p:sp>
      <p:sp>
        <p:nvSpPr>
          <p:cNvPr id="88" name="ZoneTexte 87"/>
          <p:cNvSpPr txBox="1"/>
          <p:nvPr/>
        </p:nvSpPr>
        <p:spPr>
          <a:xfrm>
            <a:off x="5718164" y="4376110"/>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C116</a:t>
            </a:r>
          </a:p>
          <a:p>
            <a:pPr algn="ctr"/>
            <a:r>
              <a:rPr lang="fr-FR" sz="900" b="1" dirty="0" smtClean="0">
                <a:latin typeface="Arial" panose="020B0604020202020204" pitchFamily="34" charset="0"/>
                <a:cs typeface="Arial" panose="020B0604020202020204" pitchFamily="34" charset="0"/>
              </a:rPr>
              <a:t>Sortie </a:t>
            </a:r>
          </a:p>
          <a:p>
            <a:pPr algn="ctr"/>
            <a:r>
              <a:rPr lang="fr-FR" sz="900" b="1" dirty="0" smtClean="0">
                <a:latin typeface="Arial" panose="020B0604020202020204" pitchFamily="34" charset="0"/>
                <a:cs typeface="Arial" panose="020B0604020202020204" pitchFamily="34" charset="0"/>
              </a:rPr>
              <a:t>Voie Verte</a:t>
            </a:r>
            <a:endParaRPr lang="fr-FR" sz="900" b="1" dirty="0">
              <a:latin typeface="Arial" panose="020B0604020202020204" pitchFamily="34" charset="0"/>
              <a:cs typeface="Arial" panose="020B0604020202020204" pitchFamily="34" charset="0"/>
            </a:endParaRPr>
          </a:p>
        </p:txBody>
      </p:sp>
      <p:sp>
        <p:nvSpPr>
          <p:cNvPr id="89" name="ZoneTexte 88"/>
          <p:cNvSpPr txBox="1"/>
          <p:nvPr/>
        </p:nvSpPr>
        <p:spPr>
          <a:xfrm>
            <a:off x="6870292" y="4376110"/>
            <a:ext cx="1116000" cy="6617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B7b</a:t>
            </a:r>
          </a:p>
          <a:p>
            <a:pPr algn="ctr"/>
            <a:r>
              <a:rPr lang="fr-FR" sz="900" b="1" dirty="0" smtClean="0">
                <a:latin typeface="Arial" panose="020B0604020202020204" pitchFamily="34" charset="0"/>
                <a:cs typeface="Arial" panose="020B0604020202020204" pitchFamily="34" charset="0"/>
              </a:rPr>
              <a:t>Accès interdit aux véhicules à moteur</a:t>
            </a:r>
            <a:endParaRPr lang="fr-FR" sz="900" b="1" dirty="0">
              <a:latin typeface="Arial" panose="020B0604020202020204" pitchFamily="34" charset="0"/>
              <a:cs typeface="Arial" panose="020B0604020202020204" pitchFamily="34" charset="0"/>
            </a:endParaRPr>
          </a:p>
        </p:txBody>
      </p:sp>
      <p:sp>
        <p:nvSpPr>
          <p:cNvPr id="90" name="ZoneTexte 89"/>
          <p:cNvSpPr txBox="1"/>
          <p:nvPr/>
        </p:nvSpPr>
        <p:spPr>
          <a:xfrm>
            <a:off x="8022420" y="4376110"/>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B29</a:t>
            </a:r>
          </a:p>
          <a:p>
            <a:pPr algn="ctr"/>
            <a:r>
              <a:rPr lang="fr-FR" sz="900" b="1" dirty="0" smtClean="0">
                <a:latin typeface="Arial" panose="020B0604020202020204" pitchFamily="34" charset="0"/>
                <a:cs typeface="Arial" panose="020B0604020202020204" pitchFamily="34" charset="0"/>
              </a:rPr>
              <a:t>Obligation pied à terre cycliste</a:t>
            </a:r>
            <a:endParaRPr lang="fr-FR" sz="900" b="1" dirty="0">
              <a:latin typeface="Arial" panose="020B0604020202020204" pitchFamily="34" charset="0"/>
              <a:cs typeface="Arial" panose="020B0604020202020204" pitchFamily="34" charset="0"/>
            </a:endParaRPr>
          </a:p>
        </p:txBody>
      </p:sp>
      <p:sp>
        <p:nvSpPr>
          <p:cNvPr id="99" name="ZoneTexte 98"/>
          <p:cNvSpPr txBox="1"/>
          <p:nvPr/>
        </p:nvSpPr>
        <p:spPr>
          <a:xfrm>
            <a:off x="23176" y="6133354"/>
            <a:ext cx="1116000" cy="523220"/>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B30</a:t>
            </a:r>
          </a:p>
          <a:p>
            <a:pPr algn="ctr"/>
            <a:r>
              <a:rPr lang="fr-FR" sz="900" b="1" dirty="0" smtClean="0">
                <a:latin typeface="Arial" panose="020B0604020202020204" pitchFamily="34" charset="0"/>
                <a:cs typeface="Arial" panose="020B0604020202020204" pitchFamily="34" charset="0"/>
              </a:rPr>
              <a:t>Entrée </a:t>
            </a:r>
          </a:p>
          <a:p>
            <a:pPr algn="ctr"/>
            <a:r>
              <a:rPr lang="fr-FR" sz="900" b="1" dirty="0" smtClean="0">
                <a:latin typeface="Arial" panose="020B0604020202020204" pitchFamily="34" charset="0"/>
                <a:cs typeface="Arial" panose="020B0604020202020204" pitchFamily="34" charset="0"/>
              </a:rPr>
              <a:t>Zone 30</a:t>
            </a:r>
            <a:endParaRPr lang="fr-FR" sz="900" b="1" dirty="0">
              <a:latin typeface="Arial" panose="020B0604020202020204" pitchFamily="34" charset="0"/>
              <a:cs typeface="Arial" panose="020B0604020202020204" pitchFamily="34" charset="0"/>
            </a:endParaRPr>
          </a:p>
        </p:txBody>
      </p:sp>
      <p:sp>
        <p:nvSpPr>
          <p:cNvPr id="100" name="ZoneTexte 99"/>
          <p:cNvSpPr txBox="1"/>
          <p:nvPr/>
        </p:nvSpPr>
        <p:spPr>
          <a:xfrm>
            <a:off x="1126226" y="6133354"/>
            <a:ext cx="1116000" cy="553998"/>
          </a:xfrm>
          <a:prstGeom prst="rect">
            <a:avLst/>
          </a:prstGeom>
          <a:noFill/>
        </p:spPr>
        <p:txBody>
          <a:bodyPr wrap="square" rtlCol="0">
            <a:spAutoFit/>
          </a:bodyPr>
          <a:lstStyle/>
          <a:p>
            <a:pPr algn="ctr"/>
            <a:r>
              <a:rPr lang="fr-FR" sz="800" dirty="0" smtClean="0">
                <a:latin typeface="Arial Black" panose="020B0A04020102020204" pitchFamily="34" charset="0"/>
              </a:rPr>
              <a:t>Panneau </a:t>
            </a:r>
            <a:r>
              <a:rPr lang="fr-FR" sz="1000" dirty="0" smtClean="0">
                <a:latin typeface="Arial Black" panose="020B0A04020102020204" pitchFamily="34" charset="0"/>
              </a:rPr>
              <a:t>B51</a:t>
            </a:r>
          </a:p>
          <a:p>
            <a:pPr algn="ctr"/>
            <a:r>
              <a:rPr lang="fr-FR" sz="1000" b="1" dirty="0" smtClean="0">
                <a:latin typeface="Arial" panose="020B0604020202020204" pitchFamily="34" charset="0"/>
                <a:cs typeface="Arial" panose="020B0604020202020204" pitchFamily="34" charset="0"/>
              </a:rPr>
              <a:t>Sortie</a:t>
            </a:r>
          </a:p>
          <a:p>
            <a:pPr algn="ctr"/>
            <a:r>
              <a:rPr lang="fr-FR" sz="1000" b="1" dirty="0" smtClean="0">
                <a:latin typeface="Arial" panose="020B0604020202020204" pitchFamily="34" charset="0"/>
                <a:cs typeface="Arial" panose="020B0604020202020204" pitchFamily="34" charset="0"/>
              </a:rPr>
              <a:t>Zone 30</a:t>
            </a:r>
            <a:endParaRPr lang="fr-FR" sz="1000" b="1" dirty="0">
              <a:latin typeface="Arial" panose="020B0604020202020204" pitchFamily="34" charset="0"/>
              <a:cs typeface="Arial" panose="020B0604020202020204" pitchFamily="34" charset="0"/>
            </a:endParaRPr>
          </a:p>
        </p:txBody>
      </p:sp>
      <p:sp>
        <p:nvSpPr>
          <p:cNvPr id="101" name="ZoneTexte 100"/>
          <p:cNvSpPr txBox="1"/>
          <p:nvPr/>
        </p:nvSpPr>
        <p:spPr>
          <a:xfrm>
            <a:off x="2278354" y="6133354"/>
            <a:ext cx="1116000" cy="6617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B1</a:t>
            </a:r>
          </a:p>
          <a:p>
            <a:pPr algn="ctr"/>
            <a:r>
              <a:rPr lang="fr-FR" sz="800" b="1" dirty="0" smtClean="0">
                <a:latin typeface="Arial" panose="020B0604020202020204" pitchFamily="34" charset="0"/>
                <a:cs typeface="Arial" panose="020B0604020202020204" pitchFamily="34" charset="0"/>
              </a:rPr>
              <a:t>Panonceau</a:t>
            </a:r>
            <a:r>
              <a:rPr lang="fr-FR" sz="900" b="1" dirty="0" smtClean="0">
                <a:latin typeface="Arial" panose="020B0604020202020204" pitchFamily="34" charset="0"/>
                <a:cs typeface="Arial" panose="020B0604020202020204" pitchFamily="34" charset="0"/>
              </a:rPr>
              <a:t> M9v2</a:t>
            </a:r>
          </a:p>
          <a:p>
            <a:pPr algn="ctr"/>
            <a:r>
              <a:rPr lang="fr-FR" sz="900" b="1" dirty="0" smtClean="0">
                <a:solidFill>
                  <a:srgbClr val="C00000"/>
                </a:solidFill>
                <a:latin typeface="Arial" panose="020B0604020202020204" pitchFamily="34" charset="0"/>
                <a:cs typeface="Arial" panose="020B0604020202020204" pitchFamily="34" charset="0"/>
              </a:rPr>
              <a:t>D</a:t>
            </a:r>
            <a:r>
              <a:rPr lang="fr-FR" sz="900" b="1" dirty="0" smtClean="0">
                <a:latin typeface="Arial" panose="020B0604020202020204" pitchFamily="34" charset="0"/>
                <a:cs typeface="Arial" panose="020B0604020202020204" pitchFamily="34" charset="0"/>
              </a:rPr>
              <a:t>ouble </a:t>
            </a:r>
            <a:r>
              <a:rPr lang="fr-FR" sz="900" b="1" dirty="0" smtClean="0">
                <a:solidFill>
                  <a:srgbClr val="C00000"/>
                </a:solidFill>
                <a:latin typeface="Arial" panose="020B0604020202020204" pitchFamily="34" charset="0"/>
                <a:cs typeface="Arial" panose="020B0604020202020204" pitchFamily="34" charset="0"/>
              </a:rPr>
              <a:t>S</a:t>
            </a:r>
            <a:r>
              <a:rPr lang="fr-FR" sz="900" b="1" dirty="0" smtClean="0">
                <a:latin typeface="Arial" panose="020B0604020202020204" pitchFamily="34" charset="0"/>
                <a:cs typeface="Arial" panose="020B0604020202020204" pitchFamily="34" charset="0"/>
              </a:rPr>
              <a:t>ens </a:t>
            </a:r>
            <a:r>
              <a:rPr lang="fr-FR" sz="900" b="1" dirty="0" smtClean="0">
                <a:solidFill>
                  <a:srgbClr val="C00000"/>
                </a:solidFill>
                <a:latin typeface="Arial" panose="020B0604020202020204" pitchFamily="34" charset="0"/>
                <a:cs typeface="Arial" panose="020B0604020202020204" pitchFamily="34" charset="0"/>
              </a:rPr>
              <a:t>C</a:t>
            </a:r>
            <a:r>
              <a:rPr lang="fr-FR" sz="900" b="1" dirty="0" smtClean="0">
                <a:latin typeface="Arial" panose="020B0604020202020204" pitchFamily="34" charset="0"/>
                <a:cs typeface="Arial" panose="020B0604020202020204" pitchFamily="34" charset="0"/>
              </a:rPr>
              <a:t>yclable</a:t>
            </a:r>
            <a:endParaRPr lang="fr-FR" sz="900" b="1" dirty="0">
              <a:latin typeface="Arial" panose="020B0604020202020204" pitchFamily="34" charset="0"/>
              <a:cs typeface="Arial" panose="020B0604020202020204" pitchFamily="34" charset="0"/>
            </a:endParaRPr>
          </a:p>
        </p:txBody>
      </p:sp>
      <p:sp>
        <p:nvSpPr>
          <p:cNvPr id="102" name="ZoneTexte 101"/>
          <p:cNvSpPr txBox="1"/>
          <p:nvPr/>
        </p:nvSpPr>
        <p:spPr>
          <a:xfrm>
            <a:off x="3430482" y="6300028"/>
            <a:ext cx="1116000" cy="369332"/>
          </a:xfrm>
          <a:prstGeom prst="rect">
            <a:avLst/>
          </a:prstGeom>
          <a:noFill/>
        </p:spPr>
        <p:txBody>
          <a:bodyPr wrap="square" rtlCol="0">
            <a:spAutoFit/>
          </a:bodyPr>
          <a:lstStyle/>
          <a:p>
            <a:pPr algn="ctr"/>
            <a:r>
              <a:rPr lang="fr-FR" sz="800" dirty="0" smtClean="0">
                <a:latin typeface="Arial Black" panose="020B0A04020102020204" pitchFamily="34" charset="0"/>
              </a:rPr>
              <a:t>Panonceau </a:t>
            </a:r>
            <a:r>
              <a:rPr lang="fr-FR" sz="1000" dirty="0" smtClean="0">
                <a:latin typeface="Arial Black" panose="020B0A04020102020204" pitchFamily="34" charset="0"/>
              </a:rPr>
              <a:t>M9v2</a:t>
            </a:r>
          </a:p>
        </p:txBody>
      </p:sp>
      <p:sp>
        <p:nvSpPr>
          <p:cNvPr id="103" name="ZoneTexte 102"/>
          <p:cNvSpPr txBox="1"/>
          <p:nvPr/>
        </p:nvSpPr>
        <p:spPr>
          <a:xfrm>
            <a:off x="4582610" y="6133354"/>
            <a:ext cx="1152000" cy="540000"/>
          </a:xfrm>
          <a:prstGeom prst="rect">
            <a:avLst/>
          </a:prstGeom>
          <a:noFill/>
        </p:spPr>
        <p:txBody>
          <a:bodyPr wrap="square" rtlCol="0">
            <a:spAutoFit/>
          </a:bodyPr>
          <a:lstStyle/>
          <a:p>
            <a:pPr algn="ctr"/>
            <a:r>
              <a:rPr lang="fr-FR" sz="800" dirty="0" smtClean="0">
                <a:latin typeface="Arial Black" panose="020B0A04020102020204" pitchFamily="34" charset="0"/>
              </a:rPr>
              <a:t>Panonceau</a:t>
            </a:r>
            <a:r>
              <a:rPr lang="fr-FR" sz="1000" dirty="0" smtClean="0">
                <a:latin typeface="Arial Black" panose="020B0A04020102020204" pitchFamily="34" charset="0"/>
              </a:rPr>
              <a:t> M12</a:t>
            </a:r>
          </a:p>
          <a:p>
            <a:pPr algn="ctr"/>
            <a:r>
              <a:rPr lang="fr-FR" sz="900" b="1" dirty="0" smtClean="0">
                <a:latin typeface="Arial" panose="020B0604020202020204" pitchFamily="34" charset="0"/>
                <a:cs typeface="Arial" panose="020B0604020202020204" pitchFamily="34" charset="0"/>
              </a:rPr>
              <a:t>Céder le passage cycliste au feu</a:t>
            </a:r>
            <a:endParaRPr lang="fr-FR" sz="900" b="1" dirty="0">
              <a:latin typeface="Arial" panose="020B0604020202020204" pitchFamily="34" charset="0"/>
              <a:cs typeface="Arial" panose="020B0604020202020204" pitchFamily="34" charset="0"/>
            </a:endParaRPr>
          </a:p>
        </p:txBody>
      </p:sp>
      <p:sp>
        <p:nvSpPr>
          <p:cNvPr id="105" name="ZoneTexte 104"/>
          <p:cNvSpPr txBox="1"/>
          <p:nvPr/>
        </p:nvSpPr>
        <p:spPr>
          <a:xfrm>
            <a:off x="6886866" y="6133354"/>
            <a:ext cx="1116000" cy="6617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C24a</a:t>
            </a:r>
          </a:p>
          <a:p>
            <a:pPr algn="ctr"/>
            <a:r>
              <a:rPr lang="fr-FR" sz="900" b="1" dirty="0" smtClean="0">
                <a:latin typeface="Arial" panose="020B0604020202020204" pitchFamily="34" charset="0"/>
                <a:cs typeface="Arial" panose="020B0604020202020204" pitchFamily="34" charset="0"/>
              </a:rPr>
              <a:t>Voie en </a:t>
            </a:r>
          </a:p>
          <a:p>
            <a:pPr algn="ctr"/>
            <a:r>
              <a:rPr lang="fr-FR" sz="900" b="1" dirty="0" smtClean="0">
                <a:solidFill>
                  <a:srgbClr val="C00000"/>
                </a:solidFill>
                <a:latin typeface="Arial" panose="020B0604020202020204" pitchFamily="34" charset="0"/>
                <a:cs typeface="Arial" panose="020B0604020202020204" pitchFamily="34" charset="0"/>
              </a:rPr>
              <a:t>D</a:t>
            </a:r>
            <a:r>
              <a:rPr lang="fr-FR" sz="900" b="1" dirty="0" smtClean="0">
                <a:latin typeface="Arial" panose="020B0604020202020204" pitchFamily="34" charset="0"/>
                <a:cs typeface="Arial" panose="020B0604020202020204" pitchFamily="34" charset="0"/>
              </a:rPr>
              <a:t>ouble </a:t>
            </a:r>
            <a:r>
              <a:rPr lang="fr-FR" sz="900" b="1" dirty="0" smtClean="0">
                <a:solidFill>
                  <a:srgbClr val="C00000"/>
                </a:solidFill>
                <a:latin typeface="Arial" panose="020B0604020202020204" pitchFamily="34" charset="0"/>
                <a:cs typeface="Arial" panose="020B0604020202020204" pitchFamily="34" charset="0"/>
              </a:rPr>
              <a:t>S</a:t>
            </a:r>
            <a:r>
              <a:rPr lang="fr-FR" sz="900" b="1" dirty="0" smtClean="0">
                <a:latin typeface="Arial" panose="020B0604020202020204" pitchFamily="34" charset="0"/>
                <a:cs typeface="Arial" panose="020B0604020202020204" pitchFamily="34" charset="0"/>
              </a:rPr>
              <a:t>ens </a:t>
            </a:r>
            <a:r>
              <a:rPr lang="fr-FR" sz="900" b="1" dirty="0" smtClean="0">
                <a:solidFill>
                  <a:srgbClr val="C00000"/>
                </a:solidFill>
                <a:latin typeface="Arial" panose="020B0604020202020204" pitchFamily="34" charset="0"/>
                <a:cs typeface="Arial" panose="020B0604020202020204" pitchFamily="34" charset="0"/>
              </a:rPr>
              <a:t>C</a:t>
            </a:r>
            <a:r>
              <a:rPr lang="fr-FR" sz="900" b="1" dirty="0" smtClean="0">
                <a:latin typeface="Arial" panose="020B0604020202020204" pitchFamily="34" charset="0"/>
                <a:cs typeface="Arial" panose="020B0604020202020204" pitchFamily="34" charset="0"/>
              </a:rPr>
              <a:t>yclable</a:t>
            </a:r>
            <a:endParaRPr lang="fr-FR" sz="900" b="1" dirty="0">
              <a:latin typeface="Arial" panose="020B0604020202020204" pitchFamily="34" charset="0"/>
              <a:cs typeface="Arial" panose="020B0604020202020204" pitchFamily="34" charset="0"/>
            </a:endParaRPr>
          </a:p>
        </p:txBody>
      </p:sp>
      <p:sp>
        <p:nvSpPr>
          <p:cNvPr id="106" name="ZoneTexte 105"/>
          <p:cNvSpPr txBox="1"/>
          <p:nvPr/>
        </p:nvSpPr>
        <p:spPr>
          <a:xfrm>
            <a:off x="8038994" y="6133354"/>
            <a:ext cx="1116000" cy="661720"/>
          </a:xfrm>
          <a:prstGeom prst="rect">
            <a:avLst/>
          </a:prstGeom>
          <a:noFill/>
        </p:spPr>
        <p:txBody>
          <a:bodyPr wrap="square" rtlCol="0">
            <a:spAutoFit/>
          </a:bodyPr>
          <a:lstStyle/>
          <a:p>
            <a:pPr algn="ctr"/>
            <a:r>
              <a:rPr lang="fr-FR" sz="800" dirty="0" smtClean="0">
                <a:latin typeface="Arial Black" panose="020B0A04020102020204" pitchFamily="34" charset="0"/>
              </a:rPr>
              <a:t>Panneau</a:t>
            </a:r>
            <a:r>
              <a:rPr lang="fr-FR" sz="1000" dirty="0" smtClean="0">
                <a:latin typeface="Arial Black" panose="020B0A04020102020204" pitchFamily="34" charset="0"/>
              </a:rPr>
              <a:t> C24c</a:t>
            </a:r>
          </a:p>
          <a:p>
            <a:pPr algn="ctr"/>
            <a:r>
              <a:rPr lang="fr-FR" sz="900" b="1" dirty="0" smtClean="0">
                <a:latin typeface="Arial" panose="020B0604020202020204" pitchFamily="34" charset="0"/>
                <a:cs typeface="Arial" panose="020B0604020202020204" pitchFamily="34" charset="0"/>
              </a:rPr>
              <a:t>Voie sécante en </a:t>
            </a:r>
            <a:r>
              <a:rPr lang="fr-FR" sz="900" b="1" dirty="0" smtClean="0">
                <a:solidFill>
                  <a:srgbClr val="C00000"/>
                </a:solidFill>
                <a:latin typeface="Arial" panose="020B0604020202020204" pitchFamily="34" charset="0"/>
                <a:cs typeface="Arial" panose="020B0604020202020204" pitchFamily="34" charset="0"/>
              </a:rPr>
              <a:t>D</a:t>
            </a:r>
            <a:r>
              <a:rPr lang="fr-FR" sz="900" b="1" dirty="0" smtClean="0">
                <a:latin typeface="Arial" panose="020B0604020202020204" pitchFamily="34" charset="0"/>
                <a:cs typeface="Arial" panose="020B0604020202020204" pitchFamily="34" charset="0"/>
              </a:rPr>
              <a:t>ouble </a:t>
            </a:r>
            <a:r>
              <a:rPr lang="fr-FR" sz="900" b="1" dirty="0" smtClean="0">
                <a:solidFill>
                  <a:srgbClr val="C00000"/>
                </a:solidFill>
                <a:latin typeface="Arial" panose="020B0604020202020204" pitchFamily="34" charset="0"/>
                <a:cs typeface="Arial" panose="020B0604020202020204" pitchFamily="34" charset="0"/>
              </a:rPr>
              <a:t>S</a:t>
            </a:r>
            <a:r>
              <a:rPr lang="fr-FR" sz="900" b="1" dirty="0" smtClean="0">
                <a:latin typeface="Arial" panose="020B0604020202020204" pitchFamily="34" charset="0"/>
                <a:cs typeface="Arial" panose="020B0604020202020204" pitchFamily="34" charset="0"/>
              </a:rPr>
              <a:t>ens </a:t>
            </a:r>
            <a:r>
              <a:rPr lang="fr-FR" sz="900" b="1" dirty="0" smtClean="0">
                <a:solidFill>
                  <a:srgbClr val="C00000"/>
                </a:solidFill>
                <a:latin typeface="Arial" panose="020B0604020202020204" pitchFamily="34" charset="0"/>
                <a:cs typeface="Arial" panose="020B0604020202020204" pitchFamily="34" charset="0"/>
              </a:rPr>
              <a:t>C</a:t>
            </a:r>
            <a:r>
              <a:rPr lang="fr-FR" sz="900" b="1" dirty="0" smtClean="0">
                <a:latin typeface="Arial" panose="020B0604020202020204" pitchFamily="34" charset="0"/>
                <a:cs typeface="Arial" panose="020B0604020202020204" pitchFamily="34" charset="0"/>
              </a:rPr>
              <a:t>yclable</a:t>
            </a:r>
            <a:endParaRPr lang="fr-FR" sz="900" b="1" dirty="0">
              <a:latin typeface="Arial" panose="020B0604020202020204" pitchFamily="34" charset="0"/>
              <a:cs typeface="Arial" panose="020B0604020202020204" pitchFamily="34" charset="0"/>
            </a:endParaRPr>
          </a:p>
        </p:txBody>
      </p:sp>
      <p:pic>
        <p:nvPicPr>
          <p:cNvPr id="112" name="Image 1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5845" y="3356992"/>
            <a:ext cx="983613" cy="900000"/>
          </a:xfrm>
          <a:prstGeom prst="rect">
            <a:avLst/>
          </a:prstGeom>
        </p:spPr>
      </p:pic>
      <p:pic>
        <p:nvPicPr>
          <p:cNvPr id="113" name="Image 1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09" y="3356992"/>
            <a:ext cx="983513" cy="900000"/>
          </a:xfrm>
          <a:prstGeom prst="rect">
            <a:avLst/>
          </a:prstGeom>
        </p:spPr>
      </p:pic>
      <p:pic>
        <p:nvPicPr>
          <p:cNvPr id="115" name="Image 1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36895" y="3356992"/>
            <a:ext cx="977697" cy="900000"/>
          </a:xfrm>
          <a:prstGeom prst="rect">
            <a:avLst/>
          </a:prstGeom>
        </p:spPr>
      </p:pic>
      <p:pic>
        <p:nvPicPr>
          <p:cNvPr id="116" name="Image 1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9351" y="3357782"/>
            <a:ext cx="978261" cy="900000"/>
          </a:xfrm>
          <a:prstGeom prst="rect">
            <a:avLst/>
          </a:prstGeom>
        </p:spPr>
      </p:pic>
      <p:pic>
        <p:nvPicPr>
          <p:cNvPr id="117" name="Image 1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89103" y="3356992"/>
            <a:ext cx="903013" cy="900000"/>
          </a:xfrm>
          <a:prstGeom prst="rect">
            <a:avLst/>
          </a:prstGeom>
        </p:spPr>
      </p:pic>
      <p:pic>
        <p:nvPicPr>
          <p:cNvPr id="118" name="Image 1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38046" y="3356992"/>
            <a:ext cx="888163" cy="900000"/>
          </a:xfrm>
          <a:prstGeom prst="rect">
            <a:avLst/>
          </a:prstGeom>
        </p:spPr>
      </p:pic>
      <p:pic>
        <p:nvPicPr>
          <p:cNvPr id="119" name="Image 1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78292" y="3356992"/>
            <a:ext cx="900000" cy="900000"/>
          </a:xfrm>
          <a:prstGeom prst="rect">
            <a:avLst/>
          </a:prstGeom>
        </p:spPr>
      </p:pic>
      <p:pic>
        <p:nvPicPr>
          <p:cNvPr id="120" name="Image 1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6994" y="3356992"/>
            <a:ext cx="900000" cy="900000"/>
          </a:xfrm>
          <a:prstGeom prst="rect">
            <a:avLst/>
          </a:prstGeom>
        </p:spPr>
      </p:pic>
      <p:pic>
        <p:nvPicPr>
          <p:cNvPr id="121" name="Image 1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52340" y="5013176"/>
            <a:ext cx="842552" cy="1080000"/>
          </a:xfrm>
          <a:prstGeom prst="rect">
            <a:avLst/>
          </a:prstGeom>
        </p:spPr>
      </p:pic>
      <p:pic>
        <p:nvPicPr>
          <p:cNvPr id="122" name="Image 1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3657" y="5013176"/>
            <a:ext cx="841889" cy="1080000"/>
          </a:xfrm>
          <a:prstGeom prst="rect">
            <a:avLst/>
          </a:prstGeom>
        </p:spPr>
      </p:pic>
      <p:pic>
        <p:nvPicPr>
          <p:cNvPr id="123" name="Image 1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0110" y="5013176"/>
            <a:ext cx="791265" cy="1080000"/>
          </a:xfrm>
          <a:prstGeom prst="rect">
            <a:avLst/>
          </a:prstGeom>
        </p:spPr>
      </p:pic>
      <p:pic>
        <p:nvPicPr>
          <p:cNvPr id="124" name="Image 12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620984" y="5940028"/>
            <a:ext cx="701848" cy="360000"/>
          </a:xfrm>
          <a:prstGeom prst="rect">
            <a:avLst/>
          </a:prstGeom>
        </p:spPr>
      </p:pic>
      <p:pic>
        <p:nvPicPr>
          <p:cNvPr id="125" name="Image 12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78027" y="5103176"/>
            <a:ext cx="900000" cy="900000"/>
          </a:xfrm>
          <a:prstGeom prst="rect">
            <a:avLst/>
          </a:prstGeom>
        </p:spPr>
      </p:pic>
      <p:pic>
        <p:nvPicPr>
          <p:cNvPr id="126" name="Image 12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627610" y="5103176"/>
            <a:ext cx="1026000" cy="900000"/>
          </a:xfrm>
          <a:prstGeom prst="rect">
            <a:avLst/>
          </a:prstGeom>
        </p:spPr>
      </p:pic>
      <p:pic>
        <p:nvPicPr>
          <p:cNvPr id="127" name="Image 12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815738" y="5103176"/>
            <a:ext cx="954000" cy="900000"/>
          </a:xfrm>
          <a:prstGeom prst="rect">
            <a:avLst/>
          </a:prstGeom>
        </p:spPr>
      </p:pic>
      <p:pic>
        <p:nvPicPr>
          <p:cNvPr id="128" name="Image 1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16837" y="5103176"/>
            <a:ext cx="900000" cy="900000"/>
          </a:xfrm>
          <a:prstGeom prst="rect">
            <a:avLst/>
          </a:prstGeom>
        </p:spPr>
      </p:pic>
      <p:pic>
        <p:nvPicPr>
          <p:cNvPr id="129" name="Image 12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602832" y="5145969"/>
            <a:ext cx="720000" cy="360000"/>
          </a:xfrm>
          <a:prstGeom prst="rect">
            <a:avLst/>
          </a:prstGeom>
        </p:spPr>
      </p:pic>
      <p:sp>
        <p:nvSpPr>
          <p:cNvPr id="130" name="ZoneTexte 129"/>
          <p:cNvSpPr txBox="1"/>
          <p:nvPr/>
        </p:nvSpPr>
        <p:spPr>
          <a:xfrm>
            <a:off x="3413855" y="5498648"/>
            <a:ext cx="1116000" cy="369332"/>
          </a:xfrm>
          <a:prstGeom prst="rect">
            <a:avLst/>
          </a:prstGeom>
          <a:noFill/>
        </p:spPr>
        <p:txBody>
          <a:bodyPr wrap="square" rtlCol="0">
            <a:spAutoFit/>
          </a:bodyPr>
          <a:lstStyle/>
          <a:p>
            <a:pPr algn="ctr"/>
            <a:r>
              <a:rPr lang="fr-FR" sz="800" dirty="0" smtClean="0">
                <a:latin typeface="Arial Black" panose="020B0A04020102020204" pitchFamily="34" charset="0"/>
              </a:rPr>
              <a:t>Panonceau </a:t>
            </a:r>
            <a:r>
              <a:rPr lang="fr-FR" sz="1000" dirty="0" smtClean="0">
                <a:latin typeface="Arial Black" panose="020B0A04020102020204" pitchFamily="34" charset="0"/>
              </a:rPr>
              <a:t>M9v1</a:t>
            </a:r>
          </a:p>
        </p:txBody>
      </p:sp>
      <p:grpSp>
        <p:nvGrpSpPr>
          <p:cNvPr id="13" name="Groupe 12"/>
          <p:cNvGrpSpPr/>
          <p:nvPr/>
        </p:nvGrpSpPr>
        <p:grpSpPr>
          <a:xfrm>
            <a:off x="5100056" y="870214"/>
            <a:ext cx="3906384" cy="652801"/>
            <a:chOff x="5110453" y="903991"/>
            <a:chExt cx="3906384" cy="652801"/>
          </a:xfrm>
        </p:grpSpPr>
        <p:pic>
          <p:nvPicPr>
            <p:cNvPr id="2" name="Image 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235165" y="1120015"/>
              <a:ext cx="360000" cy="360000"/>
            </a:xfrm>
            <a:prstGeom prst="rect">
              <a:avLst/>
            </a:prstGeom>
          </p:spPr>
        </p:pic>
        <p:sp>
          <p:nvSpPr>
            <p:cNvPr id="3" name="ZoneTexte 2"/>
            <p:cNvSpPr txBox="1"/>
            <p:nvPr/>
          </p:nvSpPr>
          <p:spPr>
            <a:xfrm>
              <a:off x="6325810" y="903991"/>
              <a:ext cx="1693554" cy="246221"/>
            </a:xfrm>
            <a:prstGeom prst="rect">
              <a:avLst/>
            </a:prstGeom>
            <a:noFill/>
          </p:spPr>
          <p:txBody>
            <a:bodyPr wrap="square" rtlCol="0">
              <a:spAutoFit/>
            </a:bodyPr>
            <a:lstStyle/>
            <a:p>
              <a:pPr algn="ctr"/>
              <a:r>
                <a:rPr lang="fr-FR" sz="800" dirty="0" smtClean="0">
                  <a:solidFill>
                    <a:prstClr val="black"/>
                  </a:solidFill>
                  <a:latin typeface="Arial Black" panose="020B0A04020102020204" pitchFamily="34" charset="0"/>
                </a:rPr>
                <a:t>Interdiction - Obligation</a:t>
              </a:r>
              <a:r>
                <a:rPr lang="fr-FR" sz="1000" dirty="0" smtClean="0">
                  <a:solidFill>
                    <a:prstClr val="black"/>
                  </a:solidFill>
                  <a:latin typeface="Arial Black" panose="020B0A04020102020204" pitchFamily="34" charset="0"/>
                </a:rPr>
                <a:t> </a:t>
              </a:r>
              <a:r>
                <a:rPr lang="fr-FR" sz="1000" dirty="0" smtClean="0">
                  <a:solidFill>
                    <a:schemeClr val="accent6">
                      <a:lumMod val="75000"/>
                    </a:schemeClr>
                  </a:solidFill>
                  <a:latin typeface="Arial Black" panose="020B0A04020102020204" pitchFamily="34" charset="0"/>
                </a:rPr>
                <a:t>B</a:t>
              </a:r>
              <a:endParaRPr lang="fr-FR" dirty="0">
                <a:solidFill>
                  <a:schemeClr val="accent6">
                    <a:lumMod val="75000"/>
                  </a:schemeClr>
                </a:solidFill>
              </a:endParaRPr>
            </a:p>
          </p:txBody>
        </p:sp>
        <p:pic>
          <p:nvPicPr>
            <p:cNvPr id="4" name="Image 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695035" y="1124791"/>
              <a:ext cx="360000" cy="360000"/>
            </a:xfrm>
            <a:prstGeom prst="rect">
              <a:avLst/>
            </a:prstGeom>
          </p:spPr>
        </p:pic>
        <p:pic>
          <p:nvPicPr>
            <p:cNvPr id="66" name="Imag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3776" y="1120063"/>
              <a:ext cx="409200" cy="360000"/>
            </a:xfrm>
            <a:prstGeom prst="rect">
              <a:avLst/>
            </a:prstGeom>
          </p:spPr>
        </p:pic>
        <p:pic>
          <p:nvPicPr>
            <p:cNvPr id="5" name="Image 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741615" y="1120063"/>
              <a:ext cx="405475" cy="360000"/>
            </a:xfrm>
            <a:prstGeom prst="rect">
              <a:avLst/>
            </a:prstGeom>
          </p:spPr>
        </p:pic>
        <p:pic>
          <p:nvPicPr>
            <p:cNvPr id="6" name="Imag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311870" y="1120015"/>
              <a:ext cx="363829" cy="360000"/>
            </a:xfrm>
            <a:prstGeom prst="rect">
              <a:avLst/>
            </a:prstGeom>
          </p:spPr>
        </p:pic>
        <p:sp>
          <p:nvSpPr>
            <p:cNvPr id="67" name="ZoneTexte 66"/>
            <p:cNvSpPr txBox="1"/>
            <p:nvPr/>
          </p:nvSpPr>
          <p:spPr>
            <a:xfrm>
              <a:off x="5258542" y="903991"/>
              <a:ext cx="952548" cy="246221"/>
            </a:xfrm>
            <a:prstGeom prst="rect">
              <a:avLst/>
            </a:prstGeom>
            <a:noFill/>
          </p:spPr>
          <p:txBody>
            <a:bodyPr wrap="square" rtlCol="0">
              <a:spAutoFit/>
            </a:bodyPr>
            <a:lstStyle/>
            <a:p>
              <a:pPr algn="ctr"/>
              <a:r>
                <a:rPr lang="fr-FR" sz="800" dirty="0" smtClean="0">
                  <a:solidFill>
                    <a:prstClr val="black"/>
                  </a:solidFill>
                  <a:latin typeface="Arial Black" panose="020B0A04020102020204" pitchFamily="34" charset="0"/>
                </a:rPr>
                <a:t>Danger</a:t>
              </a:r>
              <a:r>
                <a:rPr lang="fr-FR" sz="1000" dirty="0" smtClean="0">
                  <a:solidFill>
                    <a:prstClr val="black"/>
                  </a:solidFill>
                  <a:latin typeface="Arial Black" panose="020B0A04020102020204" pitchFamily="34" charset="0"/>
                </a:rPr>
                <a:t> </a:t>
              </a:r>
              <a:r>
                <a:rPr lang="fr-FR" sz="1000" dirty="0" smtClean="0">
                  <a:solidFill>
                    <a:srgbClr val="FF0000"/>
                  </a:solidFill>
                  <a:latin typeface="Arial Black" panose="020B0A04020102020204" pitchFamily="34" charset="0"/>
                </a:rPr>
                <a:t>A</a:t>
              </a:r>
              <a:endParaRPr lang="fr-FR" dirty="0">
                <a:solidFill>
                  <a:srgbClr val="FF0000"/>
                </a:solidFill>
              </a:endParaRPr>
            </a:p>
          </p:txBody>
        </p:sp>
        <p:sp>
          <p:nvSpPr>
            <p:cNvPr id="68" name="ZoneTexte 67"/>
            <p:cNvSpPr txBox="1"/>
            <p:nvPr/>
          </p:nvSpPr>
          <p:spPr>
            <a:xfrm>
              <a:off x="8053892" y="903991"/>
              <a:ext cx="952548" cy="246221"/>
            </a:xfrm>
            <a:prstGeom prst="rect">
              <a:avLst/>
            </a:prstGeom>
            <a:noFill/>
          </p:spPr>
          <p:txBody>
            <a:bodyPr wrap="square" rtlCol="0">
              <a:spAutoFit/>
            </a:bodyPr>
            <a:lstStyle/>
            <a:p>
              <a:pPr algn="ctr"/>
              <a:r>
                <a:rPr lang="fr-FR" sz="800" dirty="0" smtClean="0">
                  <a:solidFill>
                    <a:prstClr val="black"/>
                  </a:solidFill>
                  <a:latin typeface="Arial Black" panose="020B0A04020102020204" pitchFamily="34" charset="0"/>
                </a:rPr>
                <a:t>Indication</a:t>
              </a:r>
              <a:r>
                <a:rPr lang="fr-FR" sz="1000" dirty="0" smtClean="0">
                  <a:solidFill>
                    <a:prstClr val="black"/>
                  </a:solidFill>
                  <a:latin typeface="Arial Black" panose="020B0A04020102020204" pitchFamily="34" charset="0"/>
                </a:rPr>
                <a:t> </a:t>
              </a:r>
              <a:r>
                <a:rPr lang="fr-FR" sz="1000" dirty="0">
                  <a:solidFill>
                    <a:srgbClr val="008000"/>
                  </a:solidFill>
                  <a:latin typeface="Arial Black" panose="020B0A04020102020204" pitchFamily="34" charset="0"/>
                </a:rPr>
                <a:t>C</a:t>
              </a:r>
              <a:endParaRPr lang="fr-FR" dirty="0">
                <a:solidFill>
                  <a:srgbClr val="008000"/>
                </a:solidFill>
              </a:endParaRPr>
            </a:p>
          </p:txBody>
        </p:sp>
        <p:sp>
          <p:nvSpPr>
            <p:cNvPr id="7" name="Rectangle 6"/>
            <p:cNvSpPr/>
            <p:nvPr/>
          </p:nvSpPr>
          <p:spPr>
            <a:xfrm>
              <a:off x="5110453" y="903992"/>
              <a:ext cx="3906384" cy="652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9" name="ZoneTexte 68"/>
          <p:cNvSpPr txBox="1"/>
          <p:nvPr/>
        </p:nvSpPr>
        <p:spPr>
          <a:xfrm>
            <a:off x="5724419" y="6124964"/>
            <a:ext cx="1152000" cy="540000"/>
          </a:xfrm>
          <a:prstGeom prst="rect">
            <a:avLst/>
          </a:prstGeom>
          <a:noFill/>
        </p:spPr>
        <p:txBody>
          <a:bodyPr wrap="square" rtlCol="0">
            <a:spAutoFit/>
          </a:bodyPr>
          <a:lstStyle/>
          <a:p>
            <a:pPr algn="ctr"/>
            <a:r>
              <a:rPr lang="fr-FR" sz="800" dirty="0" smtClean="0">
                <a:latin typeface="Arial Black" panose="020B0A04020102020204" pitchFamily="34" charset="0"/>
              </a:rPr>
              <a:t>Panonceau</a:t>
            </a:r>
            <a:r>
              <a:rPr lang="fr-FR" sz="1000" dirty="0" smtClean="0">
                <a:latin typeface="Arial Black" panose="020B0A04020102020204" pitchFamily="34" charset="0"/>
              </a:rPr>
              <a:t> M12</a:t>
            </a:r>
          </a:p>
          <a:p>
            <a:pPr algn="ctr"/>
            <a:r>
              <a:rPr lang="fr-FR" sz="900" b="1" dirty="0" smtClean="0">
                <a:latin typeface="Arial" panose="020B0604020202020204" pitchFamily="34" charset="0"/>
                <a:cs typeface="Arial" panose="020B0604020202020204" pitchFamily="34" charset="0"/>
              </a:rPr>
              <a:t>Céder le passage cycliste au feu</a:t>
            </a:r>
            <a:endParaRPr lang="fr-FR"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078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SIGNALISATION</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MARQUAGES</a:t>
            </a:r>
            <a:endParaRPr lang="fr-FR" altLang="fr-FR" sz="2400" kern="0" dirty="0">
              <a:latin typeface="Arial Black" panose="020B0A04020102020204" pitchFamily="34" charset="0"/>
            </a:endParaRPr>
          </a:p>
        </p:txBody>
      </p:sp>
      <p:sp>
        <p:nvSpPr>
          <p:cNvPr id="58" name="ZoneTexte 57"/>
          <p:cNvSpPr txBox="1"/>
          <p:nvPr/>
        </p:nvSpPr>
        <p:spPr>
          <a:xfrm>
            <a:off x="12566" y="3183940"/>
            <a:ext cx="1116000" cy="523220"/>
          </a:xfrm>
          <a:prstGeom prst="rect">
            <a:avLst/>
          </a:prstGeom>
          <a:noFill/>
        </p:spPr>
        <p:txBody>
          <a:bodyPr wrap="square" rtlCol="0">
            <a:spAutoFit/>
          </a:bodyPr>
          <a:lstStyle/>
          <a:p>
            <a:pPr algn="ctr"/>
            <a:r>
              <a:rPr lang="fr-FR" sz="800" dirty="0" err="1" smtClean="0">
                <a:latin typeface="Arial Black" panose="020B0A04020102020204" pitchFamily="34" charset="0"/>
              </a:rPr>
              <a:t>Picto</a:t>
            </a:r>
            <a:r>
              <a:rPr lang="fr-FR" sz="800" dirty="0" smtClean="0">
                <a:latin typeface="Arial Black" panose="020B0A04020102020204" pitchFamily="34" charset="0"/>
              </a:rPr>
              <a:t> </a:t>
            </a:r>
            <a:r>
              <a:rPr lang="fr-FR" sz="1000" dirty="0" smtClean="0">
                <a:latin typeface="Arial Black" panose="020B0A04020102020204" pitchFamily="34" charset="0"/>
              </a:rPr>
              <a:t>Flèche</a:t>
            </a:r>
          </a:p>
          <a:p>
            <a:pPr algn="ctr"/>
            <a:r>
              <a:rPr lang="fr-FR" sz="900" b="1" dirty="0" smtClean="0">
                <a:latin typeface="Arial" panose="020B0604020202020204" pitchFamily="34" charset="0"/>
                <a:cs typeface="Arial" panose="020B0604020202020204" pitchFamily="34" charset="0"/>
              </a:rPr>
              <a:t>Bande Cyclable et DSC</a:t>
            </a:r>
            <a:endParaRPr lang="fr-FR" sz="900" b="1" dirty="0">
              <a:latin typeface="Arial" panose="020B0604020202020204" pitchFamily="34" charset="0"/>
              <a:cs typeface="Arial" panose="020B0604020202020204" pitchFamily="34" charset="0"/>
            </a:endParaRPr>
          </a:p>
        </p:txBody>
      </p:sp>
      <p:sp>
        <p:nvSpPr>
          <p:cNvPr id="59" name="ZoneTexte 58"/>
          <p:cNvSpPr txBox="1"/>
          <p:nvPr/>
        </p:nvSpPr>
        <p:spPr>
          <a:xfrm>
            <a:off x="1115616" y="3183940"/>
            <a:ext cx="1116000" cy="523220"/>
          </a:xfrm>
          <a:prstGeom prst="rect">
            <a:avLst/>
          </a:prstGeom>
          <a:noFill/>
        </p:spPr>
        <p:txBody>
          <a:bodyPr wrap="square" rtlCol="0">
            <a:spAutoFit/>
          </a:bodyPr>
          <a:lstStyle/>
          <a:p>
            <a:pPr algn="ctr"/>
            <a:r>
              <a:rPr lang="fr-FR" sz="800" dirty="0" err="1" smtClean="0">
                <a:latin typeface="Arial Black" panose="020B0A04020102020204" pitchFamily="34" charset="0"/>
              </a:rPr>
              <a:t>Picto</a:t>
            </a:r>
            <a:r>
              <a:rPr lang="fr-FR" sz="1000" dirty="0" smtClean="0">
                <a:latin typeface="Arial Black" panose="020B0A04020102020204" pitchFamily="34" charset="0"/>
              </a:rPr>
              <a:t> Chevron</a:t>
            </a:r>
          </a:p>
          <a:p>
            <a:pPr algn="ctr"/>
            <a:r>
              <a:rPr lang="fr-FR" sz="900" b="1" dirty="0" smtClean="0">
                <a:latin typeface="Arial" panose="020B0604020202020204" pitchFamily="34" charset="0"/>
                <a:cs typeface="Arial" panose="020B0604020202020204" pitchFamily="34" charset="0"/>
              </a:rPr>
              <a:t>Trajectoires Cyclables</a:t>
            </a:r>
            <a:endParaRPr lang="fr-FR" sz="900" b="1" dirty="0">
              <a:latin typeface="Arial" panose="020B0604020202020204" pitchFamily="34" charset="0"/>
              <a:cs typeface="Arial" panose="020B0604020202020204" pitchFamily="34" charset="0"/>
            </a:endParaRPr>
          </a:p>
        </p:txBody>
      </p:sp>
      <p:sp>
        <p:nvSpPr>
          <p:cNvPr id="60" name="ZoneTexte 59"/>
          <p:cNvSpPr txBox="1"/>
          <p:nvPr/>
        </p:nvSpPr>
        <p:spPr>
          <a:xfrm>
            <a:off x="2267744" y="3183940"/>
            <a:ext cx="1116000" cy="523220"/>
          </a:xfrm>
          <a:prstGeom prst="rect">
            <a:avLst/>
          </a:prstGeom>
          <a:noFill/>
        </p:spPr>
        <p:txBody>
          <a:bodyPr wrap="square" rtlCol="0">
            <a:spAutoFit/>
          </a:bodyPr>
          <a:lstStyle/>
          <a:p>
            <a:pPr algn="ctr"/>
            <a:r>
              <a:rPr lang="fr-FR" sz="1000" dirty="0" smtClean="0">
                <a:latin typeface="Arial Black" panose="020B0A04020102020204" pitchFamily="34" charset="0"/>
              </a:rPr>
              <a:t>Chevron seul</a:t>
            </a:r>
          </a:p>
          <a:p>
            <a:pPr algn="ctr"/>
            <a:r>
              <a:rPr lang="fr-FR" sz="900" b="1" dirty="0" smtClean="0">
                <a:latin typeface="Arial" panose="020B0604020202020204" pitchFamily="34" charset="0"/>
                <a:cs typeface="Arial" panose="020B0604020202020204" pitchFamily="34" charset="0"/>
              </a:rPr>
              <a:t>Trajectoires Cyclables</a:t>
            </a:r>
            <a:endParaRPr lang="fr-FR" sz="900" b="1" dirty="0">
              <a:latin typeface="Arial" panose="020B0604020202020204" pitchFamily="34" charset="0"/>
              <a:cs typeface="Arial" panose="020B0604020202020204" pitchFamily="34" charset="0"/>
            </a:endParaRPr>
          </a:p>
        </p:txBody>
      </p:sp>
      <p:sp>
        <p:nvSpPr>
          <p:cNvPr id="61" name="ZoneTexte 60"/>
          <p:cNvSpPr txBox="1"/>
          <p:nvPr/>
        </p:nvSpPr>
        <p:spPr>
          <a:xfrm>
            <a:off x="3419872" y="3183940"/>
            <a:ext cx="1116000" cy="523220"/>
          </a:xfrm>
          <a:prstGeom prst="rect">
            <a:avLst/>
          </a:prstGeom>
          <a:noFill/>
        </p:spPr>
        <p:txBody>
          <a:bodyPr wrap="square" rtlCol="0">
            <a:spAutoFit/>
          </a:bodyPr>
          <a:lstStyle/>
          <a:p>
            <a:pPr algn="ctr"/>
            <a:r>
              <a:rPr lang="fr-FR" sz="1000" dirty="0" smtClean="0">
                <a:latin typeface="Arial Black" panose="020B0A04020102020204" pitchFamily="34" charset="0"/>
              </a:rPr>
              <a:t>Limitation 30</a:t>
            </a:r>
          </a:p>
          <a:p>
            <a:pPr algn="ctr"/>
            <a:r>
              <a:rPr lang="fr-FR" sz="900" b="1" dirty="0" smtClean="0">
                <a:latin typeface="Arial" panose="020B0604020202020204" pitchFamily="34" charset="0"/>
                <a:cs typeface="Arial" panose="020B0604020202020204" pitchFamily="34" charset="0"/>
              </a:rPr>
              <a:t>Entrée des Zones 30</a:t>
            </a:r>
            <a:endParaRPr lang="fr-FR" sz="900" b="1" dirty="0">
              <a:latin typeface="Arial" panose="020B0604020202020204" pitchFamily="34" charset="0"/>
              <a:cs typeface="Arial" panose="020B0604020202020204" pitchFamily="34" charset="0"/>
            </a:endParaRPr>
          </a:p>
        </p:txBody>
      </p:sp>
      <p:sp>
        <p:nvSpPr>
          <p:cNvPr id="62" name="ZoneTexte 61"/>
          <p:cNvSpPr txBox="1"/>
          <p:nvPr/>
        </p:nvSpPr>
        <p:spPr>
          <a:xfrm>
            <a:off x="4572000" y="3183940"/>
            <a:ext cx="1116000" cy="677108"/>
          </a:xfrm>
          <a:prstGeom prst="rect">
            <a:avLst/>
          </a:prstGeom>
          <a:noFill/>
        </p:spPr>
        <p:txBody>
          <a:bodyPr wrap="square" rtlCol="0">
            <a:spAutoFit/>
          </a:bodyPr>
          <a:lstStyle/>
          <a:p>
            <a:pPr algn="ctr"/>
            <a:r>
              <a:rPr lang="fr-FR" sz="1000" dirty="0" smtClean="0">
                <a:latin typeface="Arial Black" panose="020B0A04020102020204" pitchFamily="34" charset="0"/>
              </a:rPr>
              <a:t>Bande Cyclable</a:t>
            </a:r>
          </a:p>
          <a:p>
            <a:pPr algn="ctr"/>
            <a:r>
              <a:rPr lang="fr-FR" sz="900" b="1" dirty="0" err="1" smtClean="0">
                <a:latin typeface="Arial" panose="020B0604020202020204" pitchFamily="34" charset="0"/>
                <a:cs typeface="Arial" panose="020B0604020202020204" pitchFamily="34" charset="0"/>
              </a:rPr>
              <a:t>Picto</a:t>
            </a:r>
            <a:r>
              <a:rPr lang="fr-FR" sz="900" b="1" dirty="0" smtClean="0">
                <a:latin typeface="Arial" panose="020B0604020202020204" pitchFamily="34" charset="0"/>
                <a:cs typeface="Arial" panose="020B0604020202020204" pitchFamily="34" charset="0"/>
              </a:rPr>
              <a:t> Flèche et pointillés</a:t>
            </a:r>
            <a:endParaRPr lang="fr-FR" sz="900" b="1" dirty="0">
              <a:latin typeface="Arial" panose="020B0604020202020204" pitchFamily="34" charset="0"/>
              <a:cs typeface="Arial" panose="020B0604020202020204" pitchFamily="34" charset="0"/>
            </a:endParaRPr>
          </a:p>
        </p:txBody>
      </p:sp>
      <p:sp>
        <p:nvSpPr>
          <p:cNvPr id="63" name="ZoneTexte 62"/>
          <p:cNvSpPr txBox="1"/>
          <p:nvPr/>
        </p:nvSpPr>
        <p:spPr>
          <a:xfrm>
            <a:off x="5724128" y="3183940"/>
            <a:ext cx="1116000" cy="661720"/>
          </a:xfrm>
          <a:prstGeom prst="rect">
            <a:avLst/>
          </a:prstGeom>
          <a:noFill/>
        </p:spPr>
        <p:txBody>
          <a:bodyPr wrap="square" rtlCol="0">
            <a:spAutoFit/>
          </a:bodyPr>
          <a:lstStyle/>
          <a:p>
            <a:pPr algn="ctr"/>
            <a:r>
              <a:rPr lang="fr-FR" sz="1000" dirty="0" smtClean="0">
                <a:latin typeface="Arial Black" panose="020B0A04020102020204" pitchFamily="34" charset="0"/>
              </a:rPr>
              <a:t>Trajectoire</a:t>
            </a:r>
          </a:p>
          <a:p>
            <a:pPr algn="ctr"/>
            <a:r>
              <a:rPr lang="fr-FR" sz="900" b="1" dirty="0" smtClean="0">
                <a:solidFill>
                  <a:srgbClr val="C00000"/>
                </a:solidFill>
                <a:latin typeface="Arial" panose="020B0604020202020204" pitchFamily="34" charset="0"/>
                <a:cs typeface="Arial" panose="020B0604020202020204" pitchFamily="34" charset="0"/>
              </a:rPr>
              <a:t>Sans </a:t>
            </a:r>
            <a:r>
              <a:rPr lang="fr-FR" sz="900" b="1" dirty="0" smtClean="0">
                <a:latin typeface="Arial" panose="020B0604020202020204" pitchFamily="34" charset="0"/>
                <a:cs typeface="Arial" panose="020B0604020202020204" pitchFamily="34" charset="0"/>
              </a:rPr>
              <a:t>stationnement latéral</a:t>
            </a:r>
            <a:endParaRPr lang="fr-FR" sz="900" b="1" dirty="0">
              <a:latin typeface="Arial" panose="020B0604020202020204" pitchFamily="34" charset="0"/>
              <a:cs typeface="Arial" panose="020B0604020202020204" pitchFamily="34" charset="0"/>
            </a:endParaRPr>
          </a:p>
        </p:txBody>
      </p:sp>
      <p:sp>
        <p:nvSpPr>
          <p:cNvPr id="64" name="ZoneTexte 63"/>
          <p:cNvSpPr txBox="1"/>
          <p:nvPr/>
        </p:nvSpPr>
        <p:spPr>
          <a:xfrm>
            <a:off x="6876256" y="3183940"/>
            <a:ext cx="1116000" cy="661720"/>
          </a:xfrm>
          <a:prstGeom prst="rect">
            <a:avLst/>
          </a:prstGeom>
          <a:noFill/>
        </p:spPr>
        <p:txBody>
          <a:bodyPr wrap="square" rtlCol="0">
            <a:spAutoFit/>
          </a:bodyPr>
          <a:lstStyle/>
          <a:p>
            <a:pPr algn="ctr"/>
            <a:r>
              <a:rPr lang="fr-FR" sz="1000" dirty="0" smtClean="0">
                <a:latin typeface="Arial Black" panose="020B0A04020102020204" pitchFamily="34" charset="0"/>
              </a:rPr>
              <a:t>Trajectoire</a:t>
            </a:r>
          </a:p>
          <a:p>
            <a:pPr algn="ctr"/>
            <a:r>
              <a:rPr lang="fr-FR" sz="900" b="1" dirty="0" smtClean="0">
                <a:solidFill>
                  <a:srgbClr val="C00000"/>
                </a:solidFill>
                <a:latin typeface="Arial" panose="020B0604020202020204" pitchFamily="34" charset="0"/>
                <a:cs typeface="Arial" panose="020B0604020202020204" pitchFamily="34" charset="0"/>
              </a:rPr>
              <a:t>Avec </a:t>
            </a:r>
            <a:r>
              <a:rPr lang="fr-FR" sz="900" b="1" dirty="0" smtClean="0">
                <a:latin typeface="Arial" panose="020B0604020202020204" pitchFamily="34" charset="0"/>
                <a:cs typeface="Arial" panose="020B0604020202020204" pitchFamily="34" charset="0"/>
              </a:rPr>
              <a:t>stationnement latéral</a:t>
            </a:r>
            <a:endParaRPr lang="fr-FR" sz="900" dirty="0">
              <a:latin typeface="Arial" panose="020B0604020202020204" pitchFamily="34" charset="0"/>
              <a:cs typeface="Arial" panose="020B0604020202020204" pitchFamily="34" charset="0"/>
            </a:endParaRPr>
          </a:p>
        </p:txBody>
      </p:sp>
      <p:sp>
        <p:nvSpPr>
          <p:cNvPr id="65" name="ZoneTexte 64"/>
          <p:cNvSpPr txBox="1"/>
          <p:nvPr/>
        </p:nvSpPr>
        <p:spPr>
          <a:xfrm>
            <a:off x="8028384" y="3183940"/>
            <a:ext cx="1116000" cy="661720"/>
          </a:xfrm>
          <a:prstGeom prst="rect">
            <a:avLst/>
          </a:prstGeom>
          <a:noFill/>
        </p:spPr>
        <p:txBody>
          <a:bodyPr wrap="square" rtlCol="0">
            <a:spAutoFit/>
          </a:bodyPr>
          <a:lstStyle/>
          <a:p>
            <a:pPr algn="ctr"/>
            <a:r>
              <a:rPr lang="fr-FR" sz="1000" dirty="0" smtClean="0">
                <a:latin typeface="Arial Black" panose="020B0A04020102020204" pitchFamily="34" charset="0"/>
              </a:rPr>
              <a:t>CVCB</a:t>
            </a:r>
          </a:p>
          <a:p>
            <a:pPr algn="ctr"/>
            <a:r>
              <a:rPr lang="fr-FR" sz="900" b="1" dirty="0" smtClean="0">
                <a:solidFill>
                  <a:srgbClr val="C00000"/>
                </a:solidFill>
                <a:latin typeface="Arial" panose="020B0604020202020204" pitchFamily="34" charset="0"/>
                <a:cs typeface="Arial" panose="020B0604020202020204" pitchFamily="34" charset="0"/>
              </a:rPr>
              <a:t>C</a:t>
            </a:r>
            <a:r>
              <a:rPr lang="fr-FR" sz="900" b="1" dirty="0" smtClean="0">
                <a:latin typeface="Arial" panose="020B0604020202020204" pitchFamily="34" charset="0"/>
                <a:cs typeface="Arial" panose="020B0604020202020204" pitchFamily="34" charset="0"/>
              </a:rPr>
              <a:t>haussée à </a:t>
            </a:r>
            <a:r>
              <a:rPr lang="fr-FR" sz="900" b="1" dirty="0" smtClean="0">
                <a:solidFill>
                  <a:srgbClr val="C00000"/>
                </a:solidFill>
                <a:latin typeface="Arial" panose="020B0604020202020204" pitchFamily="34" charset="0"/>
                <a:cs typeface="Arial" panose="020B0604020202020204" pitchFamily="34" charset="0"/>
              </a:rPr>
              <a:t>V</a:t>
            </a:r>
            <a:r>
              <a:rPr lang="fr-FR" sz="900" b="1" dirty="0" smtClean="0">
                <a:latin typeface="Arial" panose="020B0604020202020204" pitchFamily="34" charset="0"/>
                <a:cs typeface="Arial" panose="020B0604020202020204" pitchFamily="34" charset="0"/>
              </a:rPr>
              <a:t>oie </a:t>
            </a:r>
            <a:r>
              <a:rPr lang="fr-FR" sz="900" b="1" dirty="0" smtClean="0">
                <a:solidFill>
                  <a:srgbClr val="C00000"/>
                </a:solidFill>
                <a:latin typeface="Arial" panose="020B0604020202020204" pitchFamily="34" charset="0"/>
                <a:cs typeface="Arial" panose="020B0604020202020204" pitchFamily="34" charset="0"/>
              </a:rPr>
              <a:t>C</a:t>
            </a:r>
            <a:r>
              <a:rPr lang="fr-FR" sz="900" b="1" dirty="0" smtClean="0">
                <a:latin typeface="Arial" panose="020B0604020202020204" pitchFamily="34" charset="0"/>
                <a:cs typeface="Arial" panose="020B0604020202020204" pitchFamily="34" charset="0"/>
              </a:rPr>
              <a:t>entrale </a:t>
            </a:r>
            <a:r>
              <a:rPr lang="fr-FR" sz="900" b="1" dirty="0" smtClean="0">
                <a:solidFill>
                  <a:srgbClr val="C00000"/>
                </a:solidFill>
                <a:latin typeface="Arial" panose="020B0604020202020204" pitchFamily="34" charset="0"/>
                <a:cs typeface="Arial" panose="020B0604020202020204" pitchFamily="34" charset="0"/>
              </a:rPr>
              <a:t>B</a:t>
            </a:r>
            <a:r>
              <a:rPr lang="fr-FR" sz="900" b="1" dirty="0" smtClean="0">
                <a:latin typeface="Arial" panose="020B0604020202020204" pitchFamily="34" charset="0"/>
                <a:cs typeface="Arial" panose="020B0604020202020204" pitchFamily="34" charset="0"/>
              </a:rPr>
              <a:t>analisée</a:t>
            </a:r>
            <a:endParaRPr lang="fr-FR" sz="1000" dirty="0">
              <a:latin typeface="Arial" panose="020B0604020202020204" pitchFamily="34" charset="0"/>
              <a:cs typeface="Arial" panose="020B0604020202020204" pitchFamily="34" charset="0"/>
            </a:endParaRPr>
          </a:p>
        </p:txBody>
      </p:sp>
      <p:sp>
        <p:nvSpPr>
          <p:cNvPr id="83" name="ZoneTexte 82"/>
          <p:cNvSpPr txBox="1"/>
          <p:nvPr/>
        </p:nvSpPr>
        <p:spPr>
          <a:xfrm>
            <a:off x="6602" y="5564182"/>
            <a:ext cx="1116000" cy="815608"/>
          </a:xfrm>
          <a:prstGeom prst="rect">
            <a:avLst/>
          </a:prstGeom>
          <a:noFill/>
        </p:spPr>
        <p:txBody>
          <a:bodyPr wrap="square" rtlCol="0">
            <a:spAutoFit/>
          </a:bodyPr>
          <a:lstStyle/>
          <a:p>
            <a:pPr algn="ctr"/>
            <a:r>
              <a:rPr lang="fr-FR" sz="1000" dirty="0" smtClean="0">
                <a:solidFill>
                  <a:srgbClr val="C00000"/>
                </a:solidFill>
                <a:latin typeface="Arial Black" panose="020B0A04020102020204" pitchFamily="34" charset="0"/>
              </a:rPr>
              <a:t>D</a:t>
            </a:r>
            <a:r>
              <a:rPr lang="fr-FR" sz="1000" dirty="0" smtClean="0">
                <a:latin typeface="Arial Black" panose="020B0A04020102020204" pitchFamily="34" charset="0"/>
              </a:rPr>
              <a:t>ouble </a:t>
            </a:r>
            <a:r>
              <a:rPr lang="fr-FR" sz="1000" dirty="0" smtClean="0">
                <a:solidFill>
                  <a:srgbClr val="C00000"/>
                </a:solidFill>
                <a:latin typeface="Arial Black" panose="020B0A04020102020204" pitchFamily="34" charset="0"/>
              </a:rPr>
              <a:t>S</a:t>
            </a:r>
            <a:r>
              <a:rPr lang="fr-FR" sz="1000" dirty="0" smtClean="0">
                <a:latin typeface="Arial Black" panose="020B0A04020102020204" pitchFamily="34" charset="0"/>
              </a:rPr>
              <a:t>ens </a:t>
            </a:r>
            <a:r>
              <a:rPr lang="fr-FR" sz="1000" dirty="0" smtClean="0">
                <a:solidFill>
                  <a:srgbClr val="C00000"/>
                </a:solidFill>
                <a:latin typeface="Arial Black" panose="020B0A04020102020204" pitchFamily="34" charset="0"/>
              </a:rPr>
              <a:t>C</a:t>
            </a:r>
            <a:r>
              <a:rPr lang="fr-FR" sz="1000" dirty="0" smtClean="0">
                <a:latin typeface="Arial Black" panose="020B0A04020102020204" pitchFamily="34" charset="0"/>
              </a:rPr>
              <a:t>yclable</a:t>
            </a:r>
          </a:p>
          <a:p>
            <a:pPr algn="ctr"/>
            <a:r>
              <a:rPr lang="fr-FR" sz="900" b="1" dirty="0">
                <a:solidFill>
                  <a:srgbClr val="C00000"/>
                </a:solidFill>
                <a:latin typeface="Arial" panose="020B0604020202020204" pitchFamily="34" charset="0"/>
                <a:cs typeface="Arial" panose="020B0604020202020204" pitchFamily="34" charset="0"/>
              </a:rPr>
              <a:t>Avec </a:t>
            </a:r>
            <a:r>
              <a:rPr lang="fr-FR" sz="900" b="1" dirty="0">
                <a:latin typeface="Arial" panose="020B0604020202020204" pitchFamily="34" charset="0"/>
                <a:cs typeface="Arial" panose="020B0604020202020204" pitchFamily="34" charset="0"/>
              </a:rPr>
              <a:t>stationnement latéral</a:t>
            </a:r>
            <a:endParaRPr lang="fr-FR" sz="900" dirty="0">
              <a:latin typeface="Arial" panose="020B0604020202020204" pitchFamily="34" charset="0"/>
              <a:cs typeface="Arial" panose="020B0604020202020204" pitchFamily="34" charset="0"/>
            </a:endParaRPr>
          </a:p>
        </p:txBody>
      </p:sp>
      <p:sp>
        <p:nvSpPr>
          <p:cNvPr id="84" name="ZoneTexte 83"/>
          <p:cNvSpPr txBox="1"/>
          <p:nvPr/>
        </p:nvSpPr>
        <p:spPr>
          <a:xfrm>
            <a:off x="1109652" y="5564182"/>
            <a:ext cx="1116000" cy="815608"/>
          </a:xfrm>
          <a:prstGeom prst="rect">
            <a:avLst/>
          </a:prstGeom>
          <a:noFill/>
        </p:spPr>
        <p:txBody>
          <a:bodyPr wrap="square" rtlCol="0">
            <a:spAutoFit/>
          </a:bodyPr>
          <a:lstStyle/>
          <a:p>
            <a:pPr algn="ctr"/>
            <a:r>
              <a:rPr lang="fr-FR" sz="1000" dirty="0">
                <a:solidFill>
                  <a:srgbClr val="C00000"/>
                </a:solidFill>
                <a:latin typeface="Arial Black" panose="020B0A04020102020204" pitchFamily="34" charset="0"/>
              </a:rPr>
              <a:t>D</a:t>
            </a:r>
            <a:r>
              <a:rPr lang="fr-FR" sz="1000" dirty="0">
                <a:latin typeface="Arial Black" panose="020B0A04020102020204" pitchFamily="34" charset="0"/>
              </a:rPr>
              <a:t>ouble </a:t>
            </a:r>
            <a:r>
              <a:rPr lang="fr-FR" sz="1000" dirty="0">
                <a:solidFill>
                  <a:srgbClr val="C00000"/>
                </a:solidFill>
                <a:latin typeface="Arial Black" panose="020B0A04020102020204" pitchFamily="34" charset="0"/>
              </a:rPr>
              <a:t>S</a:t>
            </a:r>
            <a:r>
              <a:rPr lang="fr-FR" sz="1000" dirty="0">
                <a:latin typeface="Arial Black" panose="020B0A04020102020204" pitchFamily="34" charset="0"/>
              </a:rPr>
              <a:t>ens </a:t>
            </a:r>
            <a:r>
              <a:rPr lang="fr-FR" sz="1000" dirty="0">
                <a:solidFill>
                  <a:srgbClr val="C00000"/>
                </a:solidFill>
                <a:latin typeface="Arial Black" panose="020B0A04020102020204" pitchFamily="34" charset="0"/>
              </a:rPr>
              <a:t>C</a:t>
            </a:r>
            <a:r>
              <a:rPr lang="fr-FR" sz="1000" dirty="0">
                <a:latin typeface="Arial Black" panose="020B0A04020102020204" pitchFamily="34" charset="0"/>
              </a:rPr>
              <a:t>yclable</a:t>
            </a:r>
          </a:p>
          <a:p>
            <a:pPr algn="ctr"/>
            <a:r>
              <a:rPr lang="fr-FR" sz="900" b="1" dirty="0">
                <a:solidFill>
                  <a:srgbClr val="C00000"/>
                </a:solidFill>
                <a:latin typeface="Arial" panose="020B0604020202020204" pitchFamily="34" charset="0"/>
                <a:cs typeface="Arial" panose="020B0604020202020204" pitchFamily="34" charset="0"/>
              </a:rPr>
              <a:t>Sans </a:t>
            </a:r>
            <a:r>
              <a:rPr lang="fr-FR" sz="900" b="1" dirty="0">
                <a:latin typeface="Arial" panose="020B0604020202020204" pitchFamily="34" charset="0"/>
                <a:cs typeface="Arial" panose="020B0604020202020204" pitchFamily="34" charset="0"/>
              </a:rPr>
              <a:t>stationnement latéral</a:t>
            </a:r>
          </a:p>
        </p:txBody>
      </p:sp>
      <p:sp>
        <p:nvSpPr>
          <p:cNvPr id="85" name="ZoneTexte 84"/>
          <p:cNvSpPr txBox="1"/>
          <p:nvPr/>
        </p:nvSpPr>
        <p:spPr>
          <a:xfrm>
            <a:off x="2261780" y="5564182"/>
            <a:ext cx="1116000" cy="738664"/>
          </a:xfrm>
          <a:prstGeom prst="rect">
            <a:avLst/>
          </a:prstGeom>
          <a:noFill/>
        </p:spPr>
        <p:txBody>
          <a:bodyPr wrap="square" rtlCol="0">
            <a:spAutoFit/>
          </a:bodyPr>
          <a:lstStyle/>
          <a:p>
            <a:pPr algn="ctr"/>
            <a:r>
              <a:rPr lang="fr-FR" sz="900" dirty="0">
                <a:solidFill>
                  <a:srgbClr val="C00000"/>
                </a:solidFill>
                <a:latin typeface="Arial Black" panose="020B0A04020102020204" pitchFamily="34" charset="0"/>
              </a:rPr>
              <a:t>D</a:t>
            </a:r>
            <a:r>
              <a:rPr lang="fr-FR" sz="900" dirty="0">
                <a:latin typeface="Arial Black" panose="020B0A04020102020204" pitchFamily="34" charset="0"/>
              </a:rPr>
              <a:t>ouble </a:t>
            </a:r>
            <a:r>
              <a:rPr lang="fr-FR" sz="900" dirty="0">
                <a:solidFill>
                  <a:srgbClr val="C00000"/>
                </a:solidFill>
                <a:latin typeface="Arial Black" panose="020B0A04020102020204" pitchFamily="34" charset="0"/>
              </a:rPr>
              <a:t>S</a:t>
            </a:r>
            <a:r>
              <a:rPr lang="fr-FR" sz="900" dirty="0">
                <a:latin typeface="Arial Black" panose="020B0A04020102020204" pitchFamily="34" charset="0"/>
              </a:rPr>
              <a:t>ens </a:t>
            </a:r>
            <a:r>
              <a:rPr lang="fr-FR" sz="900" dirty="0">
                <a:solidFill>
                  <a:srgbClr val="C00000"/>
                </a:solidFill>
                <a:latin typeface="Arial Black" panose="020B0A04020102020204" pitchFamily="34" charset="0"/>
              </a:rPr>
              <a:t>C</a:t>
            </a:r>
            <a:r>
              <a:rPr lang="fr-FR" sz="900" dirty="0">
                <a:latin typeface="Arial Black" panose="020B0A04020102020204" pitchFamily="34" charset="0"/>
              </a:rPr>
              <a:t>yclable</a:t>
            </a:r>
          </a:p>
          <a:p>
            <a:pPr algn="ctr"/>
            <a:r>
              <a:rPr lang="fr-FR" sz="800" b="1" dirty="0" smtClean="0">
                <a:latin typeface="Arial" panose="020B0604020202020204" pitchFamily="34" charset="0"/>
                <a:cs typeface="Arial" panose="020B0604020202020204" pitchFamily="34" charset="0"/>
              </a:rPr>
              <a:t>Trajectoire Cycliste pour voie sécante</a:t>
            </a:r>
            <a:endParaRPr lang="fr-FR" sz="800" b="1"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6" y="1624822"/>
            <a:ext cx="1011540" cy="1440000"/>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02" y="4005064"/>
            <a:ext cx="960000" cy="1440000"/>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681" y="1624822"/>
            <a:ext cx="1091940" cy="1440000"/>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541" y="2348880"/>
            <a:ext cx="1080000" cy="712474"/>
          </a:xfrm>
          <a:prstGeom prst="rect">
            <a:avLst/>
          </a:prstGeom>
        </p:spPr>
      </p:pic>
      <p:pic>
        <p:nvPicPr>
          <p:cNvPr id="66" name="Imag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7744" y="1624822"/>
            <a:ext cx="1080000" cy="727526"/>
          </a:xfrm>
          <a:prstGeom prst="rect">
            <a:avLst/>
          </a:prstGeom>
        </p:spPr>
      </p:pic>
      <p:pic>
        <p:nvPicPr>
          <p:cNvPr id="6"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5076" y="1632348"/>
            <a:ext cx="1038507" cy="1440000"/>
          </a:xfrm>
          <a:prstGeom prst="rect">
            <a:avLst/>
          </a:prstGeom>
        </p:spPr>
      </p:pic>
      <p:pic>
        <p:nvPicPr>
          <p:cNvPr id="11"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5562128" y="1848761"/>
            <a:ext cx="1440000" cy="960000"/>
          </a:xfrm>
          <a:prstGeom prst="rect">
            <a:avLst/>
          </a:prstGeom>
        </p:spPr>
      </p:pic>
      <p:pic>
        <p:nvPicPr>
          <p:cNvPr id="13" name="Imag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48292" y="1632348"/>
            <a:ext cx="960000" cy="1440000"/>
          </a:xfrm>
          <a:prstGeom prst="rect">
            <a:avLst/>
          </a:prstGeom>
        </p:spPr>
      </p:pic>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06384" y="1621354"/>
            <a:ext cx="960000" cy="1440000"/>
          </a:xfrm>
          <a:prstGeom prst="rect">
            <a:avLst/>
          </a:prstGeom>
        </p:spPr>
      </p:pic>
      <p:pic>
        <p:nvPicPr>
          <p:cNvPr id="16" name="Imag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60609" y="1621354"/>
            <a:ext cx="960000" cy="1440000"/>
          </a:xfrm>
          <a:prstGeom prst="rect">
            <a:avLst/>
          </a:prstGeom>
        </p:spPr>
      </p:pic>
      <p:pic>
        <p:nvPicPr>
          <p:cNvPr id="17" name="Imag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7651" y="4005854"/>
            <a:ext cx="960000" cy="1440000"/>
          </a:xfrm>
          <a:prstGeom prst="rect">
            <a:avLst/>
          </a:prstGeom>
        </p:spPr>
      </p:pic>
      <p:pic>
        <p:nvPicPr>
          <p:cNvPr id="19" name="Imag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2087744" y="4245854"/>
            <a:ext cx="1440000" cy="960000"/>
          </a:xfrm>
          <a:prstGeom prst="rect">
            <a:avLst/>
          </a:prstGeom>
        </p:spPr>
      </p:pic>
      <p:pic>
        <p:nvPicPr>
          <p:cNvPr id="20" name="Imag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72425" y="3981114"/>
            <a:ext cx="2627767" cy="2664000"/>
          </a:xfrm>
          <a:prstGeom prst="rect">
            <a:avLst/>
          </a:prstGeom>
        </p:spPr>
      </p:pic>
      <p:sp>
        <p:nvSpPr>
          <p:cNvPr id="22" name="ZoneTexte 21"/>
          <p:cNvSpPr txBox="1"/>
          <p:nvPr/>
        </p:nvSpPr>
        <p:spPr>
          <a:xfrm>
            <a:off x="6372200" y="3981114"/>
            <a:ext cx="2550168" cy="2616101"/>
          </a:xfrm>
          <a:prstGeom prst="rect">
            <a:avLst/>
          </a:prstGeom>
          <a:solidFill>
            <a:srgbClr val="FFFF99"/>
          </a:solidFill>
          <a:ln w="28575">
            <a:solidFill>
              <a:schemeClr val="accent2">
                <a:lumMod val="50000"/>
              </a:schemeClr>
            </a:solidFill>
          </a:ln>
        </p:spPr>
        <p:txBody>
          <a:bodyPr wrap="square" rtlCol="0">
            <a:spAutoFit/>
          </a:bodyPr>
          <a:lstStyle/>
          <a:p>
            <a:pPr algn="ctr"/>
            <a:r>
              <a:rPr lang="fr-FR" b="1" dirty="0" smtClean="0">
                <a:solidFill>
                  <a:schemeClr val="accent6">
                    <a:lumMod val="50000"/>
                  </a:schemeClr>
                </a:solidFill>
                <a:latin typeface="Arial Black" panose="020B0A04020102020204" pitchFamily="34" charset="0"/>
              </a:rPr>
              <a:t>CARREFOUR</a:t>
            </a:r>
            <a:endParaRPr lang="fr-FR" dirty="0">
              <a:solidFill>
                <a:schemeClr val="accent6">
                  <a:lumMod val="50000"/>
                </a:schemeClr>
              </a:solidFill>
              <a:latin typeface="Arial Black" panose="020B0A04020102020204" pitchFamily="34" charset="0"/>
            </a:endParaRPr>
          </a:p>
          <a:p>
            <a:pPr algn="ctr"/>
            <a:r>
              <a:rPr lang="fr-FR" sz="1400" b="1" dirty="0">
                <a:solidFill>
                  <a:srgbClr val="00B0F0"/>
                </a:solidFill>
                <a:latin typeface="Open Sans"/>
              </a:rPr>
              <a:t>Croisement de voies</a:t>
            </a:r>
            <a:endParaRPr lang="fr-FR" sz="1400" dirty="0">
              <a:solidFill>
                <a:srgbClr val="00B0F0"/>
              </a:solidFill>
              <a:latin typeface="Open Sans"/>
            </a:endParaRPr>
          </a:p>
          <a:p>
            <a:pPr algn="ctr"/>
            <a:r>
              <a:rPr lang="fr-FR" sz="1400" b="1" dirty="0">
                <a:solidFill>
                  <a:srgbClr val="00B0F0"/>
                </a:solidFill>
                <a:latin typeface="Open Sans"/>
              </a:rPr>
              <a:t>V50 et Zone 30</a:t>
            </a:r>
            <a:endParaRPr lang="fr-FR" sz="1400" dirty="0">
              <a:solidFill>
                <a:srgbClr val="00B0F0"/>
              </a:solidFill>
              <a:latin typeface="Open Sans"/>
            </a:endParaRPr>
          </a:p>
          <a:p>
            <a:pPr algn="ctr"/>
            <a:r>
              <a:rPr lang="fr-FR" sz="1200" dirty="0">
                <a:solidFill>
                  <a:srgbClr val="FFFFFF"/>
                </a:solidFill>
                <a:latin typeface="Open Sans"/>
              </a:rPr>
              <a:t> </a:t>
            </a:r>
          </a:p>
          <a:p>
            <a:pPr algn="ctr"/>
            <a:r>
              <a:rPr lang="fr-FR" b="1" dirty="0">
                <a:solidFill>
                  <a:srgbClr val="002060"/>
                </a:solidFill>
                <a:latin typeface="Open Sans"/>
              </a:rPr>
              <a:t>Bandes Cyclables</a:t>
            </a:r>
            <a:endParaRPr lang="fr-FR" dirty="0">
              <a:solidFill>
                <a:srgbClr val="002060"/>
              </a:solidFill>
              <a:latin typeface="Open Sans"/>
            </a:endParaRPr>
          </a:p>
          <a:p>
            <a:pPr algn="ctr"/>
            <a:r>
              <a:rPr lang="fr-FR" b="1" dirty="0">
                <a:solidFill>
                  <a:srgbClr val="002060"/>
                </a:solidFill>
                <a:latin typeface="Open Sans"/>
              </a:rPr>
              <a:t>SAS Vélos</a:t>
            </a:r>
            <a:endParaRPr lang="fr-FR" dirty="0">
              <a:solidFill>
                <a:srgbClr val="002060"/>
              </a:solidFill>
              <a:latin typeface="Open Sans"/>
            </a:endParaRPr>
          </a:p>
          <a:p>
            <a:pPr algn="ctr"/>
            <a:r>
              <a:rPr lang="fr-FR" b="1" dirty="0">
                <a:solidFill>
                  <a:srgbClr val="002060"/>
                </a:solidFill>
                <a:latin typeface="Open Sans"/>
              </a:rPr>
              <a:t>Double Sens Cyclable</a:t>
            </a:r>
            <a:endParaRPr lang="fr-FR" dirty="0">
              <a:solidFill>
                <a:srgbClr val="002060"/>
              </a:solidFill>
              <a:latin typeface="Open Sans"/>
            </a:endParaRPr>
          </a:p>
          <a:p>
            <a:pPr algn="ctr"/>
            <a:r>
              <a:rPr lang="fr-FR" sz="1400" dirty="0" smtClean="0">
                <a:solidFill>
                  <a:srgbClr val="7030A0"/>
                </a:solidFill>
                <a:latin typeface="Open Sans"/>
              </a:rPr>
              <a:t>Sortie </a:t>
            </a:r>
            <a:r>
              <a:rPr lang="fr-FR" sz="1400" dirty="0">
                <a:solidFill>
                  <a:srgbClr val="7030A0"/>
                </a:solidFill>
                <a:latin typeface="Open Sans"/>
              </a:rPr>
              <a:t>vélos réglée </a:t>
            </a:r>
            <a:endParaRPr lang="fr-FR" sz="1400" dirty="0" smtClean="0">
              <a:solidFill>
                <a:srgbClr val="7030A0"/>
              </a:solidFill>
              <a:latin typeface="Open Sans"/>
            </a:endParaRPr>
          </a:p>
          <a:p>
            <a:pPr algn="ctr"/>
            <a:r>
              <a:rPr lang="fr-FR" sz="1400" dirty="0" smtClean="0">
                <a:solidFill>
                  <a:srgbClr val="7030A0"/>
                </a:solidFill>
                <a:latin typeface="Open Sans"/>
              </a:rPr>
              <a:t>par </a:t>
            </a:r>
            <a:r>
              <a:rPr lang="fr-FR" sz="1400" dirty="0">
                <a:solidFill>
                  <a:srgbClr val="7030A0"/>
                </a:solidFill>
                <a:latin typeface="Open Sans"/>
              </a:rPr>
              <a:t>feux </a:t>
            </a:r>
            <a:r>
              <a:rPr lang="fr-FR" sz="1400" dirty="0" smtClean="0">
                <a:solidFill>
                  <a:srgbClr val="7030A0"/>
                </a:solidFill>
                <a:latin typeface="Open Sans"/>
              </a:rPr>
              <a:t>piétons</a:t>
            </a:r>
            <a:endParaRPr lang="fr-FR" dirty="0">
              <a:solidFill>
                <a:srgbClr val="7030A0"/>
              </a:solidFill>
            </a:endParaRPr>
          </a:p>
        </p:txBody>
      </p:sp>
      <p:sp>
        <p:nvSpPr>
          <p:cNvPr id="24" name="ZoneTexte 23"/>
          <p:cNvSpPr txBox="1"/>
          <p:nvPr/>
        </p:nvSpPr>
        <p:spPr>
          <a:xfrm>
            <a:off x="12566" y="6330806"/>
            <a:ext cx="2201055" cy="338554"/>
          </a:xfrm>
          <a:prstGeom prst="rect">
            <a:avLst/>
          </a:prstGeom>
          <a:noFill/>
        </p:spPr>
        <p:txBody>
          <a:bodyPr wrap="square" rtlCol="0">
            <a:spAutoFit/>
          </a:bodyPr>
          <a:lstStyle/>
          <a:p>
            <a:pPr algn="ctr"/>
            <a:r>
              <a:rPr lang="fr-FR" sz="800" dirty="0" smtClean="0">
                <a:solidFill>
                  <a:srgbClr val="008000"/>
                </a:solidFill>
                <a:latin typeface="Arial Black" panose="020B0A04020102020204" pitchFamily="34" charset="0"/>
              </a:rPr>
              <a:t>Pointillés possibles pour canaliser les voitures à </a:t>
            </a:r>
            <a:r>
              <a:rPr lang="fr-FR" sz="800" dirty="0" smtClean="0">
                <a:solidFill>
                  <a:srgbClr val="C00000"/>
                </a:solidFill>
                <a:latin typeface="Arial Black" panose="020B0A04020102020204" pitchFamily="34" charset="0"/>
              </a:rPr>
              <a:t>DROITE</a:t>
            </a:r>
            <a:endParaRPr lang="fr-FR" sz="800" dirty="0">
              <a:solidFill>
                <a:srgbClr val="C00000"/>
              </a:solidFill>
              <a:latin typeface="Arial Black" panose="020B0A04020102020204" pitchFamily="34" charset="0"/>
            </a:endParaRPr>
          </a:p>
        </p:txBody>
      </p:sp>
      <p:sp>
        <p:nvSpPr>
          <p:cNvPr id="31" name="ZoneTexte 30"/>
          <p:cNvSpPr txBox="1"/>
          <p:nvPr/>
        </p:nvSpPr>
        <p:spPr>
          <a:xfrm>
            <a:off x="4572000" y="965782"/>
            <a:ext cx="4494383" cy="461665"/>
          </a:xfrm>
          <a:prstGeom prst="rect">
            <a:avLst/>
          </a:prstGeom>
          <a:solidFill>
            <a:srgbClr val="66FFCC"/>
          </a:solidFill>
          <a:ln w="19050">
            <a:solidFill>
              <a:srgbClr val="0070C0"/>
            </a:solidFill>
          </a:ln>
        </p:spPr>
        <p:txBody>
          <a:bodyPr wrap="square" rtlCol="0">
            <a:spAutoFit/>
          </a:bodyPr>
          <a:lstStyle/>
          <a:p>
            <a:pPr algn="ctr"/>
            <a:r>
              <a:rPr lang="fr-FR" sz="1200" dirty="0" smtClean="0">
                <a:latin typeface="Arial Black" panose="020B0A04020102020204" pitchFamily="34" charset="0"/>
              </a:rPr>
              <a:t>LES </a:t>
            </a:r>
            <a:r>
              <a:rPr lang="fr-FR" sz="1200" dirty="0" smtClean="0">
                <a:ln>
                  <a:solidFill>
                    <a:schemeClr val="tx2">
                      <a:lumMod val="60000"/>
                      <a:lumOff val="40000"/>
                    </a:schemeClr>
                  </a:solidFill>
                </a:ln>
                <a:solidFill>
                  <a:srgbClr val="7030A0"/>
                </a:solidFill>
                <a:latin typeface="Arial Black" panose="020B0A04020102020204" pitchFamily="34" charset="0"/>
              </a:rPr>
              <a:t>MARQUAGES</a:t>
            </a:r>
            <a:r>
              <a:rPr lang="fr-FR" sz="1200" dirty="0" smtClean="0">
                <a:latin typeface="Arial Black" panose="020B0A04020102020204" pitchFamily="34" charset="0"/>
              </a:rPr>
              <a:t> SUR LA CHAUSSÉE TRADUISENT LES </a:t>
            </a:r>
            <a:r>
              <a:rPr lang="fr-FR" sz="1200" dirty="0" smtClean="0">
                <a:ln>
                  <a:solidFill>
                    <a:schemeClr val="accent2">
                      <a:lumMod val="75000"/>
                    </a:schemeClr>
                  </a:solidFill>
                </a:ln>
                <a:solidFill>
                  <a:schemeClr val="accent2">
                    <a:lumMod val="60000"/>
                    <a:lumOff val="40000"/>
                  </a:schemeClr>
                </a:solidFill>
                <a:latin typeface="Arial Black" panose="020B0A04020102020204" pitchFamily="34" charset="0"/>
              </a:rPr>
              <a:t>INJONCTIONS</a:t>
            </a:r>
            <a:r>
              <a:rPr lang="fr-FR" sz="1200" dirty="0" smtClean="0">
                <a:latin typeface="Arial Black" panose="020B0A04020102020204" pitchFamily="34" charset="0"/>
              </a:rPr>
              <a:t> DU CODE DE LA ROUTE</a:t>
            </a:r>
            <a:endParaRPr lang="fr-FR" sz="1200" dirty="0">
              <a:latin typeface="Arial Black" panose="020B0A04020102020204" pitchFamily="34" charset="0"/>
            </a:endParaRPr>
          </a:p>
        </p:txBody>
      </p:sp>
    </p:spTree>
    <p:extLst>
      <p:ext uri="{BB962C8B-B14F-4D97-AF65-F5344CB8AC3E}">
        <p14:creationId xmlns:p14="http://schemas.microsoft.com/office/powerpoint/2010/main" val="40679308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996952"/>
            <a:ext cx="5618963" cy="3780000"/>
          </a:xfrm>
          <a:prstGeom prst="rect">
            <a:avLst/>
          </a:prstGeom>
        </p:spPr>
      </p:pic>
      <p:pic>
        <p:nvPicPr>
          <p:cNvPr id="4"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6"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grpSp>
        <p:nvGrpSpPr>
          <p:cNvPr id="11" name="Groupe 10"/>
          <p:cNvGrpSpPr/>
          <p:nvPr/>
        </p:nvGrpSpPr>
        <p:grpSpPr>
          <a:xfrm>
            <a:off x="123647" y="994652"/>
            <a:ext cx="4032000" cy="3358337"/>
            <a:chOff x="123647" y="994652"/>
            <a:chExt cx="4032000" cy="3358337"/>
          </a:xfrm>
        </p:grpSpPr>
        <p:sp>
          <p:nvSpPr>
            <p:cNvPr id="7" name="ZoneTexte 6"/>
            <p:cNvSpPr txBox="1"/>
            <p:nvPr/>
          </p:nvSpPr>
          <p:spPr>
            <a:xfrm>
              <a:off x="153905" y="2475552"/>
              <a:ext cx="3960000" cy="1877437"/>
            </a:xfrm>
            <a:prstGeom prst="rect">
              <a:avLst/>
            </a:prstGeom>
            <a:solidFill>
              <a:srgbClr val="FFC000"/>
            </a:solidFill>
            <a:ln w="57150">
              <a:solidFill>
                <a:srgbClr val="00B0F0"/>
              </a:solidFill>
            </a:ln>
          </p:spPr>
          <p:txBody>
            <a:bodyPr wrap="square" rtlCol="0">
              <a:spAutoFit/>
            </a:bodyPr>
            <a:lstStyle/>
            <a:p>
              <a:pPr algn="ctr"/>
              <a:r>
                <a:rPr lang="fr-FR" sz="2400" dirty="0" smtClean="0">
                  <a:latin typeface="Arial Black" panose="020B0A04020102020204" pitchFamily="34" charset="0"/>
                </a:rPr>
                <a:t>Axes</a:t>
              </a:r>
            </a:p>
            <a:p>
              <a:pPr algn="ctr"/>
              <a:r>
                <a:rPr lang="fr-FR" sz="1600" b="1" dirty="0" smtClean="0">
                  <a:latin typeface="Arial Black" panose="020B0A04020102020204" pitchFamily="34" charset="0"/>
                  <a:cs typeface="Arial" panose="020B0604020202020204" pitchFamily="34" charset="0"/>
                </a:rPr>
                <a:t>Structurants - Pénétrants</a:t>
              </a:r>
            </a:p>
            <a:p>
              <a:pPr algn="ctr"/>
              <a:r>
                <a:rPr lang="fr-FR" sz="1600" b="1" dirty="0" smtClean="0">
                  <a:solidFill>
                    <a:srgbClr val="C00000"/>
                  </a:solidFill>
                  <a:latin typeface="Arial Black" panose="020B0A04020102020204" pitchFamily="34" charset="0"/>
                  <a:cs typeface="Arial" panose="020B0604020202020204" pitchFamily="34" charset="0"/>
                </a:rPr>
                <a:t>Vitesse : </a:t>
              </a:r>
              <a:r>
                <a:rPr lang="fr-FR" sz="2000" b="1" dirty="0" smtClean="0">
                  <a:solidFill>
                    <a:srgbClr val="C00000"/>
                  </a:solidFill>
                  <a:latin typeface="Arial Black" panose="020B0A04020102020204" pitchFamily="34" charset="0"/>
                  <a:cs typeface="Arial" panose="020B0604020202020204" pitchFamily="34" charset="0"/>
                </a:rPr>
                <a:t>&lt; 50 Km/h</a:t>
              </a:r>
            </a:p>
            <a:p>
              <a:r>
                <a:rPr lang="fr-FR" sz="1400" b="1" dirty="0" smtClean="0">
                  <a:latin typeface="Open Sans"/>
                  <a:cs typeface="Arial" panose="020B0604020202020204" pitchFamily="34" charset="0"/>
                </a:rPr>
                <a:t>Motorisé :	</a:t>
              </a:r>
              <a:r>
                <a:rPr lang="fr-FR" sz="1400" b="1" dirty="0" smtClean="0">
                  <a:solidFill>
                    <a:srgbClr val="0000FF"/>
                  </a:solidFill>
                  <a:latin typeface="Open Sans"/>
                  <a:cs typeface="Arial" panose="020B0604020202020204" pitchFamily="34" charset="0"/>
                </a:rPr>
                <a:t>Chaussée</a:t>
              </a:r>
              <a:r>
                <a:rPr lang="fr-FR" sz="1400" b="1" dirty="0" smtClean="0">
                  <a:latin typeface="Open Sans"/>
                  <a:cs typeface="Arial" panose="020B0604020202020204" pitchFamily="34" charset="0"/>
                </a:rPr>
                <a:t> </a:t>
              </a:r>
            </a:p>
            <a:p>
              <a:r>
                <a:rPr lang="fr-FR" sz="1400" b="1" dirty="0" smtClean="0">
                  <a:latin typeface="Open Sans"/>
                  <a:cs typeface="Arial" panose="020B0604020202020204" pitchFamily="34" charset="0"/>
                </a:rPr>
                <a:t>Piétons : 	</a:t>
              </a:r>
              <a:r>
                <a:rPr lang="fr-FR" sz="1400" b="1" dirty="0" smtClean="0">
                  <a:solidFill>
                    <a:srgbClr val="0000FF"/>
                  </a:solidFill>
                  <a:latin typeface="Open Sans"/>
                  <a:cs typeface="Arial" panose="020B0604020202020204" pitchFamily="34" charset="0"/>
                </a:rPr>
                <a:t>Sur le Trottoir</a:t>
              </a:r>
            </a:p>
            <a:p>
              <a:r>
                <a:rPr lang="fr-FR" sz="1400" b="1" dirty="0" smtClean="0">
                  <a:latin typeface="Open Sans"/>
                  <a:cs typeface="Arial" panose="020B0604020202020204" pitchFamily="34" charset="0"/>
                </a:rPr>
                <a:t>Cyclistes :	</a:t>
              </a:r>
              <a:r>
                <a:rPr lang="fr-FR" sz="1400" b="1" dirty="0" smtClean="0">
                  <a:solidFill>
                    <a:srgbClr val="0000FF"/>
                  </a:solidFill>
                  <a:latin typeface="Open Sans"/>
                  <a:cs typeface="Arial" panose="020B0604020202020204" pitchFamily="34" charset="0"/>
                </a:rPr>
                <a:t>Chaussée     </a:t>
              </a:r>
              <a:r>
                <a:rPr lang="fr-FR" sz="1100" b="1" dirty="0" smtClean="0">
                  <a:solidFill>
                    <a:srgbClr val="0000FF"/>
                  </a:solidFill>
                  <a:latin typeface="Open Sans"/>
                  <a:cs typeface="Arial" panose="020B0604020202020204" pitchFamily="34" charset="0"/>
                </a:rPr>
                <a:t>sauf panneau </a:t>
              </a:r>
              <a:endParaRPr lang="fr-FR" sz="1100" b="1" dirty="0" smtClean="0">
                <a:latin typeface="Open Sans"/>
                <a:cs typeface="Arial" panose="020B0604020202020204" pitchFamily="34" charset="0"/>
              </a:endParaRPr>
            </a:p>
            <a:p>
              <a:r>
                <a:rPr lang="fr-FR" sz="1400" b="1" dirty="0" smtClean="0">
                  <a:latin typeface="Open Sans"/>
                  <a:cs typeface="Arial" panose="020B0604020202020204" pitchFamily="34" charset="0"/>
                </a:rPr>
                <a:t>	</a:t>
              </a:r>
              <a:endParaRPr lang="fr-FR" sz="1200" b="1" dirty="0">
                <a:solidFill>
                  <a:srgbClr val="0000FF"/>
                </a:solidFill>
                <a:latin typeface="Open Sans"/>
                <a:cs typeface="Arial" panose="020B0604020202020204" pitchFamily="34"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47" y="994652"/>
              <a:ext cx="4032000" cy="1517927"/>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883" y="3645024"/>
              <a:ext cx="648000" cy="628161"/>
            </a:xfrm>
            <a:prstGeom prst="rect">
              <a:avLst/>
            </a:prstGeom>
          </p:spPr>
        </p:pic>
      </p:grpSp>
    </p:spTree>
    <p:extLst>
      <p:ext uri="{BB962C8B-B14F-4D97-AF65-F5344CB8AC3E}">
        <p14:creationId xmlns:p14="http://schemas.microsoft.com/office/powerpoint/2010/main" val="411261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5587072"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PRÉCONISATIONS DU CEREMA</a:t>
            </a:r>
            <a:endParaRPr lang="fr-FR" altLang="fr-FR" sz="2400" kern="0" dirty="0">
              <a:latin typeface="Arial Black" panose="020B0A04020102020204" pitchFamily="34" charset="0"/>
            </a:endParaRPr>
          </a:p>
        </p:txBody>
      </p:sp>
      <p:sp>
        <p:nvSpPr>
          <p:cNvPr id="22" name="ZoneTexte 21"/>
          <p:cNvSpPr txBox="1"/>
          <p:nvPr/>
        </p:nvSpPr>
        <p:spPr>
          <a:xfrm>
            <a:off x="2411760" y="5180999"/>
            <a:ext cx="6576046" cy="1200329"/>
          </a:xfrm>
          <a:prstGeom prst="rect">
            <a:avLst/>
          </a:prstGeom>
          <a:solidFill>
            <a:schemeClr val="accent3">
              <a:lumMod val="40000"/>
              <a:lumOff val="60000"/>
            </a:schemeClr>
          </a:solidFill>
          <a:ln w="28575">
            <a:solidFill>
              <a:srgbClr val="C00000"/>
            </a:solidFill>
          </a:ln>
        </p:spPr>
        <p:txBody>
          <a:bodyPr wrap="square" rtlCol="0">
            <a:spAutoFit/>
          </a:bodyPr>
          <a:lstStyle/>
          <a:p>
            <a:pPr algn="ctr"/>
            <a:r>
              <a:rPr lang="fr-FR" b="1" dirty="0">
                <a:solidFill>
                  <a:srgbClr val="002060"/>
                </a:solidFill>
                <a:latin typeface="Open Sans"/>
              </a:rPr>
              <a:t>Selon les </a:t>
            </a:r>
            <a:r>
              <a:rPr lang="fr-FR" b="1" dirty="0" smtClean="0">
                <a:solidFill>
                  <a:srgbClr val="002060"/>
                </a:solidFill>
                <a:latin typeface="Open Sans"/>
              </a:rPr>
              <a:t>diverses études </a:t>
            </a:r>
            <a:r>
              <a:rPr lang="fr-FR" b="1" dirty="0">
                <a:solidFill>
                  <a:srgbClr val="002060"/>
                </a:solidFill>
                <a:latin typeface="Open Sans"/>
              </a:rPr>
              <a:t>du</a:t>
            </a:r>
            <a:r>
              <a:rPr lang="fr-FR" b="1" dirty="0">
                <a:solidFill>
                  <a:srgbClr val="FACD99"/>
                </a:solidFill>
                <a:latin typeface="Open Sans"/>
              </a:rPr>
              <a:t> </a:t>
            </a:r>
            <a:r>
              <a:rPr lang="fr-FR" b="1" dirty="0">
                <a:solidFill>
                  <a:schemeClr val="accent6">
                    <a:lumMod val="50000"/>
                  </a:schemeClr>
                </a:solidFill>
                <a:latin typeface="Open Sans"/>
              </a:rPr>
              <a:t>CEREMA</a:t>
            </a:r>
            <a:r>
              <a:rPr lang="fr-FR" b="1" dirty="0">
                <a:solidFill>
                  <a:srgbClr val="002060"/>
                </a:solidFill>
                <a:latin typeface="Open Sans"/>
              </a:rPr>
              <a:t>, pour la </a:t>
            </a:r>
            <a:r>
              <a:rPr lang="fr-FR" b="1" dirty="0">
                <a:solidFill>
                  <a:srgbClr val="008000"/>
                </a:solidFill>
                <a:latin typeface="Open Sans"/>
              </a:rPr>
              <a:t>sécurité des </a:t>
            </a:r>
            <a:r>
              <a:rPr lang="fr-FR" b="1" dirty="0" smtClean="0">
                <a:solidFill>
                  <a:srgbClr val="008000"/>
                </a:solidFill>
                <a:latin typeface="Open Sans"/>
              </a:rPr>
              <a:t>cyclistes</a:t>
            </a:r>
            <a:r>
              <a:rPr lang="fr-FR" b="1" dirty="0" smtClean="0">
                <a:solidFill>
                  <a:srgbClr val="002060"/>
                </a:solidFill>
                <a:latin typeface="Open Sans"/>
              </a:rPr>
              <a:t>,</a:t>
            </a:r>
            <a:r>
              <a:rPr lang="fr-FR" b="1" dirty="0">
                <a:solidFill>
                  <a:srgbClr val="002060"/>
                </a:solidFill>
                <a:latin typeface="Open Sans"/>
              </a:rPr>
              <a:t> et comme les</a:t>
            </a:r>
            <a:r>
              <a:rPr lang="fr-FR" b="1" dirty="0">
                <a:solidFill>
                  <a:srgbClr val="FACD99"/>
                </a:solidFill>
                <a:latin typeface="Open Sans"/>
              </a:rPr>
              <a:t> </a:t>
            </a:r>
            <a:r>
              <a:rPr lang="fr-FR" b="1" dirty="0">
                <a:solidFill>
                  <a:srgbClr val="FF00FF"/>
                </a:solidFill>
                <a:latin typeface="Open Sans"/>
              </a:rPr>
              <a:t>Axes de Transit</a:t>
            </a:r>
            <a:r>
              <a:rPr lang="fr-FR" b="1" dirty="0">
                <a:solidFill>
                  <a:srgbClr val="FACD99"/>
                </a:solidFill>
                <a:latin typeface="Open Sans"/>
              </a:rPr>
              <a:t> </a:t>
            </a:r>
            <a:r>
              <a:rPr lang="fr-FR" b="1" dirty="0">
                <a:solidFill>
                  <a:srgbClr val="002060"/>
                </a:solidFill>
                <a:latin typeface="Open Sans"/>
              </a:rPr>
              <a:t>sont autorisés à une vitesse de</a:t>
            </a:r>
            <a:r>
              <a:rPr lang="fr-FR" b="1" dirty="0">
                <a:solidFill>
                  <a:srgbClr val="FACD99"/>
                </a:solidFill>
                <a:latin typeface="Open Sans"/>
              </a:rPr>
              <a:t> </a:t>
            </a:r>
            <a:r>
              <a:rPr lang="fr-FR" b="1" dirty="0">
                <a:solidFill>
                  <a:srgbClr val="FF00FF"/>
                </a:solidFill>
                <a:latin typeface="Open Sans"/>
              </a:rPr>
              <a:t>50 Km/h</a:t>
            </a:r>
            <a:r>
              <a:rPr lang="fr-FR" b="1" dirty="0">
                <a:solidFill>
                  <a:srgbClr val="002060"/>
                </a:solidFill>
                <a:latin typeface="Open Sans"/>
              </a:rPr>
              <a:t>, leurs chaussées </a:t>
            </a:r>
            <a:r>
              <a:rPr lang="fr-FR" b="1" dirty="0" smtClean="0">
                <a:solidFill>
                  <a:srgbClr val="002060"/>
                </a:solidFill>
                <a:latin typeface="Open Sans"/>
              </a:rPr>
              <a:t>devraient</a:t>
            </a:r>
            <a:r>
              <a:rPr lang="fr-FR" b="1" dirty="0">
                <a:solidFill>
                  <a:srgbClr val="002060"/>
                </a:solidFill>
                <a:latin typeface="Open Sans"/>
              </a:rPr>
              <a:t> être aménagées au moins avec des</a:t>
            </a:r>
            <a:r>
              <a:rPr lang="fr-FR" b="1" dirty="0">
                <a:solidFill>
                  <a:schemeClr val="accent6">
                    <a:lumMod val="75000"/>
                  </a:schemeClr>
                </a:solidFill>
                <a:latin typeface="Open Sans"/>
              </a:rPr>
              <a:t> </a:t>
            </a:r>
            <a:r>
              <a:rPr lang="fr-FR" b="1" dirty="0">
                <a:solidFill>
                  <a:srgbClr val="FF00FF"/>
                </a:solidFill>
                <a:latin typeface="Open Sans"/>
              </a:rPr>
              <a:t>Bandes Cyclables</a:t>
            </a:r>
            <a:r>
              <a:rPr lang="fr-FR" b="1" dirty="0">
                <a:solidFill>
                  <a:srgbClr val="002060"/>
                </a:solidFill>
                <a:latin typeface="Open Sans"/>
              </a:rPr>
              <a:t>.</a:t>
            </a:r>
            <a:endParaRPr lang="fr-FR" dirty="0">
              <a:solidFill>
                <a:srgbClr val="002060"/>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66176"/>
            <a:ext cx="5760000" cy="3102984"/>
          </a:xfrm>
          <a:prstGeom prst="rect">
            <a:avLst/>
          </a:prstGeom>
          <a:ln w="28575">
            <a:solidFill>
              <a:srgbClr val="C00000"/>
            </a:solidFill>
          </a:ln>
        </p:spPr>
      </p:pic>
    </p:spTree>
    <p:extLst>
      <p:ext uri="{BB962C8B-B14F-4D97-AF65-F5344CB8AC3E}">
        <p14:creationId xmlns:p14="http://schemas.microsoft.com/office/powerpoint/2010/main" val="5972651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 </a:t>
            </a:r>
            <a:endParaRPr lang="fr-FR" altLang="fr-FR" sz="2400" kern="0" dirty="0">
              <a:latin typeface="Arial Black" panose="020B0A04020102020204" pitchFamily="34" charset="0"/>
            </a:endParaRPr>
          </a:p>
        </p:txBody>
      </p:sp>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034" y="3501008"/>
            <a:ext cx="1080000" cy="1080000"/>
          </a:xfrm>
          <a:prstGeom prst="rect">
            <a:avLst/>
          </a:prstGeom>
        </p:spPr>
      </p:pic>
      <p:sp>
        <p:nvSpPr>
          <p:cNvPr id="32" name="ZoneTexte 31"/>
          <p:cNvSpPr txBox="1"/>
          <p:nvPr/>
        </p:nvSpPr>
        <p:spPr>
          <a:xfrm>
            <a:off x="137056" y="2420888"/>
            <a:ext cx="8827432" cy="923330"/>
          </a:xfrm>
          <a:prstGeom prst="rect">
            <a:avLst/>
          </a:prstGeom>
          <a:solidFill>
            <a:schemeClr val="accent5">
              <a:lumMod val="40000"/>
              <a:lumOff val="60000"/>
            </a:schemeClr>
          </a:solidFill>
          <a:ln w="12700">
            <a:solidFill>
              <a:srgbClr val="C00000"/>
            </a:solidFill>
          </a:ln>
        </p:spPr>
        <p:txBody>
          <a:bodyPr wrap="square" rtlCol="0">
            <a:spAutoFit/>
          </a:bodyPr>
          <a:lstStyle/>
          <a:p>
            <a:pPr algn="just"/>
            <a:r>
              <a:rPr lang="fr-FR" b="1" dirty="0">
                <a:solidFill>
                  <a:srgbClr val="002060"/>
                </a:solidFill>
                <a:latin typeface="Open Sans"/>
              </a:rPr>
              <a:t>Les </a:t>
            </a:r>
            <a:r>
              <a:rPr lang="fr-FR" b="1" dirty="0" smtClean="0">
                <a:solidFill>
                  <a:srgbClr val="FF00FF"/>
                </a:solidFill>
                <a:latin typeface="Open Sans"/>
              </a:rPr>
              <a:t>Bandes</a:t>
            </a:r>
            <a:r>
              <a:rPr lang="fr-FR" b="1" dirty="0" smtClean="0">
                <a:solidFill>
                  <a:srgbClr val="FFFF00"/>
                </a:solidFill>
                <a:latin typeface="Open Sans"/>
              </a:rPr>
              <a:t> </a:t>
            </a:r>
            <a:r>
              <a:rPr lang="fr-FR" b="1" dirty="0" smtClean="0">
                <a:solidFill>
                  <a:srgbClr val="002060"/>
                </a:solidFill>
                <a:latin typeface="Open Sans"/>
              </a:rPr>
              <a:t>et les </a:t>
            </a:r>
            <a:r>
              <a:rPr lang="fr-FR" b="1" dirty="0" smtClean="0">
                <a:solidFill>
                  <a:srgbClr val="FF00FF"/>
                </a:solidFill>
                <a:latin typeface="Open Sans"/>
              </a:rPr>
              <a:t>Pistes Cyclables </a:t>
            </a:r>
            <a:r>
              <a:rPr lang="fr-FR" b="1" dirty="0" smtClean="0">
                <a:solidFill>
                  <a:srgbClr val="002060"/>
                </a:solidFill>
                <a:latin typeface="Open Sans"/>
              </a:rPr>
              <a:t>font partie de la </a:t>
            </a:r>
            <a:r>
              <a:rPr lang="fr-FR" b="1" dirty="0" smtClean="0">
                <a:solidFill>
                  <a:schemeClr val="accent6">
                    <a:lumMod val="75000"/>
                  </a:schemeClr>
                </a:solidFill>
                <a:latin typeface="Open Sans"/>
              </a:rPr>
              <a:t>chaussée</a:t>
            </a:r>
            <a:r>
              <a:rPr lang="fr-FR" b="1" dirty="0" smtClean="0">
                <a:solidFill>
                  <a:srgbClr val="008000"/>
                </a:solidFill>
                <a:latin typeface="Open Sans"/>
              </a:rPr>
              <a:t> </a:t>
            </a:r>
            <a:r>
              <a:rPr lang="fr-FR" b="1" dirty="0" smtClean="0">
                <a:solidFill>
                  <a:srgbClr val="002060"/>
                </a:solidFill>
                <a:latin typeface="Open Sans"/>
              </a:rPr>
              <a:t>et sont donc</a:t>
            </a:r>
            <a:r>
              <a:rPr lang="fr-FR" b="1" dirty="0">
                <a:solidFill>
                  <a:srgbClr val="FF0000"/>
                </a:solidFill>
                <a:latin typeface="Open Sans"/>
              </a:rPr>
              <a:t> interdites</a:t>
            </a:r>
            <a:r>
              <a:rPr lang="fr-FR" b="1" dirty="0">
                <a:solidFill>
                  <a:srgbClr val="FACD99"/>
                </a:solidFill>
                <a:latin typeface="Open Sans"/>
              </a:rPr>
              <a:t> </a:t>
            </a:r>
            <a:r>
              <a:rPr lang="fr-FR" b="1" dirty="0">
                <a:solidFill>
                  <a:srgbClr val="002060"/>
                </a:solidFill>
                <a:latin typeface="Open Sans"/>
              </a:rPr>
              <a:t>aux piétons comme le précise l‘</a:t>
            </a:r>
            <a:r>
              <a:rPr lang="fr-FR" b="1" dirty="0">
                <a:solidFill>
                  <a:srgbClr val="00B050"/>
                </a:solidFill>
                <a:latin typeface="Open Sans"/>
              </a:rPr>
              <a:t>Article R412-34</a:t>
            </a:r>
            <a:r>
              <a:rPr lang="fr-FR" b="1" dirty="0">
                <a:solidFill>
                  <a:srgbClr val="FACD99"/>
                </a:solidFill>
                <a:latin typeface="Open Sans"/>
              </a:rPr>
              <a:t> </a:t>
            </a:r>
            <a:r>
              <a:rPr lang="fr-FR" b="1" dirty="0">
                <a:solidFill>
                  <a:srgbClr val="002060"/>
                </a:solidFill>
                <a:latin typeface="Open Sans"/>
              </a:rPr>
              <a:t>du Code de la Route.</a:t>
            </a:r>
          </a:p>
        </p:txBody>
      </p:sp>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166" y="3501008"/>
            <a:ext cx="1080000" cy="1080000"/>
          </a:xfrm>
          <a:prstGeom prst="rect">
            <a:avLst/>
          </a:prstGeom>
        </p:spPr>
      </p:pic>
      <p:pic>
        <p:nvPicPr>
          <p:cNvPr id="34" name="Imag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3501008"/>
            <a:ext cx="1080000" cy="1080000"/>
          </a:xfrm>
          <a:prstGeom prst="rect">
            <a:avLst/>
          </a:prstGeom>
        </p:spPr>
      </p:pic>
      <p:sp>
        <p:nvSpPr>
          <p:cNvPr id="7" name="ZoneTexte 6"/>
          <p:cNvSpPr txBox="1"/>
          <p:nvPr/>
        </p:nvSpPr>
        <p:spPr>
          <a:xfrm>
            <a:off x="137056" y="1700808"/>
            <a:ext cx="8755424" cy="461665"/>
          </a:xfrm>
          <a:prstGeom prst="rect">
            <a:avLst/>
          </a:prstGeom>
          <a:solidFill>
            <a:schemeClr val="accent3">
              <a:lumMod val="40000"/>
              <a:lumOff val="60000"/>
            </a:schemeClr>
          </a:solidFill>
          <a:ln w="28575">
            <a:solidFill>
              <a:srgbClr val="002060"/>
            </a:solidFill>
          </a:ln>
        </p:spPr>
        <p:txBody>
          <a:bodyPr wrap="square" rtlCol="0">
            <a:spAutoFit/>
          </a:bodyPr>
          <a:lstStyle/>
          <a:p>
            <a:pPr algn="ctr"/>
            <a:r>
              <a:rPr lang="fr-FR" sz="2400" b="1" dirty="0">
                <a:solidFill>
                  <a:srgbClr val="00B0F0"/>
                </a:solidFill>
                <a:latin typeface="Open Sans"/>
              </a:rPr>
              <a:t>Les </a:t>
            </a:r>
            <a:r>
              <a:rPr lang="fr-FR" sz="2400" b="1" dirty="0">
                <a:solidFill>
                  <a:srgbClr val="FF0000"/>
                </a:solidFill>
                <a:latin typeface="Arial Black" panose="020B0A04020102020204" pitchFamily="34" charset="0"/>
              </a:rPr>
              <a:t>"PIÉTONS"</a:t>
            </a:r>
            <a:r>
              <a:rPr lang="fr-FR" sz="2400" b="1" dirty="0">
                <a:solidFill>
                  <a:srgbClr val="93C57C"/>
                </a:solidFill>
                <a:latin typeface="Open Sans"/>
              </a:rPr>
              <a:t> </a:t>
            </a:r>
            <a:r>
              <a:rPr lang="fr-FR" sz="2400" b="1" dirty="0">
                <a:solidFill>
                  <a:srgbClr val="00B0F0"/>
                </a:solidFill>
                <a:latin typeface="Open Sans"/>
              </a:rPr>
              <a:t>doivent circuler sur les </a:t>
            </a:r>
            <a:r>
              <a:rPr lang="fr-FR" sz="2400" b="1" dirty="0">
                <a:solidFill>
                  <a:srgbClr val="FF0000"/>
                </a:solidFill>
                <a:latin typeface="Arial Black" panose="020B0A04020102020204" pitchFamily="34" charset="0"/>
              </a:rPr>
              <a:t>"TROTTOIRS"</a:t>
            </a:r>
            <a:endParaRPr lang="fr-FR" sz="2400" dirty="0">
              <a:solidFill>
                <a:srgbClr val="FF0000"/>
              </a:solidFill>
              <a:latin typeface="Arial Black" panose="020B0A04020102020204" pitchFamily="34" charset="0"/>
            </a:endParaRPr>
          </a:p>
        </p:txBody>
      </p:sp>
      <p:sp>
        <p:nvSpPr>
          <p:cNvPr id="10" name="ZoneTexte 9"/>
          <p:cNvSpPr txBox="1"/>
          <p:nvPr/>
        </p:nvSpPr>
        <p:spPr>
          <a:xfrm>
            <a:off x="2859429" y="4742561"/>
            <a:ext cx="6033051" cy="1969770"/>
          </a:xfrm>
          <a:prstGeom prst="rect">
            <a:avLst/>
          </a:prstGeom>
          <a:solidFill>
            <a:srgbClr val="FFFF99"/>
          </a:solidFill>
          <a:ln w="28575">
            <a:solidFill>
              <a:srgbClr val="C00000"/>
            </a:solidFill>
          </a:ln>
        </p:spPr>
        <p:txBody>
          <a:bodyPr wrap="square" rtlCol="0">
            <a:spAutoFit/>
          </a:bodyPr>
          <a:lstStyle/>
          <a:p>
            <a:pPr algn="just"/>
            <a:r>
              <a:rPr lang="fr-FR" b="1" dirty="0" smtClean="0">
                <a:solidFill>
                  <a:srgbClr val="002060"/>
                </a:solidFill>
                <a:latin typeface="Open Sans"/>
              </a:rPr>
              <a:t>Les piétons doivent </a:t>
            </a:r>
            <a:r>
              <a:rPr lang="fr-FR" b="1" dirty="0">
                <a:solidFill>
                  <a:srgbClr val="008000"/>
                </a:solidFill>
                <a:latin typeface="Open Sans"/>
              </a:rPr>
              <a:t>traverser</a:t>
            </a:r>
            <a:r>
              <a:rPr lang="fr-FR" b="1" dirty="0">
                <a:solidFill>
                  <a:srgbClr val="FACD99"/>
                </a:solidFill>
                <a:latin typeface="Open Sans"/>
              </a:rPr>
              <a:t> </a:t>
            </a:r>
            <a:r>
              <a:rPr lang="fr-FR" b="1" dirty="0">
                <a:solidFill>
                  <a:srgbClr val="002060"/>
                </a:solidFill>
                <a:latin typeface="Open Sans"/>
              </a:rPr>
              <a:t>la chaussée en tenant compte de la</a:t>
            </a:r>
            <a:r>
              <a:rPr lang="fr-FR" b="1" dirty="0">
                <a:solidFill>
                  <a:schemeClr val="accent6">
                    <a:lumMod val="75000"/>
                  </a:schemeClr>
                </a:solidFill>
                <a:latin typeface="Open Sans"/>
              </a:rPr>
              <a:t> </a:t>
            </a:r>
            <a:r>
              <a:rPr lang="fr-FR" b="1" dirty="0">
                <a:solidFill>
                  <a:srgbClr val="FF00FF"/>
                </a:solidFill>
                <a:latin typeface="Open Sans"/>
              </a:rPr>
              <a:t>visibilité </a:t>
            </a:r>
            <a:r>
              <a:rPr lang="fr-FR" b="1" dirty="0">
                <a:solidFill>
                  <a:srgbClr val="002060"/>
                </a:solidFill>
                <a:latin typeface="Open Sans"/>
              </a:rPr>
              <a:t>ainsi que de la </a:t>
            </a:r>
            <a:r>
              <a:rPr lang="fr-FR" b="1" dirty="0">
                <a:solidFill>
                  <a:srgbClr val="FF00FF"/>
                </a:solidFill>
                <a:latin typeface="Open Sans"/>
              </a:rPr>
              <a:t>distance</a:t>
            </a:r>
            <a:r>
              <a:rPr lang="fr-FR" b="1" dirty="0">
                <a:solidFill>
                  <a:schemeClr val="accent6">
                    <a:lumMod val="75000"/>
                  </a:schemeClr>
                </a:solidFill>
                <a:latin typeface="Open Sans"/>
              </a:rPr>
              <a:t> </a:t>
            </a:r>
            <a:r>
              <a:rPr lang="fr-FR" b="1" dirty="0">
                <a:solidFill>
                  <a:srgbClr val="002060"/>
                </a:solidFill>
                <a:latin typeface="Open Sans"/>
              </a:rPr>
              <a:t>et de la</a:t>
            </a:r>
            <a:r>
              <a:rPr lang="fr-FR" b="1" dirty="0">
                <a:solidFill>
                  <a:srgbClr val="FACD99"/>
                </a:solidFill>
                <a:latin typeface="Open Sans"/>
              </a:rPr>
              <a:t> </a:t>
            </a:r>
            <a:r>
              <a:rPr lang="fr-FR" b="1" dirty="0">
                <a:solidFill>
                  <a:srgbClr val="FF00FF"/>
                </a:solidFill>
                <a:latin typeface="Open Sans"/>
              </a:rPr>
              <a:t>vitesse </a:t>
            </a:r>
            <a:r>
              <a:rPr lang="fr-FR" b="1" dirty="0">
                <a:solidFill>
                  <a:srgbClr val="002060"/>
                </a:solidFill>
                <a:latin typeface="Open Sans"/>
              </a:rPr>
              <a:t>des véhicules </a:t>
            </a:r>
            <a:r>
              <a:rPr lang="fr-FR" b="1" dirty="0" smtClean="0">
                <a:solidFill>
                  <a:srgbClr val="002060"/>
                </a:solidFill>
                <a:latin typeface="Open Sans"/>
              </a:rPr>
              <a:t>et uniquement </a:t>
            </a:r>
            <a:r>
              <a:rPr lang="fr-FR" b="1" dirty="0">
                <a:solidFill>
                  <a:srgbClr val="002060"/>
                </a:solidFill>
                <a:latin typeface="Open Sans"/>
              </a:rPr>
              <a:t>aux</a:t>
            </a:r>
            <a:r>
              <a:rPr lang="fr-FR" b="1" dirty="0">
                <a:solidFill>
                  <a:srgbClr val="FACD99"/>
                </a:solidFill>
                <a:latin typeface="Open Sans"/>
              </a:rPr>
              <a:t> </a:t>
            </a:r>
            <a:r>
              <a:rPr lang="fr-FR" b="1" dirty="0">
                <a:solidFill>
                  <a:srgbClr val="FF00FF"/>
                </a:solidFill>
                <a:latin typeface="Open Sans"/>
              </a:rPr>
              <a:t>passages piétons</a:t>
            </a:r>
            <a:r>
              <a:rPr lang="fr-FR" b="1" dirty="0">
                <a:solidFill>
                  <a:schemeClr val="accent6">
                    <a:lumMod val="75000"/>
                  </a:schemeClr>
                </a:solidFill>
                <a:latin typeface="Open Sans"/>
              </a:rPr>
              <a:t> </a:t>
            </a:r>
            <a:r>
              <a:rPr lang="fr-FR" b="1" dirty="0">
                <a:solidFill>
                  <a:srgbClr val="002060"/>
                </a:solidFill>
                <a:latin typeface="Open Sans"/>
              </a:rPr>
              <a:t>s'ils sont à moins de </a:t>
            </a:r>
            <a:r>
              <a:rPr lang="fr-FR" b="1" dirty="0">
                <a:solidFill>
                  <a:srgbClr val="FF00FF"/>
                </a:solidFill>
                <a:latin typeface="Open Sans"/>
              </a:rPr>
              <a:t>50m</a:t>
            </a:r>
            <a:r>
              <a:rPr lang="fr-FR" b="1" dirty="0">
                <a:solidFill>
                  <a:srgbClr val="FACD99"/>
                </a:solidFill>
                <a:latin typeface="Open Sans"/>
              </a:rPr>
              <a:t> </a:t>
            </a:r>
            <a:r>
              <a:rPr lang="fr-FR" b="1" dirty="0" smtClean="0">
                <a:solidFill>
                  <a:srgbClr val="00B050"/>
                </a:solidFill>
                <a:latin typeface="Open Sans"/>
              </a:rPr>
              <a:t>(R412-37-1° </a:t>
            </a:r>
            <a:r>
              <a:rPr lang="fr-FR" b="1" dirty="0" smtClean="0">
                <a:solidFill>
                  <a:srgbClr val="002060"/>
                </a:solidFill>
                <a:latin typeface="Open Sans"/>
              </a:rPr>
              <a:t>&amp;</a:t>
            </a:r>
            <a:r>
              <a:rPr lang="fr-FR" b="1" dirty="0" smtClean="0">
                <a:solidFill>
                  <a:srgbClr val="00FF00"/>
                </a:solidFill>
                <a:latin typeface="Open Sans"/>
              </a:rPr>
              <a:t> </a:t>
            </a:r>
            <a:r>
              <a:rPr lang="fr-FR" b="1" dirty="0" smtClean="0">
                <a:solidFill>
                  <a:srgbClr val="00B050"/>
                </a:solidFill>
                <a:latin typeface="Open Sans"/>
              </a:rPr>
              <a:t>2°)</a:t>
            </a:r>
            <a:r>
              <a:rPr lang="fr-FR" b="1" dirty="0" smtClean="0">
                <a:solidFill>
                  <a:srgbClr val="002060"/>
                </a:solidFill>
                <a:latin typeface="Open Sans"/>
              </a:rPr>
              <a:t>.</a:t>
            </a:r>
            <a:r>
              <a:rPr lang="fr-FR" b="1" dirty="0">
                <a:solidFill>
                  <a:srgbClr val="FACD99"/>
                </a:solidFill>
                <a:latin typeface="Open Sans"/>
              </a:rPr>
              <a:t> </a:t>
            </a:r>
            <a:endParaRPr lang="fr-FR" b="1" dirty="0" smtClean="0">
              <a:solidFill>
                <a:srgbClr val="FACD99"/>
              </a:solidFill>
              <a:latin typeface="Open Sans"/>
            </a:endParaRPr>
          </a:p>
          <a:p>
            <a:pPr algn="just"/>
            <a:endParaRPr lang="fr-FR" sz="800" b="1" dirty="0" smtClean="0">
              <a:solidFill>
                <a:srgbClr val="9FC4EA"/>
              </a:solidFill>
              <a:latin typeface="Open Sans"/>
            </a:endParaRPr>
          </a:p>
          <a:p>
            <a:pPr algn="just"/>
            <a:r>
              <a:rPr lang="fr-FR" sz="1400" b="1" dirty="0" smtClean="0">
                <a:solidFill>
                  <a:srgbClr val="7030A0"/>
                </a:solidFill>
                <a:latin typeface="Open Sans"/>
              </a:rPr>
              <a:t>Les Axes de Transit, qui n’ont pas de passage piéton tous les 100m, permettent de </a:t>
            </a:r>
            <a:r>
              <a:rPr lang="fr-FR" sz="1400" b="1" dirty="0" smtClean="0">
                <a:solidFill>
                  <a:srgbClr val="00B0F0"/>
                </a:solidFill>
                <a:latin typeface="Open Sans"/>
              </a:rPr>
              <a:t>franchir la chaussée hors passage </a:t>
            </a:r>
            <a:r>
              <a:rPr lang="fr-FR" sz="1400" b="1" dirty="0" smtClean="0">
                <a:solidFill>
                  <a:srgbClr val="7030A0"/>
                </a:solidFill>
                <a:latin typeface="Open Sans"/>
              </a:rPr>
              <a:t>en toute </a:t>
            </a:r>
            <a:r>
              <a:rPr lang="fr-FR" sz="1400" b="1" dirty="0" smtClean="0">
                <a:solidFill>
                  <a:srgbClr val="00B0F0"/>
                </a:solidFill>
                <a:latin typeface="Open Sans"/>
              </a:rPr>
              <a:t>légitimité</a:t>
            </a:r>
            <a:r>
              <a:rPr lang="fr-FR" sz="1400" b="1" dirty="0" smtClean="0">
                <a:solidFill>
                  <a:srgbClr val="7030A0"/>
                </a:solidFill>
                <a:latin typeface="Open Sans"/>
              </a:rPr>
              <a:t>.</a:t>
            </a:r>
            <a:r>
              <a:rPr lang="fr-FR" sz="1400" b="1" dirty="0" smtClean="0">
                <a:solidFill>
                  <a:srgbClr val="9FC4EA"/>
                </a:solidFill>
                <a:latin typeface="Open Sans"/>
              </a:rPr>
              <a:t> </a:t>
            </a:r>
            <a:r>
              <a:rPr lang="fr-FR" sz="1400" b="1" dirty="0" smtClean="0">
                <a:solidFill>
                  <a:srgbClr val="7030A0"/>
                </a:solidFill>
                <a:latin typeface="Open Sans"/>
              </a:rPr>
              <a:t>Tout véhicule doit </a:t>
            </a:r>
            <a:r>
              <a:rPr lang="fr-FR" sz="1400" b="1" dirty="0" smtClean="0">
                <a:solidFill>
                  <a:srgbClr val="00B0F0"/>
                </a:solidFill>
                <a:latin typeface="Open Sans"/>
              </a:rPr>
              <a:t>céder le passage</a:t>
            </a:r>
            <a:r>
              <a:rPr lang="fr-FR" sz="1400" b="1" dirty="0" smtClean="0">
                <a:solidFill>
                  <a:srgbClr val="7030A0"/>
                </a:solidFill>
                <a:latin typeface="Open Sans"/>
              </a:rPr>
              <a:t>.</a:t>
            </a:r>
            <a:r>
              <a:rPr lang="fr-FR" sz="1400" b="1" dirty="0" smtClean="0">
                <a:solidFill>
                  <a:srgbClr val="9FC4EA"/>
                </a:solidFill>
                <a:latin typeface="Open Sans"/>
              </a:rPr>
              <a:t> </a:t>
            </a:r>
            <a:r>
              <a:rPr lang="fr-FR" sz="1400" b="1" dirty="0" smtClean="0">
                <a:solidFill>
                  <a:srgbClr val="00B050"/>
                </a:solidFill>
                <a:latin typeface="Open Sans"/>
              </a:rPr>
              <a:t>(Articles R415-11</a:t>
            </a:r>
            <a:r>
              <a:rPr lang="fr-FR" sz="1400" b="1" dirty="0">
                <a:solidFill>
                  <a:srgbClr val="9FC4EA"/>
                </a:solidFill>
                <a:latin typeface="Open Sans"/>
              </a:rPr>
              <a:t> </a:t>
            </a:r>
            <a:r>
              <a:rPr lang="fr-FR" sz="1400" b="1" dirty="0" smtClean="0">
                <a:solidFill>
                  <a:srgbClr val="7030A0"/>
                </a:solidFill>
                <a:latin typeface="Open Sans"/>
              </a:rPr>
              <a:t>&amp;</a:t>
            </a:r>
            <a:r>
              <a:rPr lang="fr-FR" sz="1400" b="1" dirty="0" smtClean="0">
                <a:solidFill>
                  <a:srgbClr val="9FC4EA"/>
                </a:solidFill>
                <a:latin typeface="Open Sans"/>
              </a:rPr>
              <a:t> </a:t>
            </a:r>
            <a:r>
              <a:rPr lang="fr-FR" sz="1400" b="1" dirty="0" smtClean="0">
                <a:solidFill>
                  <a:srgbClr val="00B050"/>
                </a:solidFill>
                <a:latin typeface="Open Sans"/>
              </a:rPr>
              <a:t>R412-6)</a:t>
            </a:r>
            <a:endParaRPr lang="fr-FR" sz="1400" dirty="0">
              <a:solidFill>
                <a:srgbClr val="00B050"/>
              </a:solidFill>
            </a:endParaRPr>
          </a:p>
        </p:txBody>
      </p:sp>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056" y="4900573"/>
            <a:ext cx="1896592" cy="1120715"/>
          </a:xfrm>
          <a:prstGeom prst="rect">
            <a:avLst/>
          </a:prstGeom>
        </p:spPr>
      </p:pic>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3229" y="5614914"/>
            <a:ext cx="1227274" cy="1080000"/>
          </a:xfrm>
          <a:prstGeom prst="rect">
            <a:avLst/>
          </a:prstGeom>
        </p:spPr>
      </p:pic>
    </p:spTree>
    <p:extLst>
      <p:ext uri="{BB962C8B-B14F-4D97-AF65-F5344CB8AC3E}">
        <p14:creationId xmlns:p14="http://schemas.microsoft.com/office/powerpoint/2010/main" val="9726559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311" y="5013176"/>
            <a:ext cx="720000" cy="720000"/>
          </a:xfrm>
          <a:prstGeom prst="rect">
            <a:avLst/>
          </a:prstGeom>
        </p:spPr>
      </p:pic>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4"/>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sp>
        <p:nvSpPr>
          <p:cNvPr id="16" name="ZoneTexte 15"/>
          <p:cNvSpPr txBox="1"/>
          <p:nvPr/>
        </p:nvSpPr>
        <p:spPr>
          <a:xfrm>
            <a:off x="4644008" y="1055318"/>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BANDES ET PISTES CYCLABLES</a:t>
            </a:r>
            <a:endParaRPr lang="fr-FR" dirty="0">
              <a:solidFill>
                <a:srgbClr val="008000"/>
              </a:solidFill>
              <a:latin typeface="Arial Black" panose="020B0A04020102020204" pitchFamily="34" charset="0"/>
            </a:endParaRPr>
          </a:p>
        </p:txBody>
      </p:sp>
      <p:sp>
        <p:nvSpPr>
          <p:cNvPr id="5" name="ZoneTexte 4"/>
          <p:cNvSpPr txBox="1"/>
          <p:nvPr/>
        </p:nvSpPr>
        <p:spPr>
          <a:xfrm>
            <a:off x="137057" y="1628800"/>
            <a:ext cx="8886910" cy="646331"/>
          </a:xfrm>
          <a:prstGeom prst="rect">
            <a:avLst/>
          </a:prstGeom>
          <a:solidFill>
            <a:schemeClr val="accent2">
              <a:lumMod val="40000"/>
              <a:lumOff val="60000"/>
            </a:schemeClr>
          </a:solidFill>
        </p:spPr>
        <p:txBody>
          <a:bodyPr wrap="square" rtlCol="0">
            <a:spAutoFit/>
          </a:bodyPr>
          <a:lstStyle/>
          <a:p>
            <a:pPr algn="ctr"/>
            <a:r>
              <a:rPr lang="fr-FR" b="1" dirty="0">
                <a:solidFill>
                  <a:srgbClr val="FF00FF"/>
                </a:solidFill>
                <a:latin typeface="Open Sans"/>
              </a:rPr>
              <a:t>Chaussée</a:t>
            </a:r>
            <a:r>
              <a:rPr lang="fr-FR" b="1" dirty="0">
                <a:solidFill>
                  <a:srgbClr val="008000"/>
                </a:solidFill>
                <a:latin typeface="Open Sans"/>
              </a:rPr>
              <a:t> </a:t>
            </a:r>
            <a:r>
              <a:rPr lang="fr-FR" b="1" dirty="0">
                <a:solidFill>
                  <a:srgbClr val="7030A0"/>
                </a:solidFill>
                <a:latin typeface="Open Sans"/>
              </a:rPr>
              <a:t>(Piste)</a:t>
            </a:r>
            <a:r>
              <a:rPr lang="fr-FR" b="1" dirty="0">
                <a:solidFill>
                  <a:srgbClr val="FACD99"/>
                </a:solidFill>
                <a:latin typeface="Open Sans"/>
              </a:rPr>
              <a:t> </a:t>
            </a:r>
            <a:r>
              <a:rPr lang="fr-FR" b="1" dirty="0">
                <a:solidFill>
                  <a:srgbClr val="002060"/>
                </a:solidFill>
                <a:latin typeface="Open Sans"/>
              </a:rPr>
              <a:t>ou</a:t>
            </a:r>
            <a:r>
              <a:rPr lang="fr-FR" b="1" dirty="0">
                <a:solidFill>
                  <a:srgbClr val="FACD99"/>
                </a:solidFill>
                <a:latin typeface="Open Sans"/>
              </a:rPr>
              <a:t> </a:t>
            </a:r>
            <a:r>
              <a:rPr lang="fr-FR" b="1" dirty="0">
                <a:solidFill>
                  <a:srgbClr val="FF00FF"/>
                </a:solidFill>
                <a:latin typeface="Open Sans"/>
              </a:rPr>
              <a:t>Voie </a:t>
            </a:r>
            <a:r>
              <a:rPr lang="fr-FR" b="1" dirty="0">
                <a:solidFill>
                  <a:srgbClr val="7030A0"/>
                </a:solidFill>
                <a:latin typeface="Open Sans"/>
              </a:rPr>
              <a:t>(Bande)</a:t>
            </a:r>
            <a:r>
              <a:rPr lang="fr-FR" b="1" dirty="0">
                <a:solidFill>
                  <a:srgbClr val="FACD99"/>
                </a:solidFill>
                <a:latin typeface="Open Sans"/>
              </a:rPr>
              <a:t> </a:t>
            </a:r>
            <a:r>
              <a:rPr lang="fr-FR" b="1" dirty="0">
                <a:solidFill>
                  <a:srgbClr val="002060"/>
                </a:solidFill>
                <a:latin typeface="Open Sans"/>
              </a:rPr>
              <a:t>exclusivement </a:t>
            </a:r>
            <a:r>
              <a:rPr lang="fr-FR" b="1" dirty="0" smtClean="0">
                <a:solidFill>
                  <a:srgbClr val="002060"/>
                </a:solidFill>
                <a:latin typeface="Open Sans"/>
              </a:rPr>
              <a:t>réservée aux </a:t>
            </a:r>
            <a:r>
              <a:rPr lang="fr-FR" b="1" dirty="0" smtClean="0">
                <a:solidFill>
                  <a:srgbClr val="008000"/>
                </a:solidFill>
                <a:latin typeface="Open Sans"/>
              </a:rPr>
              <a:t>Cycles</a:t>
            </a:r>
          </a:p>
          <a:p>
            <a:pPr algn="ctr"/>
            <a:r>
              <a:rPr lang="fr-FR" b="1" dirty="0" smtClean="0">
                <a:solidFill>
                  <a:srgbClr val="00B050"/>
                </a:solidFill>
                <a:latin typeface="Open Sans"/>
              </a:rPr>
              <a:t>(Article R110-2)</a:t>
            </a:r>
            <a:r>
              <a:rPr lang="fr-FR" b="1" dirty="0" smtClean="0">
                <a:solidFill>
                  <a:srgbClr val="002060"/>
                </a:solidFill>
                <a:latin typeface="Open Sans"/>
              </a:rPr>
              <a:t>.</a:t>
            </a:r>
            <a:endParaRPr lang="fr-FR" dirty="0">
              <a:solidFill>
                <a:srgbClr val="002060"/>
              </a:solidFill>
            </a:endParaRPr>
          </a:p>
        </p:txBody>
      </p:sp>
      <p:sp>
        <p:nvSpPr>
          <p:cNvPr id="6" name="ZoneTexte 5"/>
          <p:cNvSpPr txBox="1"/>
          <p:nvPr/>
        </p:nvSpPr>
        <p:spPr>
          <a:xfrm>
            <a:off x="179512" y="4228053"/>
            <a:ext cx="3960440" cy="1723549"/>
          </a:xfrm>
          <a:prstGeom prst="rect">
            <a:avLst/>
          </a:prstGeom>
          <a:solidFill>
            <a:schemeClr val="accent6">
              <a:lumMod val="40000"/>
              <a:lumOff val="60000"/>
            </a:schemeClr>
          </a:solidFill>
          <a:ln w="12700">
            <a:solidFill>
              <a:srgbClr val="008000"/>
            </a:solidFill>
          </a:ln>
        </p:spPr>
        <p:txBody>
          <a:bodyPr wrap="square" rtlCol="0">
            <a:spAutoFit/>
          </a:bodyPr>
          <a:lstStyle/>
          <a:p>
            <a:pPr algn="just"/>
            <a:r>
              <a:rPr lang="fr-FR" b="1" dirty="0">
                <a:solidFill>
                  <a:srgbClr val="002060"/>
                </a:solidFill>
                <a:latin typeface="Arial"/>
              </a:rPr>
              <a:t>Plus d'obligation depuis le </a:t>
            </a:r>
            <a:r>
              <a:rPr lang="fr-FR" b="1" dirty="0" smtClean="0">
                <a:solidFill>
                  <a:srgbClr val="00B050"/>
                </a:solidFill>
                <a:latin typeface="Arial"/>
              </a:rPr>
              <a:t>Décret 98-828 du 14-/09/1998 Article 6-II</a:t>
            </a:r>
            <a:r>
              <a:rPr lang="fr-FR" b="1" dirty="0" smtClean="0">
                <a:solidFill>
                  <a:srgbClr val="002060"/>
                </a:solidFill>
                <a:latin typeface="Arial"/>
              </a:rPr>
              <a:t>.</a:t>
            </a:r>
            <a:r>
              <a:rPr lang="fr-FR" b="1" dirty="0">
                <a:solidFill>
                  <a:srgbClr val="002060"/>
                </a:solidFill>
                <a:latin typeface="Arial"/>
              </a:rPr>
              <a:t> </a:t>
            </a:r>
            <a:endParaRPr lang="fr-FR" dirty="0">
              <a:solidFill>
                <a:srgbClr val="002060"/>
              </a:solidFill>
              <a:latin typeface="Open Sans"/>
            </a:endParaRPr>
          </a:p>
          <a:p>
            <a:pPr algn="just"/>
            <a:r>
              <a:rPr lang="fr-FR" sz="1400" b="1" dirty="0">
                <a:solidFill>
                  <a:srgbClr val="7030A0"/>
                </a:solidFill>
                <a:latin typeface="Arial"/>
              </a:rPr>
              <a:t>Il faut un Arrêté Municipal motivé et, dans ce cas, celui-ci doit être logiquement complété par un panneau</a:t>
            </a:r>
            <a:r>
              <a:rPr lang="fr-FR" sz="1400" b="1" dirty="0">
                <a:solidFill>
                  <a:srgbClr val="9FC4EA"/>
                </a:solidFill>
                <a:latin typeface="Arial"/>
              </a:rPr>
              <a:t> </a:t>
            </a:r>
            <a:r>
              <a:rPr lang="fr-FR" sz="1400" b="1" dirty="0">
                <a:solidFill>
                  <a:schemeClr val="accent6">
                    <a:lumMod val="75000"/>
                  </a:schemeClr>
                </a:solidFill>
                <a:latin typeface="Arial"/>
              </a:rPr>
              <a:t>B9b</a:t>
            </a:r>
            <a:r>
              <a:rPr lang="fr-FR" sz="1400" b="1" dirty="0">
                <a:solidFill>
                  <a:srgbClr val="9FC4EA"/>
                </a:solidFill>
                <a:latin typeface="Arial"/>
              </a:rPr>
              <a:t> </a:t>
            </a:r>
            <a:r>
              <a:rPr lang="fr-FR" sz="1400" b="1" dirty="0">
                <a:solidFill>
                  <a:srgbClr val="7030A0"/>
                </a:solidFill>
                <a:latin typeface="Arial"/>
              </a:rPr>
              <a:t>sur la </a:t>
            </a:r>
            <a:r>
              <a:rPr lang="fr-FR" sz="1400" b="1" dirty="0">
                <a:solidFill>
                  <a:srgbClr val="00B0F0"/>
                </a:solidFill>
                <a:latin typeface="Arial"/>
              </a:rPr>
              <a:t>voie</a:t>
            </a:r>
            <a:r>
              <a:rPr lang="fr-FR" sz="1400" dirty="0">
                <a:solidFill>
                  <a:srgbClr val="00B0F0"/>
                </a:solidFill>
                <a:latin typeface="Open Sans"/>
              </a:rPr>
              <a:t> </a:t>
            </a:r>
            <a:r>
              <a:rPr lang="fr-FR" sz="1400" b="1" dirty="0">
                <a:solidFill>
                  <a:srgbClr val="00B0F0"/>
                </a:solidFill>
                <a:latin typeface="Arial"/>
              </a:rPr>
              <a:t>adjacente</a:t>
            </a:r>
            <a:r>
              <a:rPr lang="fr-FR" sz="1400" b="1" dirty="0">
                <a:solidFill>
                  <a:srgbClr val="7030A0"/>
                </a:solidFill>
                <a:latin typeface="Arial"/>
              </a:rPr>
              <a:t> pour en interdire la circulation aux cyclistes</a:t>
            </a:r>
            <a:r>
              <a:rPr lang="fr-FR" sz="1400" b="1" dirty="0" smtClean="0">
                <a:solidFill>
                  <a:srgbClr val="7030A0"/>
                </a:solidFill>
                <a:latin typeface="Arial"/>
              </a:rPr>
              <a:t>.</a:t>
            </a:r>
            <a:endParaRPr lang="fr-FR" sz="1400" dirty="0">
              <a:solidFill>
                <a:srgbClr val="7030A0"/>
              </a:solidFill>
            </a:endParaRPr>
          </a:p>
        </p:txBody>
      </p:sp>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2384992"/>
            <a:ext cx="972000" cy="972000"/>
          </a:xfrm>
          <a:prstGeom prst="rect">
            <a:avLst/>
          </a:prstGeom>
        </p:spPr>
      </p:pic>
      <p:pic>
        <p:nvPicPr>
          <p:cNvPr id="20" name="Imag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2360" y="2373609"/>
            <a:ext cx="972000" cy="972000"/>
          </a:xfrm>
          <a:prstGeom prst="rect">
            <a:avLst/>
          </a:prstGeom>
        </p:spPr>
      </p:pic>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648" y="2373609"/>
            <a:ext cx="972000" cy="972000"/>
          </a:xfrm>
          <a:prstGeom prst="rect">
            <a:avLst/>
          </a:prstGeom>
        </p:spPr>
      </p:pic>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7824" y="2384992"/>
            <a:ext cx="972000" cy="972000"/>
          </a:xfrm>
          <a:prstGeom prst="rect">
            <a:avLst/>
          </a:prstGeom>
        </p:spPr>
      </p:pic>
      <p:sp>
        <p:nvSpPr>
          <p:cNvPr id="8" name="ZoneTexte 7"/>
          <p:cNvSpPr txBox="1"/>
          <p:nvPr/>
        </p:nvSpPr>
        <p:spPr>
          <a:xfrm>
            <a:off x="197311" y="3430741"/>
            <a:ext cx="3960000" cy="646331"/>
          </a:xfrm>
          <a:prstGeom prst="rect">
            <a:avLst/>
          </a:prstGeom>
          <a:solidFill>
            <a:schemeClr val="accent5">
              <a:lumMod val="75000"/>
            </a:schemeClr>
          </a:solidFill>
          <a:ln w="12700">
            <a:solidFill>
              <a:srgbClr val="C00000"/>
            </a:solidFill>
          </a:ln>
        </p:spPr>
        <p:txBody>
          <a:bodyPr wrap="square" rtlCol="0">
            <a:spAutoFit/>
          </a:bodyPr>
          <a:lstStyle/>
          <a:p>
            <a:pPr algn="ctr"/>
            <a:r>
              <a:rPr lang="fr-FR" b="1" dirty="0">
                <a:solidFill>
                  <a:srgbClr val="FFFF00"/>
                </a:solidFill>
                <a:latin typeface="Open Sans"/>
              </a:rPr>
              <a:t>Bande </a:t>
            </a:r>
            <a:r>
              <a:rPr lang="fr-FR" b="1" dirty="0" smtClean="0">
                <a:solidFill>
                  <a:srgbClr val="FFFF00"/>
                </a:solidFill>
                <a:latin typeface="Open Sans"/>
              </a:rPr>
              <a:t>ou Piste </a:t>
            </a:r>
            <a:r>
              <a:rPr lang="fr-FR" b="1" dirty="0">
                <a:solidFill>
                  <a:srgbClr val="FFFF00"/>
                </a:solidFill>
                <a:latin typeface="Open Sans"/>
              </a:rPr>
              <a:t>Cyclable</a:t>
            </a:r>
            <a:endParaRPr lang="fr-FR" dirty="0">
              <a:solidFill>
                <a:srgbClr val="FFFFFF"/>
              </a:solidFill>
              <a:latin typeface="Open Sans"/>
            </a:endParaRPr>
          </a:p>
          <a:p>
            <a:pPr algn="ctr"/>
            <a:r>
              <a:rPr lang="fr-FR" b="1" dirty="0">
                <a:solidFill>
                  <a:srgbClr val="FFFF00"/>
                </a:solidFill>
                <a:latin typeface="Open Sans"/>
              </a:rPr>
              <a:t>"obligatoire</a:t>
            </a:r>
            <a:r>
              <a:rPr lang="fr-FR" b="1" dirty="0" smtClean="0">
                <a:solidFill>
                  <a:srgbClr val="FFFF00"/>
                </a:solidFill>
                <a:latin typeface="Open Sans"/>
              </a:rPr>
              <a:t>"</a:t>
            </a:r>
            <a:endParaRPr lang="fr-FR" dirty="0"/>
          </a:p>
        </p:txBody>
      </p:sp>
      <p:sp>
        <p:nvSpPr>
          <p:cNvPr id="24" name="ZoneTexte 23"/>
          <p:cNvSpPr txBox="1"/>
          <p:nvPr/>
        </p:nvSpPr>
        <p:spPr>
          <a:xfrm>
            <a:off x="5076496" y="3430741"/>
            <a:ext cx="3960000" cy="369332"/>
          </a:xfrm>
          <a:prstGeom prst="rect">
            <a:avLst/>
          </a:prstGeom>
          <a:solidFill>
            <a:schemeClr val="accent5">
              <a:lumMod val="75000"/>
            </a:schemeClr>
          </a:solidFill>
          <a:ln w="12700">
            <a:solidFill>
              <a:srgbClr val="C00000"/>
            </a:solidFill>
          </a:ln>
        </p:spPr>
        <p:txBody>
          <a:bodyPr wrap="square" rtlCol="0">
            <a:spAutoFit/>
          </a:bodyPr>
          <a:lstStyle/>
          <a:p>
            <a:pPr algn="ctr"/>
            <a:r>
              <a:rPr lang="fr-FR" b="1" dirty="0">
                <a:solidFill>
                  <a:srgbClr val="FFFF00"/>
                </a:solidFill>
                <a:latin typeface="Open Sans"/>
              </a:rPr>
              <a:t>Bande </a:t>
            </a:r>
            <a:r>
              <a:rPr lang="fr-FR" b="1" dirty="0" smtClean="0">
                <a:solidFill>
                  <a:srgbClr val="FFFF00"/>
                </a:solidFill>
                <a:latin typeface="Open Sans"/>
              </a:rPr>
              <a:t>ou Piste Cyclable</a:t>
            </a:r>
            <a:endParaRPr lang="fr-FR" dirty="0">
              <a:solidFill>
                <a:srgbClr val="FFFFFF"/>
              </a:solidFill>
              <a:latin typeface="Open Sans"/>
            </a:endParaRPr>
          </a:p>
        </p:txBody>
      </p:sp>
      <p:sp>
        <p:nvSpPr>
          <p:cNvPr id="9" name="ZoneTexte 8"/>
          <p:cNvSpPr txBox="1"/>
          <p:nvPr/>
        </p:nvSpPr>
        <p:spPr>
          <a:xfrm>
            <a:off x="5076495" y="4005064"/>
            <a:ext cx="3947471" cy="1200329"/>
          </a:xfrm>
          <a:prstGeom prst="rect">
            <a:avLst/>
          </a:prstGeom>
          <a:solidFill>
            <a:schemeClr val="accent4">
              <a:lumMod val="20000"/>
              <a:lumOff val="80000"/>
            </a:schemeClr>
          </a:solidFill>
          <a:ln w="12700">
            <a:solidFill>
              <a:srgbClr val="FF0000"/>
            </a:solidFill>
          </a:ln>
        </p:spPr>
        <p:txBody>
          <a:bodyPr wrap="square" rtlCol="0">
            <a:spAutoFit/>
          </a:bodyPr>
          <a:lstStyle/>
          <a:p>
            <a:pPr algn="just"/>
            <a:r>
              <a:rPr lang="fr-FR" b="1" dirty="0">
                <a:solidFill>
                  <a:srgbClr val="002060"/>
                </a:solidFill>
                <a:latin typeface="Arial"/>
              </a:rPr>
              <a:t>Sauf dans le cas des dispositions ci-contre, seuls les </a:t>
            </a:r>
            <a:r>
              <a:rPr lang="fr-FR" b="1" dirty="0" smtClean="0">
                <a:solidFill>
                  <a:srgbClr val="002060"/>
                </a:solidFill>
                <a:latin typeface="Arial"/>
              </a:rPr>
              <a:t>panneaux </a:t>
            </a:r>
            <a:r>
              <a:rPr lang="fr-FR" b="1" dirty="0" smtClean="0">
                <a:solidFill>
                  <a:srgbClr val="008000"/>
                </a:solidFill>
                <a:latin typeface="Arial"/>
              </a:rPr>
              <a:t>C113</a:t>
            </a:r>
            <a:r>
              <a:rPr lang="fr-FR" b="1" dirty="0">
                <a:solidFill>
                  <a:srgbClr val="002060"/>
                </a:solidFill>
                <a:latin typeface="Arial"/>
              </a:rPr>
              <a:t> et </a:t>
            </a:r>
            <a:r>
              <a:rPr lang="fr-FR" b="1" dirty="0">
                <a:solidFill>
                  <a:srgbClr val="008000"/>
                </a:solidFill>
                <a:latin typeface="Arial"/>
              </a:rPr>
              <a:t>C114</a:t>
            </a:r>
            <a:r>
              <a:rPr lang="fr-FR" b="1" dirty="0">
                <a:solidFill>
                  <a:srgbClr val="FACD99"/>
                </a:solidFill>
                <a:latin typeface="Arial"/>
              </a:rPr>
              <a:t> </a:t>
            </a:r>
            <a:r>
              <a:rPr lang="fr-FR" b="1" dirty="0">
                <a:solidFill>
                  <a:srgbClr val="002060"/>
                </a:solidFill>
                <a:latin typeface="Arial"/>
              </a:rPr>
              <a:t>concernent les Bandes ou Pistes Cyclables.</a:t>
            </a:r>
            <a:endParaRPr lang="fr-FR" dirty="0">
              <a:solidFill>
                <a:srgbClr val="002060"/>
              </a:solidFill>
            </a:endParaRPr>
          </a:p>
        </p:txBody>
      </p:sp>
      <p:sp>
        <p:nvSpPr>
          <p:cNvPr id="14" name="ZoneTexte 13"/>
          <p:cNvSpPr txBox="1"/>
          <p:nvPr/>
        </p:nvSpPr>
        <p:spPr>
          <a:xfrm>
            <a:off x="163842" y="6224988"/>
            <a:ext cx="5272254" cy="523220"/>
          </a:xfrm>
          <a:prstGeom prst="rect">
            <a:avLst/>
          </a:prstGeom>
          <a:solidFill>
            <a:srgbClr val="FFFF99"/>
          </a:solidFill>
          <a:ln w="28575">
            <a:solidFill>
              <a:schemeClr val="accent6">
                <a:lumMod val="50000"/>
              </a:schemeClr>
            </a:solidFill>
          </a:ln>
        </p:spPr>
        <p:txBody>
          <a:bodyPr wrap="square" rtlCol="0">
            <a:spAutoFit/>
          </a:bodyPr>
          <a:lstStyle/>
          <a:p>
            <a:r>
              <a:rPr lang="fr-FR" sz="1400" b="1" dirty="0" smtClean="0">
                <a:solidFill>
                  <a:srgbClr val="00B0F0"/>
                </a:solidFill>
                <a:latin typeface="Open Sans"/>
              </a:rPr>
              <a:t>Nota : </a:t>
            </a:r>
            <a:r>
              <a:rPr lang="fr-FR" sz="1400" b="1" dirty="0" smtClean="0">
                <a:solidFill>
                  <a:srgbClr val="7030A0"/>
                </a:solidFill>
                <a:latin typeface="Open Sans"/>
              </a:rPr>
              <a:t>Une </a:t>
            </a:r>
            <a:r>
              <a:rPr lang="fr-FR" sz="1400" b="1" dirty="0">
                <a:solidFill>
                  <a:srgbClr val="7030A0"/>
                </a:solidFill>
                <a:latin typeface="Open Sans"/>
              </a:rPr>
              <a:t>application tout à fait pertinente de ce panneau peut-être faite dans le cas de </a:t>
            </a:r>
            <a:r>
              <a:rPr lang="fr-FR" sz="1400" b="1" dirty="0">
                <a:solidFill>
                  <a:schemeClr val="accent6">
                    <a:lumMod val="75000"/>
                  </a:schemeClr>
                </a:solidFill>
                <a:latin typeface="Open Sans"/>
              </a:rPr>
              <a:t>voie Piétons / </a:t>
            </a:r>
            <a:r>
              <a:rPr lang="fr-FR" sz="1400" b="1" dirty="0" smtClean="0">
                <a:solidFill>
                  <a:schemeClr val="accent6">
                    <a:lumMod val="75000"/>
                  </a:schemeClr>
                </a:solidFill>
                <a:latin typeface="Open Sans"/>
              </a:rPr>
              <a:t>Cyclistes</a:t>
            </a:r>
            <a:r>
              <a:rPr lang="fr-FR" sz="1400" b="1" dirty="0" smtClean="0">
                <a:solidFill>
                  <a:srgbClr val="7030A0"/>
                </a:solidFill>
                <a:latin typeface="Open Sans"/>
              </a:rPr>
              <a:t>.</a:t>
            </a:r>
            <a:endParaRPr lang="fr-FR" sz="1400" b="1" dirty="0">
              <a:solidFill>
                <a:srgbClr val="7030A0"/>
              </a:solidFill>
            </a:endParaRPr>
          </a:p>
        </p:txBody>
      </p:sp>
      <p:pic>
        <p:nvPicPr>
          <p:cNvPr id="23" name="Imag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4368" y="5307395"/>
            <a:ext cx="2160000" cy="1440813"/>
          </a:xfrm>
          <a:prstGeom prst="rect">
            <a:avLst/>
          </a:prstGeom>
          <a:ln>
            <a:solidFill>
              <a:srgbClr val="008000"/>
            </a:solidFill>
          </a:ln>
        </p:spPr>
      </p:pic>
    </p:spTree>
    <p:extLst>
      <p:ext uri="{BB962C8B-B14F-4D97-AF65-F5344CB8AC3E}">
        <p14:creationId xmlns:p14="http://schemas.microsoft.com/office/powerpoint/2010/main" val="989218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sp>
        <p:nvSpPr>
          <p:cNvPr id="3" name="ZoneTexte 2"/>
          <p:cNvSpPr txBox="1"/>
          <p:nvPr/>
        </p:nvSpPr>
        <p:spPr>
          <a:xfrm>
            <a:off x="107506" y="5580970"/>
            <a:ext cx="7675304" cy="1200329"/>
          </a:xfrm>
          <a:prstGeom prst="rect">
            <a:avLst/>
          </a:prstGeom>
          <a:solidFill>
            <a:schemeClr val="accent2">
              <a:lumMod val="20000"/>
              <a:lumOff val="80000"/>
            </a:schemeClr>
          </a:solidFill>
          <a:ln w="12700">
            <a:solidFill>
              <a:schemeClr val="tx2"/>
            </a:solidFill>
          </a:ln>
        </p:spPr>
        <p:txBody>
          <a:bodyPr wrap="square" rtlCol="0">
            <a:spAutoFit/>
          </a:bodyPr>
          <a:lstStyle/>
          <a:p>
            <a:pPr algn="just"/>
            <a:r>
              <a:rPr lang="fr-FR" b="1" dirty="0" smtClean="0">
                <a:solidFill>
                  <a:srgbClr val="00B050"/>
                </a:solidFill>
                <a:latin typeface="Open Sans"/>
              </a:rPr>
              <a:t>Article R414-6</a:t>
            </a:r>
            <a:endParaRPr lang="fr-FR" dirty="0">
              <a:solidFill>
                <a:srgbClr val="00B050"/>
              </a:solidFill>
              <a:latin typeface="Open Sans"/>
            </a:endParaRPr>
          </a:p>
          <a:p>
            <a:pPr algn="just"/>
            <a:r>
              <a:rPr lang="fr-FR" b="1" dirty="0">
                <a:solidFill>
                  <a:srgbClr val="002060"/>
                </a:solidFill>
                <a:latin typeface="Open Sans"/>
              </a:rPr>
              <a:t>Les cyclistes doivent </a:t>
            </a:r>
            <a:r>
              <a:rPr lang="fr-FR" b="1" dirty="0">
                <a:solidFill>
                  <a:srgbClr val="008000"/>
                </a:solidFill>
                <a:latin typeface="Open Sans"/>
              </a:rPr>
              <a:t>dépasser</a:t>
            </a:r>
            <a:r>
              <a:rPr lang="fr-FR" b="1" dirty="0">
                <a:solidFill>
                  <a:srgbClr val="FACD99"/>
                </a:solidFill>
                <a:latin typeface="Open Sans"/>
              </a:rPr>
              <a:t> </a:t>
            </a:r>
            <a:r>
              <a:rPr lang="fr-FR" b="1" dirty="0">
                <a:solidFill>
                  <a:srgbClr val="002060"/>
                </a:solidFill>
                <a:latin typeface="Open Sans"/>
              </a:rPr>
              <a:t>les autres véhicules par la</a:t>
            </a:r>
            <a:r>
              <a:rPr lang="fr-FR" b="1" dirty="0">
                <a:solidFill>
                  <a:srgbClr val="FACD99"/>
                </a:solidFill>
                <a:latin typeface="Open Sans"/>
              </a:rPr>
              <a:t> </a:t>
            </a:r>
            <a:r>
              <a:rPr lang="fr-FR" b="1" dirty="0">
                <a:solidFill>
                  <a:srgbClr val="008000"/>
                </a:solidFill>
                <a:latin typeface="Open Sans"/>
              </a:rPr>
              <a:t>gauche</a:t>
            </a:r>
            <a:r>
              <a:rPr lang="fr-FR" b="1" dirty="0">
                <a:solidFill>
                  <a:srgbClr val="002060"/>
                </a:solidFill>
                <a:latin typeface="Open Sans"/>
              </a:rPr>
              <a:t>. </a:t>
            </a:r>
            <a:endParaRPr lang="fr-FR" dirty="0">
              <a:solidFill>
                <a:srgbClr val="002060"/>
              </a:solidFill>
              <a:latin typeface="Open Sans"/>
            </a:endParaRPr>
          </a:p>
          <a:p>
            <a:pPr algn="just"/>
            <a:r>
              <a:rPr lang="fr-FR" b="1" dirty="0">
                <a:solidFill>
                  <a:srgbClr val="002060"/>
                </a:solidFill>
                <a:latin typeface="Open Sans"/>
              </a:rPr>
              <a:t>Le </a:t>
            </a:r>
            <a:r>
              <a:rPr lang="fr-FR" b="1" dirty="0">
                <a:solidFill>
                  <a:schemeClr val="accent6">
                    <a:lumMod val="75000"/>
                  </a:schemeClr>
                </a:solidFill>
                <a:latin typeface="Open Sans"/>
              </a:rPr>
              <a:t>"remonte file" </a:t>
            </a:r>
            <a:r>
              <a:rPr lang="fr-FR" b="1" dirty="0">
                <a:solidFill>
                  <a:srgbClr val="002060"/>
                </a:solidFill>
                <a:latin typeface="Open Sans"/>
              </a:rPr>
              <a:t>par la</a:t>
            </a:r>
            <a:r>
              <a:rPr lang="fr-FR" b="1" dirty="0">
                <a:solidFill>
                  <a:srgbClr val="FACD99"/>
                </a:solidFill>
                <a:latin typeface="Open Sans"/>
              </a:rPr>
              <a:t> </a:t>
            </a:r>
            <a:r>
              <a:rPr lang="fr-FR" b="1" dirty="0">
                <a:solidFill>
                  <a:srgbClr val="FF00FF"/>
                </a:solidFill>
                <a:latin typeface="Open Sans"/>
              </a:rPr>
              <a:t>droite </a:t>
            </a:r>
            <a:r>
              <a:rPr lang="fr-FR" b="1" dirty="0">
                <a:solidFill>
                  <a:srgbClr val="002060"/>
                </a:solidFill>
                <a:latin typeface="Open Sans"/>
              </a:rPr>
              <a:t>est donc</a:t>
            </a:r>
            <a:r>
              <a:rPr lang="fr-FR" b="1" dirty="0">
                <a:solidFill>
                  <a:srgbClr val="FF0000"/>
                </a:solidFill>
                <a:latin typeface="Open Sans"/>
              </a:rPr>
              <a:t> interdit </a:t>
            </a:r>
            <a:r>
              <a:rPr lang="fr-FR" b="1" dirty="0">
                <a:solidFill>
                  <a:srgbClr val="002060"/>
                </a:solidFill>
                <a:latin typeface="Open Sans"/>
              </a:rPr>
              <a:t>sauf si le cycliste est sur une bande cyclable (</a:t>
            </a:r>
            <a:r>
              <a:rPr lang="fr-FR" sz="1400" b="1" dirty="0">
                <a:solidFill>
                  <a:srgbClr val="7030A0"/>
                </a:solidFill>
                <a:latin typeface="Open Sans"/>
              </a:rPr>
              <a:t>chaussée à plusieurs voies</a:t>
            </a:r>
            <a:r>
              <a:rPr lang="fr-FR" b="1" dirty="0">
                <a:solidFill>
                  <a:srgbClr val="FACD99"/>
                </a:solidFill>
                <a:latin typeface="Open Sans"/>
              </a:rPr>
              <a:t> </a:t>
            </a:r>
            <a:r>
              <a:rPr lang="fr-FR" b="1" dirty="0">
                <a:solidFill>
                  <a:srgbClr val="002060"/>
                </a:solidFill>
                <a:latin typeface="Open Sans"/>
              </a:rPr>
              <a:t>-</a:t>
            </a:r>
            <a:r>
              <a:rPr lang="fr-FR" b="1" dirty="0">
                <a:solidFill>
                  <a:srgbClr val="FACD99"/>
                </a:solidFill>
                <a:latin typeface="Open Sans"/>
              </a:rPr>
              <a:t> </a:t>
            </a:r>
            <a:r>
              <a:rPr lang="fr-FR" b="1" dirty="0" smtClean="0">
                <a:solidFill>
                  <a:srgbClr val="00B050"/>
                </a:solidFill>
                <a:latin typeface="Open Sans"/>
              </a:rPr>
              <a:t>Article R414-15</a:t>
            </a:r>
            <a:r>
              <a:rPr lang="fr-FR" b="1" dirty="0" smtClean="0">
                <a:solidFill>
                  <a:srgbClr val="002060"/>
                </a:solidFill>
                <a:latin typeface="Open Sans"/>
              </a:rPr>
              <a:t>).</a:t>
            </a:r>
            <a:endParaRPr lang="fr-FR" dirty="0">
              <a:solidFill>
                <a:srgbClr val="002060"/>
              </a:solidFill>
              <a:latin typeface="Open Sans"/>
            </a:endParaRPr>
          </a:p>
        </p:txBody>
      </p:sp>
      <p:sp>
        <p:nvSpPr>
          <p:cNvPr id="16" name="ZoneTexte 15"/>
          <p:cNvSpPr txBox="1"/>
          <p:nvPr/>
        </p:nvSpPr>
        <p:spPr>
          <a:xfrm>
            <a:off x="4644008"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BANDES ET PISTES CYCLABLES</a:t>
            </a:r>
            <a:endParaRPr lang="fr-FR" dirty="0">
              <a:solidFill>
                <a:srgbClr val="008000"/>
              </a:solidFill>
              <a:latin typeface="Arial Black" panose="020B0A04020102020204" pitchFamily="34" charset="0"/>
            </a:endParaRPr>
          </a:p>
        </p:txBody>
      </p:sp>
      <p:sp>
        <p:nvSpPr>
          <p:cNvPr id="2" name="ZoneTexte 1"/>
          <p:cNvSpPr txBox="1"/>
          <p:nvPr/>
        </p:nvSpPr>
        <p:spPr>
          <a:xfrm>
            <a:off x="1331639" y="1700808"/>
            <a:ext cx="7344817" cy="1138773"/>
          </a:xfrm>
          <a:prstGeom prst="rect">
            <a:avLst/>
          </a:prstGeom>
          <a:solidFill>
            <a:schemeClr val="accent3">
              <a:lumMod val="40000"/>
              <a:lumOff val="60000"/>
            </a:schemeClr>
          </a:solidFill>
          <a:ln w="12700">
            <a:solidFill>
              <a:schemeClr val="accent2"/>
            </a:solidFill>
          </a:ln>
        </p:spPr>
        <p:txBody>
          <a:bodyPr wrap="square" rtlCol="0">
            <a:spAutoFit/>
          </a:bodyPr>
          <a:lstStyle/>
          <a:p>
            <a:pPr lvl="0" algn="just"/>
            <a:r>
              <a:rPr lang="fr-FR" b="1" dirty="0" smtClean="0">
                <a:solidFill>
                  <a:srgbClr val="00B050"/>
                </a:solidFill>
                <a:latin typeface="Arial"/>
              </a:rPr>
              <a:t>Article </a:t>
            </a:r>
            <a:r>
              <a:rPr lang="fr-FR" b="1" dirty="0">
                <a:solidFill>
                  <a:srgbClr val="00B050"/>
                </a:solidFill>
                <a:latin typeface="Arial"/>
              </a:rPr>
              <a:t>R415-4</a:t>
            </a:r>
            <a:endParaRPr lang="fr-FR" dirty="0">
              <a:solidFill>
                <a:srgbClr val="00B050"/>
              </a:solidFill>
              <a:latin typeface="Open Sans"/>
            </a:endParaRPr>
          </a:p>
          <a:p>
            <a:pPr lvl="0" algn="just"/>
            <a:r>
              <a:rPr lang="fr-FR" b="1" dirty="0">
                <a:solidFill>
                  <a:srgbClr val="002060"/>
                </a:solidFill>
                <a:latin typeface="Arial"/>
              </a:rPr>
              <a:t>Une bande cyclable a les </a:t>
            </a:r>
            <a:r>
              <a:rPr lang="fr-FR" b="1" dirty="0">
                <a:solidFill>
                  <a:srgbClr val="FF00FF"/>
                </a:solidFill>
                <a:latin typeface="Arial"/>
              </a:rPr>
              <a:t>mêmes règles de priorité</a:t>
            </a:r>
            <a:r>
              <a:rPr lang="fr-FR" b="1" dirty="0">
                <a:solidFill>
                  <a:srgbClr val="FACD99"/>
                </a:solidFill>
                <a:latin typeface="Arial"/>
              </a:rPr>
              <a:t> </a:t>
            </a:r>
            <a:r>
              <a:rPr lang="fr-FR" b="1" dirty="0">
                <a:solidFill>
                  <a:srgbClr val="002060"/>
                </a:solidFill>
                <a:latin typeface="Arial"/>
              </a:rPr>
              <a:t>que la voie de circulation sur laquelle elle est tracée</a:t>
            </a:r>
            <a:r>
              <a:rPr lang="fr-FR" b="1" dirty="0">
                <a:solidFill>
                  <a:srgbClr val="FACD99"/>
                </a:solidFill>
                <a:latin typeface="Arial"/>
              </a:rPr>
              <a:t> </a:t>
            </a:r>
            <a:r>
              <a:rPr lang="fr-FR" sz="1400" b="1" dirty="0">
                <a:solidFill>
                  <a:srgbClr val="7030A0"/>
                </a:solidFill>
                <a:latin typeface="Arial"/>
              </a:rPr>
              <a:t>(ne peut pas être coupée au niveau de "Stop" des voies perpendiculaires par exemple</a:t>
            </a:r>
            <a:r>
              <a:rPr lang="fr-FR" sz="1400" b="1" dirty="0" smtClean="0">
                <a:solidFill>
                  <a:srgbClr val="7030A0"/>
                </a:solidFill>
                <a:latin typeface="Arial"/>
              </a:rPr>
              <a:t>)</a:t>
            </a:r>
            <a:endParaRPr lang="fr-FR" dirty="0">
              <a:solidFill>
                <a:srgbClr val="7030A0"/>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78" y="1793944"/>
            <a:ext cx="952500" cy="9525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78" y="3196579"/>
            <a:ext cx="952500" cy="9525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4432" y="4473224"/>
            <a:ext cx="972000" cy="972000"/>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4432" y="5695135"/>
            <a:ext cx="972000" cy="972000"/>
          </a:xfrm>
          <a:prstGeom prst="rect">
            <a:avLst/>
          </a:prstGeom>
        </p:spPr>
      </p:pic>
      <p:sp>
        <p:nvSpPr>
          <p:cNvPr id="13" name="ZoneTexte 12"/>
          <p:cNvSpPr txBox="1"/>
          <p:nvPr/>
        </p:nvSpPr>
        <p:spPr>
          <a:xfrm>
            <a:off x="1331464" y="3072665"/>
            <a:ext cx="7692329" cy="1200329"/>
          </a:xfrm>
          <a:prstGeom prst="rect">
            <a:avLst/>
          </a:prstGeom>
          <a:solidFill>
            <a:schemeClr val="accent1">
              <a:lumMod val="40000"/>
              <a:lumOff val="60000"/>
            </a:schemeClr>
          </a:solidFill>
          <a:ln w="12700">
            <a:solidFill>
              <a:srgbClr val="FF00FF"/>
            </a:solidFill>
          </a:ln>
        </p:spPr>
        <p:txBody>
          <a:bodyPr wrap="square" rtlCol="0">
            <a:spAutoFit/>
          </a:bodyPr>
          <a:lstStyle/>
          <a:p>
            <a:pPr lvl="0" algn="just"/>
            <a:r>
              <a:rPr lang="fr-FR" b="1" dirty="0">
                <a:solidFill>
                  <a:srgbClr val="00B050"/>
                </a:solidFill>
                <a:latin typeface="Open Sans"/>
              </a:rPr>
              <a:t>Article R431-9</a:t>
            </a:r>
            <a:endParaRPr lang="fr-FR" dirty="0">
              <a:solidFill>
                <a:srgbClr val="00B050"/>
              </a:solidFill>
              <a:latin typeface="Open Sans"/>
            </a:endParaRPr>
          </a:p>
          <a:p>
            <a:pPr lvl="0" algn="just"/>
            <a:r>
              <a:rPr lang="fr-FR" b="1" dirty="0">
                <a:solidFill>
                  <a:srgbClr val="002060"/>
                </a:solidFill>
                <a:latin typeface="Arial"/>
              </a:rPr>
              <a:t>Lorsque la </a:t>
            </a:r>
            <a:r>
              <a:rPr lang="fr-FR" b="1" dirty="0">
                <a:solidFill>
                  <a:schemeClr val="accent6">
                    <a:lumMod val="75000"/>
                  </a:schemeClr>
                </a:solidFill>
                <a:latin typeface="Arial"/>
              </a:rPr>
              <a:t>chaussée est bordée</a:t>
            </a:r>
            <a:r>
              <a:rPr lang="fr-FR" b="1" dirty="0">
                <a:solidFill>
                  <a:srgbClr val="002060"/>
                </a:solidFill>
                <a:latin typeface="Arial"/>
              </a:rPr>
              <a:t> de chaque côté par une bande ou piste cyclable, les utilisateurs de cette bande doivent emprunter celle </a:t>
            </a:r>
            <a:r>
              <a:rPr lang="fr-FR" b="1" dirty="0">
                <a:solidFill>
                  <a:srgbClr val="FF00FF"/>
                </a:solidFill>
                <a:latin typeface="Arial"/>
              </a:rPr>
              <a:t>ouverte à droite</a:t>
            </a:r>
            <a:r>
              <a:rPr lang="fr-FR" b="1" dirty="0">
                <a:solidFill>
                  <a:srgbClr val="FACD99"/>
                </a:solidFill>
                <a:latin typeface="Arial"/>
              </a:rPr>
              <a:t> </a:t>
            </a:r>
            <a:r>
              <a:rPr lang="fr-FR" b="1" dirty="0">
                <a:solidFill>
                  <a:srgbClr val="002060"/>
                </a:solidFill>
                <a:latin typeface="Arial"/>
              </a:rPr>
              <a:t>de la route, dans le sens de la circulation</a:t>
            </a:r>
            <a:r>
              <a:rPr lang="fr-FR" b="1" dirty="0" smtClean="0">
                <a:solidFill>
                  <a:srgbClr val="002060"/>
                </a:solidFill>
                <a:latin typeface="Arial"/>
              </a:rPr>
              <a:t>.</a:t>
            </a:r>
            <a:endParaRPr lang="fr-FR" b="1" dirty="0">
              <a:solidFill>
                <a:srgbClr val="002060"/>
              </a:solidFill>
              <a:latin typeface="Arial"/>
            </a:endParaRPr>
          </a:p>
        </p:txBody>
      </p:sp>
      <p:sp>
        <p:nvSpPr>
          <p:cNvPr id="14" name="ZoneTexte 13"/>
          <p:cNvSpPr txBox="1"/>
          <p:nvPr/>
        </p:nvSpPr>
        <p:spPr>
          <a:xfrm>
            <a:off x="137056" y="4497559"/>
            <a:ext cx="7675304" cy="923330"/>
          </a:xfrm>
          <a:prstGeom prst="rect">
            <a:avLst/>
          </a:prstGeom>
          <a:solidFill>
            <a:srgbClr val="FFFFCC"/>
          </a:solidFill>
          <a:ln w="12700">
            <a:solidFill>
              <a:srgbClr val="C00000"/>
            </a:solidFill>
          </a:ln>
        </p:spPr>
        <p:txBody>
          <a:bodyPr wrap="square" rtlCol="0">
            <a:spAutoFit/>
          </a:bodyPr>
          <a:lstStyle/>
          <a:p>
            <a:pPr algn="just"/>
            <a:r>
              <a:rPr lang="fr-FR" b="1" dirty="0" smtClean="0">
                <a:solidFill>
                  <a:srgbClr val="00B050"/>
                </a:solidFill>
                <a:latin typeface="Open Sans"/>
              </a:rPr>
              <a:t>Article R412-30</a:t>
            </a:r>
            <a:endParaRPr lang="fr-FR" dirty="0">
              <a:solidFill>
                <a:srgbClr val="00B050"/>
              </a:solidFill>
              <a:latin typeface="Open Sans"/>
            </a:endParaRPr>
          </a:p>
          <a:p>
            <a:pPr algn="just"/>
            <a:r>
              <a:rPr lang="fr-FR" b="1" dirty="0">
                <a:solidFill>
                  <a:srgbClr val="002060"/>
                </a:solidFill>
                <a:latin typeface="Open Sans"/>
              </a:rPr>
              <a:t>Si une piste est coupé par un feu tricolore, les</a:t>
            </a:r>
            <a:r>
              <a:rPr lang="fr-FR" b="1" dirty="0">
                <a:solidFill>
                  <a:srgbClr val="FACD99"/>
                </a:solidFill>
                <a:latin typeface="Open Sans"/>
              </a:rPr>
              <a:t> </a:t>
            </a:r>
            <a:r>
              <a:rPr lang="fr-FR" b="1" dirty="0">
                <a:solidFill>
                  <a:schemeClr val="accent6">
                    <a:lumMod val="75000"/>
                  </a:schemeClr>
                </a:solidFill>
                <a:latin typeface="Open Sans"/>
              </a:rPr>
              <a:t>cyclistes doivent traverser </a:t>
            </a:r>
            <a:r>
              <a:rPr lang="fr-FR" b="1" dirty="0">
                <a:solidFill>
                  <a:srgbClr val="002060"/>
                </a:solidFill>
                <a:latin typeface="Open Sans"/>
              </a:rPr>
              <a:t>en fonction de la couleur du</a:t>
            </a:r>
            <a:r>
              <a:rPr lang="fr-FR" b="1" dirty="0">
                <a:solidFill>
                  <a:srgbClr val="FACD99"/>
                </a:solidFill>
                <a:latin typeface="Open Sans"/>
              </a:rPr>
              <a:t> </a:t>
            </a:r>
            <a:r>
              <a:rPr lang="fr-FR" b="1" dirty="0">
                <a:solidFill>
                  <a:srgbClr val="FF00FF"/>
                </a:solidFill>
                <a:latin typeface="Open Sans"/>
              </a:rPr>
              <a:t>feu </a:t>
            </a:r>
            <a:r>
              <a:rPr lang="fr-FR" b="1" dirty="0" smtClean="0">
                <a:solidFill>
                  <a:srgbClr val="FF00FF"/>
                </a:solidFill>
                <a:latin typeface="Open Sans"/>
              </a:rPr>
              <a:t>piétons </a:t>
            </a:r>
            <a:r>
              <a:rPr lang="fr-FR" sz="1400" b="1" dirty="0" smtClean="0">
                <a:solidFill>
                  <a:srgbClr val="7030A0"/>
                </a:solidFill>
                <a:latin typeface="Open Sans"/>
              </a:rPr>
              <a:t>- sauf </a:t>
            </a:r>
            <a:r>
              <a:rPr lang="fr-FR" sz="1400" b="1" dirty="0">
                <a:solidFill>
                  <a:srgbClr val="7030A0"/>
                </a:solidFill>
                <a:latin typeface="Open Sans"/>
              </a:rPr>
              <a:t>répétiteur </a:t>
            </a:r>
            <a:r>
              <a:rPr lang="fr-FR" sz="1400" b="1" dirty="0" smtClean="0">
                <a:solidFill>
                  <a:srgbClr val="7030A0"/>
                </a:solidFill>
                <a:latin typeface="Open Sans"/>
              </a:rPr>
              <a:t>vélo</a:t>
            </a:r>
            <a:r>
              <a:rPr lang="fr-FR" b="1" dirty="0" smtClean="0">
                <a:solidFill>
                  <a:srgbClr val="002060"/>
                </a:solidFill>
                <a:latin typeface="Open Sans"/>
              </a:rPr>
              <a:t>. </a:t>
            </a:r>
            <a:endParaRPr lang="fr-FR" sz="1000" dirty="0">
              <a:solidFill>
                <a:srgbClr val="002060"/>
              </a:solidFill>
              <a:latin typeface="Open Sans"/>
            </a:endParaRPr>
          </a:p>
        </p:txBody>
      </p:sp>
    </p:spTree>
    <p:extLst>
      <p:ext uri="{BB962C8B-B14F-4D97-AF65-F5344CB8AC3E}">
        <p14:creationId xmlns:p14="http://schemas.microsoft.com/office/powerpoint/2010/main" val="222604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idx="4294967295"/>
          </p:nvPr>
        </p:nvSpPr>
        <p:spPr>
          <a:xfrm>
            <a:off x="3491880" y="4329152"/>
            <a:ext cx="5472608" cy="468000"/>
          </a:xfrm>
          <a:solidFill>
            <a:srgbClr val="FF99FF"/>
          </a:solidFill>
          <a:ln w="28575">
            <a:solidFill>
              <a:schemeClr val="tx1"/>
            </a:solidFill>
          </a:ln>
        </p:spPr>
        <p:txBody>
          <a:bodyPr lIns="90000" tIns="83808" rIns="90000" bIns="45000" anchor="ct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3200" dirty="0" smtClean="0">
                <a:latin typeface="Arial Black" panose="020B0A04020102020204" pitchFamily="34" charset="0"/>
              </a:rPr>
              <a:t>VOIES</a:t>
            </a:r>
            <a:endParaRPr lang="fr-FR" altLang="fr-FR" sz="3200" dirty="0" smtClean="0">
              <a:latin typeface="Arial" charset="0"/>
            </a:endParaRPr>
          </a:p>
        </p:txBody>
      </p:sp>
      <p:sp>
        <p:nvSpPr>
          <p:cNvPr id="5" name="Rectangle 1"/>
          <p:cNvSpPr>
            <a:spLocks noGrp="1" noChangeArrowheads="1"/>
          </p:cNvSpPr>
          <p:nvPr>
            <p:ph type="title" idx="4294967295"/>
          </p:nvPr>
        </p:nvSpPr>
        <p:spPr>
          <a:xfrm>
            <a:off x="1475656" y="3753096"/>
            <a:ext cx="5040560" cy="468000"/>
          </a:xfrm>
          <a:solidFill>
            <a:srgbClr val="00B050"/>
          </a:solidFill>
          <a:ln w="28575">
            <a:solidFill>
              <a:schemeClr val="tx1"/>
            </a:solidFill>
          </a:ln>
        </p:spPr>
        <p:txBody>
          <a:bodyPr lIns="90000" tIns="83808" rIns="90000" bIns="45000" anchor="ct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3200" dirty="0" smtClean="0">
                <a:latin typeface="Arial Black" panose="020B0A04020102020204" pitchFamily="34" charset="0"/>
              </a:rPr>
              <a:t>RUES</a:t>
            </a:r>
            <a:endParaRPr lang="fr-FR" altLang="fr-FR" sz="3200" dirty="0" smtClean="0">
              <a:latin typeface="Arial" charset="0"/>
            </a:endParaRPr>
          </a:p>
        </p:txBody>
      </p:sp>
      <p:sp>
        <p:nvSpPr>
          <p:cNvPr id="6" name="Rectangle 1"/>
          <p:cNvSpPr>
            <a:spLocks noGrp="1" noChangeArrowheads="1"/>
          </p:cNvSpPr>
          <p:nvPr>
            <p:ph type="title" idx="4294967295"/>
          </p:nvPr>
        </p:nvSpPr>
        <p:spPr>
          <a:xfrm>
            <a:off x="179512" y="3177024"/>
            <a:ext cx="4892080" cy="468000"/>
          </a:xfrm>
          <a:solidFill>
            <a:schemeClr val="accent1">
              <a:lumMod val="40000"/>
              <a:lumOff val="60000"/>
            </a:schemeClr>
          </a:solidFill>
          <a:ln w="28575">
            <a:solidFill>
              <a:schemeClr val="tx1"/>
            </a:solidFill>
          </a:ln>
        </p:spPr>
        <p:txBody>
          <a:bodyPr lIns="90000" tIns="83808" rIns="90000" bIns="45000" anchor="ct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3200" dirty="0" smtClean="0">
                <a:latin typeface="Arial Black" panose="020B0A04020102020204" pitchFamily="34" charset="0"/>
              </a:rPr>
              <a:t>ROUTES</a:t>
            </a:r>
            <a:endParaRPr lang="fr-FR" altLang="fr-FR" sz="3200" dirty="0" smtClean="0">
              <a:latin typeface="Arial" charset="0"/>
            </a:endParaRPr>
          </a:p>
        </p:txBody>
      </p:sp>
      <p:sp>
        <p:nvSpPr>
          <p:cNvPr id="8" name="ZoneTexte 7"/>
          <p:cNvSpPr txBox="1"/>
          <p:nvPr/>
        </p:nvSpPr>
        <p:spPr>
          <a:xfrm>
            <a:off x="6300192" y="5168164"/>
            <a:ext cx="2662884" cy="493084"/>
          </a:xfrm>
          <a:prstGeom prst="rect">
            <a:avLst/>
          </a:prstGeom>
          <a:solidFill>
            <a:srgbClr val="CCCC00"/>
          </a:solidFill>
          <a:ln w="12700">
            <a:solidFill>
              <a:srgbClr val="FF0000"/>
            </a:solidFill>
          </a:ln>
        </p:spPr>
        <p:txBody>
          <a:bodyPr wrap="square" rtlCol="0">
            <a:spAutoFit/>
          </a:bodyPr>
          <a:lstStyle/>
          <a:p>
            <a:pPr algn="ctr"/>
            <a:r>
              <a:rPr lang="fr-FR" sz="2800" b="1" dirty="0" smtClean="0">
                <a:latin typeface="Arial Black" panose="020B0A04020102020204" pitchFamily="34" charset="0"/>
              </a:rPr>
              <a:t>Trottoir</a:t>
            </a:r>
            <a:endParaRPr lang="fr-FR" sz="2800" b="1" dirty="0">
              <a:latin typeface="Arial Black" panose="020B0A04020102020204" pitchFamily="34" charset="0"/>
            </a:endParaRPr>
          </a:p>
        </p:txBody>
      </p:sp>
      <p:sp>
        <p:nvSpPr>
          <p:cNvPr id="9" name="ZoneTexte 8"/>
          <p:cNvSpPr txBox="1"/>
          <p:nvPr/>
        </p:nvSpPr>
        <p:spPr>
          <a:xfrm>
            <a:off x="193614" y="5096156"/>
            <a:ext cx="2917628" cy="493084"/>
          </a:xfrm>
          <a:prstGeom prst="rect">
            <a:avLst/>
          </a:prstGeom>
          <a:solidFill>
            <a:srgbClr val="92D050"/>
          </a:solidFill>
          <a:ln w="12700">
            <a:solidFill>
              <a:srgbClr val="0000FF"/>
            </a:solidFill>
          </a:ln>
        </p:spPr>
        <p:txBody>
          <a:bodyPr wrap="square" rtlCol="0">
            <a:spAutoFit/>
          </a:bodyPr>
          <a:lstStyle/>
          <a:p>
            <a:pPr algn="ctr"/>
            <a:r>
              <a:rPr lang="fr-FR" sz="2800" b="1" dirty="0" smtClean="0">
                <a:latin typeface="Arial Black" panose="020B0A04020102020204" pitchFamily="34" charset="0"/>
              </a:rPr>
              <a:t>Accotement</a:t>
            </a:r>
            <a:endParaRPr lang="fr-FR" sz="2800" b="1" dirty="0">
              <a:latin typeface="Arial Black" panose="020B0A04020102020204" pitchFamily="34" charset="0"/>
            </a:endParaRPr>
          </a:p>
        </p:txBody>
      </p:sp>
      <p:sp>
        <p:nvSpPr>
          <p:cNvPr id="10" name="ZoneTexte 9"/>
          <p:cNvSpPr txBox="1"/>
          <p:nvPr/>
        </p:nvSpPr>
        <p:spPr>
          <a:xfrm>
            <a:off x="3244255" y="5456196"/>
            <a:ext cx="2911921" cy="493084"/>
          </a:xfrm>
          <a:prstGeom prst="rect">
            <a:avLst/>
          </a:prstGeom>
          <a:solidFill>
            <a:schemeClr val="bg1">
              <a:lumMod val="50000"/>
            </a:schemeClr>
          </a:solidFill>
          <a:ln w="12700">
            <a:solidFill>
              <a:srgbClr val="00B050"/>
            </a:solidFill>
          </a:ln>
        </p:spPr>
        <p:txBody>
          <a:bodyPr wrap="square" rtlCol="0">
            <a:spAutoFit/>
          </a:bodyPr>
          <a:lstStyle/>
          <a:p>
            <a:pPr algn="ctr"/>
            <a:r>
              <a:rPr lang="fr-FR" sz="2800" b="1" dirty="0" smtClean="0">
                <a:solidFill>
                  <a:srgbClr val="FFFF99"/>
                </a:solidFill>
                <a:latin typeface="Arial Black" panose="020B0A04020102020204" pitchFamily="34" charset="0"/>
              </a:rPr>
              <a:t>Chaussée</a:t>
            </a:r>
            <a:endParaRPr lang="fr-FR" sz="2800" b="1" dirty="0">
              <a:solidFill>
                <a:srgbClr val="FFFF99"/>
              </a:solidFill>
              <a:latin typeface="Arial Black" panose="020B0A04020102020204" pitchFamily="34" charset="0"/>
            </a:endParaRPr>
          </a:p>
        </p:txBody>
      </p:sp>
      <p:sp>
        <p:nvSpPr>
          <p:cNvPr id="11" name="ZoneTexte 10"/>
          <p:cNvSpPr txBox="1"/>
          <p:nvPr/>
        </p:nvSpPr>
        <p:spPr>
          <a:xfrm>
            <a:off x="193614" y="6021288"/>
            <a:ext cx="8640958" cy="779316"/>
          </a:xfrm>
          <a:prstGeom prst="rect">
            <a:avLst/>
          </a:prstGeom>
          <a:solidFill>
            <a:srgbClr val="FF0000"/>
          </a:solidFill>
          <a:ln>
            <a:solidFill>
              <a:srgbClr val="00B050"/>
            </a:solidFill>
          </a:ln>
        </p:spPr>
        <p:txBody>
          <a:bodyPr wrap="square" rtlCol="0">
            <a:spAutoFit/>
          </a:bodyPr>
          <a:lstStyle/>
          <a:p>
            <a:pPr algn="ctr"/>
            <a:r>
              <a:rPr lang="fr-FR" sz="2400" dirty="0" smtClean="0">
                <a:solidFill>
                  <a:srgbClr val="0000FF"/>
                </a:solidFill>
                <a:latin typeface="Bodoni MT Black" panose="02070A03080606020203" pitchFamily="18" charset="0"/>
              </a:rPr>
              <a:t>Les déplacements sur ces Voies sont gérés par : </a:t>
            </a:r>
          </a:p>
          <a:p>
            <a:pPr algn="ctr"/>
            <a:r>
              <a:rPr lang="fr-FR" sz="2400" dirty="0" smtClean="0">
                <a:solidFill>
                  <a:srgbClr val="FFFF00"/>
                </a:solidFill>
                <a:latin typeface="Bodoni MT Black" panose="02070A03080606020203" pitchFamily="18" charset="0"/>
              </a:rPr>
              <a:t>« RÈGLES DE CIRCULATION »</a:t>
            </a:r>
            <a:endParaRPr lang="fr-FR" sz="2400" dirty="0">
              <a:solidFill>
                <a:srgbClr val="FFFF00"/>
              </a:solidFill>
              <a:latin typeface="Bodoni MT Black" panose="02070A03080606020203" pitchFamily="18" charset="0"/>
            </a:endParaRPr>
          </a:p>
        </p:txBody>
      </p:sp>
      <p:sp>
        <p:nvSpPr>
          <p:cNvPr id="12" name="Rectangle 1"/>
          <p:cNvSpPr txBox="1">
            <a:spLocks noChangeArrowheads="1"/>
          </p:cNvSpPr>
          <p:nvPr/>
        </p:nvSpPr>
        <p:spPr bwMode="auto">
          <a:xfrm>
            <a:off x="1558613" y="188913"/>
            <a:ext cx="6901819"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VOIES DE CIRCULATION</a:t>
            </a:r>
            <a:endParaRPr lang="fr-FR" altLang="fr-FR" sz="2400" kern="0" dirty="0">
              <a:latin typeface="Arial Black" panose="020B0A04020102020204" pitchFamily="34" charset="0"/>
            </a:endParaRPr>
          </a:p>
        </p:txBody>
      </p:sp>
      <p:sp>
        <p:nvSpPr>
          <p:cNvPr id="14" name="Rectangle 1"/>
          <p:cNvSpPr>
            <a:spLocks noGrp="1" noChangeArrowheads="1"/>
          </p:cNvSpPr>
          <p:nvPr>
            <p:ph type="title" idx="4294967295"/>
          </p:nvPr>
        </p:nvSpPr>
        <p:spPr>
          <a:xfrm>
            <a:off x="755576" y="2276872"/>
            <a:ext cx="5904656" cy="540000"/>
          </a:xfrm>
          <a:solidFill>
            <a:srgbClr val="FD7567"/>
          </a:solidFill>
          <a:ln w="28575">
            <a:solidFill>
              <a:schemeClr val="tx1"/>
            </a:solidFill>
          </a:ln>
        </p:spPr>
        <p:txBody>
          <a:bodyPr lIns="90000" tIns="83808" rIns="90000" bIns="45000" anchor="ct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3200" dirty="0" smtClean="0">
                <a:solidFill>
                  <a:srgbClr val="008000"/>
                </a:solidFill>
                <a:latin typeface="Arial Black" panose="020B0A04020102020204" pitchFamily="34" charset="0"/>
              </a:rPr>
              <a:t>Véhicules Motorisés</a:t>
            </a:r>
            <a:endParaRPr lang="fr-FR" altLang="fr-FR" sz="3200" dirty="0" smtClean="0">
              <a:solidFill>
                <a:srgbClr val="008000"/>
              </a:solidFill>
              <a:latin typeface="Arial" charset="0"/>
            </a:endParaRPr>
          </a:p>
        </p:txBody>
      </p:sp>
      <p:sp>
        <p:nvSpPr>
          <p:cNvPr id="15" name="Rectangle 1"/>
          <p:cNvSpPr>
            <a:spLocks noGrp="1" noChangeArrowheads="1"/>
          </p:cNvSpPr>
          <p:nvPr>
            <p:ph type="title" idx="4294967295"/>
          </p:nvPr>
        </p:nvSpPr>
        <p:spPr>
          <a:xfrm>
            <a:off x="467544" y="1628800"/>
            <a:ext cx="5040560" cy="540000"/>
          </a:xfrm>
          <a:solidFill>
            <a:srgbClr val="0070C0"/>
          </a:solidFill>
          <a:ln w="28575">
            <a:solidFill>
              <a:schemeClr val="tx1"/>
            </a:solidFill>
          </a:ln>
        </p:spPr>
        <p:txBody>
          <a:bodyPr lIns="90000" tIns="83808" rIns="90000" bIns="45000" anchor="ct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3200" dirty="0" smtClean="0">
                <a:solidFill>
                  <a:srgbClr val="FFFF00"/>
                </a:solidFill>
                <a:latin typeface="Arial Black" panose="020B0A04020102020204" pitchFamily="34" charset="0"/>
              </a:rPr>
              <a:t>Cyclistes</a:t>
            </a:r>
            <a:endParaRPr lang="fr-FR" altLang="fr-FR" sz="3200" dirty="0" smtClean="0">
              <a:solidFill>
                <a:srgbClr val="FFFF00"/>
              </a:solidFill>
              <a:latin typeface="Arial" charset="0"/>
            </a:endParaRPr>
          </a:p>
        </p:txBody>
      </p:sp>
      <p:sp>
        <p:nvSpPr>
          <p:cNvPr id="16" name="Rectangle 1"/>
          <p:cNvSpPr>
            <a:spLocks noGrp="1" noChangeArrowheads="1"/>
          </p:cNvSpPr>
          <p:nvPr>
            <p:ph type="title" idx="4294967295"/>
          </p:nvPr>
        </p:nvSpPr>
        <p:spPr>
          <a:xfrm>
            <a:off x="179512" y="980728"/>
            <a:ext cx="4892080" cy="540000"/>
          </a:xfrm>
          <a:solidFill>
            <a:srgbClr val="D5C461"/>
          </a:solidFill>
          <a:ln w="28575">
            <a:solidFill>
              <a:schemeClr val="tx1"/>
            </a:solidFill>
          </a:ln>
        </p:spPr>
        <p:txBody>
          <a:bodyPr lIns="90000" tIns="83808" rIns="90000" bIns="45000" anchor="ct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3200" dirty="0" smtClean="0">
                <a:solidFill>
                  <a:srgbClr val="0070C0"/>
                </a:solidFill>
                <a:latin typeface="Arial Black" panose="020B0A04020102020204" pitchFamily="34" charset="0"/>
              </a:rPr>
              <a:t>Piétons</a:t>
            </a:r>
            <a:endParaRPr lang="fr-FR" altLang="fr-FR" sz="3200" dirty="0" smtClean="0">
              <a:solidFill>
                <a:srgbClr val="0070C0"/>
              </a:solidFill>
              <a:latin typeface="Arial" charset="0"/>
            </a:endParaRPr>
          </a:p>
        </p:txBody>
      </p:sp>
      <p:cxnSp>
        <p:nvCxnSpPr>
          <p:cNvPr id="3" name="Connecteur droit 2"/>
          <p:cNvCxnSpPr/>
          <p:nvPr/>
        </p:nvCxnSpPr>
        <p:spPr bwMode="auto">
          <a:xfrm>
            <a:off x="2051720" y="4941168"/>
            <a:ext cx="5400000" cy="0"/>
          </a:xfrm>
          <a:prstGeom prst="line">
            <a:avLst/>
          </a:prstGeom>
          <a:ln w="76200">
            <a:solidFill>
              <a:schemeClr val="accent1">
                <a:lumMod val="50000"/>
              </a:schemeClr>
            </a:solidFill>
            <a:headEnd type="none" w="med" len="med"/>
            <a:tailEnd type="none" w="med" len="med"/>
          </a:ln>
          <a:extLst/>
        </p:spPr>
        <p:style>
          <a:lnRef idx="1">
            <a:schemeClr val="accent4"/>
          </a:lnRef>
          <a:fillRef idx="0">
            <a:schemeClr val="accent4"/>
          </a:fillRef>
          <a:effectRef idx="0">
            <a:schemeClr val="accent4"/>
          </a:effectRef>
          <a:fontRef idx="minor">
            <a:schemeClr val="tx1"/>
          </a:fontRef>
        </p:style>
      </p:cxnSp>
      <p:cxnSp>
        <p:nvCxnSpPr>
          <p:cNvPr id="18" name="Connecteur droit 17"/>
          <p:cNvCxnSpPr/>
          <p:nvPr/>
        </p:nvCxnSpPr>
        <p:spPr bwMode="auto">
          <a:xfrm>
            <a:off x="2051720" y="2996952"/>
            <a:ext cx="5400000" cy="0"/>
          </a:xfrm>
          <a:prstGeom prst="line">
            <a:avLst/>
          </a:prstGeom>
          <a:ln w="76200">
            <a:solidFill>
              <a:schemeClr val="accent1">
                <a:lumMod val="50000"/>
              </a:schemeClr>
            </a:solidFill>
            <a:headEnd type="none" w="med" len="med"/>
            <a:tailEnd type="none" w="med" len="med"/>
          </a:ln>
          <a:extLst/>
        </p:spPr>
        <p:style>
          <a:lnRef idx="1">
            <a:schemeClr val="accent4"/>
          </a:lnRef>
          <a:fillRef idx="0">
            <a:schemeClr val="accent4"/>
          </a:fillRef>
          <a:effectRef idx="0">
            <a:schemeClr val="accent4"/>
          </a:effectRef>
          <a:fontRef idx="minor">
            <a:schemeClr val="tx1"/>
          </a:fontRef>
        </p:style>
      </p:cxnSp>
      <p:sp>
        <p:nvSpPr>
          <p:cNvPr id="17" name="ZoneTexte 16"/>
          <p:cNvSpPr txBox="1"/>
          <p:nvPr/>
        </p:nvSpPr>
        <p:spPr>
          <a:xfrm>
            <a:off x="5652120" y="1570739"/>
            <a:ext cx="3275856" cy="615553"/>
          </a:xfrm>
          <a:prstGeom prst="rect">
            <a:avLst/>
          </a:prstGeom>
          <a:solidFill>
            <a:srgbClr val="0070C0"/>
          </a:solidFill>
          <a:ln w="19050">
            <a:solidFill>
              <a:schemeClr val="tx1"/>
            </a:solidFill>
          </a:ln>
        </p:spPr>
        <p:txBody>
          <a:bodyPr wrap="square" rtlCol="0">
            <a:spAutoFit/>
          </a:bodyPr>
          <a:lstStyle/>
          <a:p>
            <a:pPr algn="ctr"/>
            <a:r>
              <a:rPr lang="fr-FR" sz="1000" dirty="0" smtClean="0">
                <a:solidFill>
                  <a:schemeClr val="bg1"/>
                </a:solidFill>
                <a:latin typeface="Arial Black" panose="020B0A04020102020204" pitchFamily="34" charset="0"/>
              </a:rPr>
              <a:t>Y compris </a:t>
            </a:r>
            <a:r>
              <a:rPr lang="fr-FR" sz="1000" dirty="0" smtClean="0">
                <a:solidFill>
                  <a:srgbClr val="FD7567"/>
                </a:solidFill>
                <a:latin typeface="Arial Black" panose="020B0A04020102020204" pitchFamily="34" charset="0"/>
              </a:rPr>
              <a:t>EDPM</a:t>
            </a:r>
          </a:p>
          <a:p>
            <a:pPr algn="ctr"/>
            <a:r>
              <a:rPr lang="fr-FR" sz="800" dirty="0" smtClean="0">
                <a:solidFill>
                  <a:schemeClr val="bg1"/>
                </a:solidFill>
                <a:latin typeface="Arial Black" panose="020B0A04020102020204" pitchFamily="34" charset="0"/>
              </a:rPr>
              <a:t>(</a:t>
            </a:r>
            <a:r>
              <a:rPr lang="fr-FR" sz="800" dirty="0" smtClean="0">
                <a:solidFill>
                  <a:srgbClr val="FD7567"/>
                </a:solidFill>
                <a:latin typeface="Arial Black" panose="020B0A04020102020204" pitchFamily="34" charset="0"/>
              </a:rPr>
              <a:t>E</a:t>
            </a:r>
            <a:r>
              <a:rPr lang="fr-FR" sz="800" dirty="0" smtClean="0">
                <a:solidFill>
                  <a:schemeClr val="bg1"/>
                </a:solidFill>
                <a:latin typeface="Arial Black" panose="020B0A04020102020204" pitchFamily="34" charset="0"/>
              </a:rPr>
              <a:t>ngin de </a:t>
            </a:r>
            <a:r>
              <a:rPr lang="fr-FR" sz="800" dirty="0" smtClean="0">
                <a:solidFill>
                  <a:srgbClr val="FD7567"/>
                </a:solidFill>
                <a:latin typeface="Arial Black" panose="020B0A04020102020204" pitchFamily="34" charset="0"/>
              </a:rPr>
              <a:t>D</a:t>
            </a:r>
            <a:r>
              <a:rPr lang="fr-FR" sz="800" dirty="0" smtClean="0">
                <a:solidFill>
                  <a:schemeClr val="bg1"/>
                </a:solidFill>
                <a:latin typeface="Arial Black" panose="020B0A04020102020204" pitchFamily="34" charset="0"/>
              </a:rPr>
              <a:t>éplacement </a:t>
            </a:r>
            <a:r>
              <a:rPr lang="fr-FR" sz="800" dirty="0" smtClean="0">
                <a:solidFill>
                  <a:srgbClr val="FD7567"/>
                </a:solidFill>
                <a:latin typeface="Arial Black" panose="020B0A04020102020204" pitchFamily="34" charset="0"/>
              </a:rPr>
              <a:t>P</a:t>
            </a:r>
            <a:r>
              <a:rPr lang="fr-FR" sz="800" dirty="0" smtClean="0">
                <a:solidFill>
                  <a:schemeClr val="bg1"/>
                </a:solidFill>
                <a:latin typeface="Arial Black" panose="020B0A04020102020204" pitchFamily="34" charset="0"/>
              </a:rPr>
              <a:t>ersonnel </a:t>
            </a:r>
            <a:r>
              <a:rPr lang="fr-FR" sz="800" dirty="0" smtClean="0">
                <a:solidFill>
                  <a:srgbClr val="FD7567"/>
                </a:solidFill>
                <a:latin typeface="Arial Black" panose="020B0A04020102020204" pitchFamily="34" charset="0"/>
              </a:rPr>
              <a:t>M</a:t>
            </a:r>
            <a:r>
              <a:rPr lang="fr-FR" sz="800" dirty="0" smtClean="0">
                <a:solidFill>
                  <a:schemeClr val="bg1"/>
                </a:solidFill>
                <a:latin typeface="Arial Black" panose="020B0A04020102020204" pitchFamily="34" charset="0"/>
              </a:rPr>
              <a:t>otorisé)</a:t>
            </a:r>
          </a:p>
          <a:p>
            <a:pPr algn="ctr"/>
            <a:endParaRPr lang="fr-FR" sz="400" dirty="0" smtClean="0">
              <a:ln>
                <a:solidFill>
                  <a:srgbClr val="FFC000"/>
                </a:solidFill>
              </a:ln>
              <a:solidFill>
                <a:srgbClr val="FFFF00"/>
              </a:solidFill>
              <a:latin typeface="Arial Black" panose="020B0A04020102020204" pitchFamily="34" charset="0"/>
            </a:endParaRPr>
          </a:p>
          <a:p>
            <a:pPr algn="ctr"/>
            <a:r>
              <a:rPr lang="fr-FR" sz="1200" dirty="0" smtClean="0">
                <a:ln>
                  <a:solidFill>
                    <a:srgbClr val="FFC000"/>
                  </a:solidFill>
                </a:ln>
                <a:solidFill>
                  <a:srgbClr val="FFFF00"/>
                </a:solidFill>
                <a:latin typeface="Arial Black" panose="020B0A04020102020204" pitchFamily="34" charset="0"/>
              </a:rPr>
              <a:t>Trottinette Électrique - Gyropode</a:t>
            </a:r>
            <a:endParaRPr lang="fr-FR" sz="1200" dirty="0">
              <a:ln>
                <a:solidFill>
                  <a:srgbClr val="FFC000"/>
                </a:solidFill>
              </a:ln>
              <a:solidFill>
                <a:srgbClr val="FFFF00"/>
              </a:solidFill>
              <a:latin typeface="Arial Black" panose="020B0A04020102020204" pitchFamily="34" charset="0"/>
            </a:endParaRPr>
          </a:p>
        </p:txBody>
      </p:sp>
      <p:pic>
        <p:nvPicPr>
          <p:cNvPr id="19" name="Image 3"/>
          <p:cNvPicPr>
            <a:picLocks noChangeAspect="1"/>
          </p:cNvPicPr>
          <p:nvPr/>
        </p:nvPicPr>
        <p:blipFill>
          <a:blip r:embed="rId3"/>
          <a:stretch>
            <a:fillRect/>
          </a:stretch>
        </p:blipFill>
        <p:spPr>
          <a:xfrm>
            <a:off x="107506" y="188680"/>
            <a:ext cx="1163844" cy="360000"/>
          </a:xfrm>
          <a:prstGeom prst="rect">
            <a:avLst/>
          </a:prstGeom>
          <a:noFill/>
          <a:ln>
            <a:noFill/>
          </a:ln>
        </p:spPr>
      </p:pic>
    </p:spTree>
    <p:extLst>
      <p:ext uri="{BB962C8B-B14F-4D97-AF65-F5344CB8AC3E}">
        <p14:creationId xmlns:p14="http://schemas.microsoft.com/office/powerpoint/2010/main" val="2228233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sp>
        <p:nvSpPr>
          <p:cNvPr id="16" name="ZoneTexte 15"/>
          <p:cNvSpPr txBox="1"/>
          <p:nvPr/>
        </p:nvSpPr>
        <p:spPr>
          <a:xfrm>
            <a:off x="4644008"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CÉDER LE PASSAGE CYCLISTE</a:t>
            </a:r>
            <a:endParaRPr lang="fr-FR" dirty="0">
              <a:solidFill>
                <a:srgbClr val="008000"/>
              </a:solidFill>
              <a:latin typeface="Arial Black" panose="020B0A04020102020204" pitchFamily="34" charset="0"/>
            </a:endParaRPr>
          </a:p>
        </p:txBody>
      </p:sp>
      <p:sp>
        <p:nvSpPr>
          <p:cNvPr id="4" name="ZoneTexte 3"/>
          <p:cNvSpPr txBox="1"/>
          <p:nvPr/>
        </p:nvSpPr>
        <p:spPr>
          <a:xfrm>
            <a:off x="142875" y="4627002"/>
            <a:ext cx="8858249" cy="1754326"/>
          </a:xfrm>
          <a:prstGeom prst="rect">
            <a:avLst/>
          </a:prstGeom>
          <a:solidFill>
            <a:schemeClr val="accent3">
              <a:lumMod val="40000"/>
              <a:lumOff val="60000"/>
            </a:schemeClr>
          </a:solidFill>
          <a:ln w="12700">
            <a:solidFill>
              <a:srgbClr val="C00000"/>
            </a:solidFill>
          </a:ln>
        </p:spPr>
        <p:txBody>
          <a:bodyPr wrap="square" rtlCol="0">
            <a:spAutoFit/>
          </a:bodyPr>
          <a:lstStyle/>
          <a:p>
            <a:pPr algn="just"/>
            <a:r>
              <a:rPr lang="fr-FR" b="1" dirty="0" smtClean="0">
                <a:solidFill>
                  <a:srgbClr val="00B050"/>
                </a:solidFill>
                <a:latin typeface="Open Sans"/>
              </a:rPr>
              <a:t>Article R415-15-1°</a:t>
            </a:r>
            <a:endParaRPr lang="fr-FR" dirty="0">
              <a:solidFill>
                <a:srgbClr val="00B050"/>
              </a:solidFill>
              <a:latin typeface="Open Sans"/>
            </a:endParaRPr>
          </a:p>
          <a:p>
            <a:pPr algn="just"/>
            <a:r>
              <a:rPr lang="fr-FR" b="1" dirty="0">
                <a:solidFill>
                  <a:srgbClr val="002060"/>
                </a:solidFill>
                <a:latin typeface="Open Sans"/>
              </a:rPr>
              <a:t>Les municipalités peuvent mettre en place, aux feux tricolores, un </a:t>
            </a:r>
            <a:r>
              <a:rPr lang="fr-FR" b="1" dirty="0">
                <a:solidFill>
                  <a:schemeClr val="accent6">
                    <a:lumMod val="75000"/>
                  </a:schemeClr>
                </a:solidFill>
                <a:latin typeface="Open Sans"/>
              </a:rPr>
              <a:t>panonceau M12 </a:t>
            </a:r>
            <a:r>
              <a:rPr lang="fr-FR" b="1" dirty="0">
                <a:solidFill>
                  <a:srgbClr val="002060"/>
                </a:solidFill>
                <a:latin typeface="Open Sans"/>
              </a:rPr>
              <a:t>invitant les cyclistes à franchir le feu rouge, </a:t>
            </a:r>
            <a:r>
              <a:rPr lang="fr-FR" b="1" dirty="0">
                <a:solidFill>
                  <a:srgbClr val="008000"/>
                </a:solidFill>
                <a:latin typeface="Open Sans"/>
              </a:rPr>
              <a:t>uniquement dans la (ou les) direction(s) indiquée(s)</a:t>
            </a:r>
            <a:r>
              <a:rPr lang="fr-FR" b="1" dirty="0">
                <a:solidFill>
                  <a:srgbClr val="002060"/>
                </a:solidFill>
                <a:latin typeface="Open Sans"/>
              </a:rPr>
              <a:t>, sans marquer l'arrêt, sous réserve de</a:t>
            </a:r>
            <a:r>
              <a:rPr lang="fr-FR" b="1" dirty="0">
                <a:solidFill>
                  <a:srgbClr val="FACD99"/>
                </a:solidFill>
                <a:latin typeface="Open Sans"/>
              </a:rPr>
              <a:t> </a:t>
            </a:r>
            <a:r>
              <a:rPr lang="fr-FR" b="1" dirty="0">
                <a:solidFill>
                  <a:srgbClr val="FF00FF"/>
                </a:solidFill>
                <a:latin typeface="Open Sans"/>
              </a:rPr>
              <a:t>"CÉDER-LE-PASSAGE"</a:t>
            </a:r>
            <a:r>
              <a:rPr lang="fr-FR" b="1" dirty="0">
                <a:solidFill>
                  <a:srgbClr val="FACD99"/>
                </a:solidFill>
                <a:latin typeface="Open Sans"/>
              </a:rPr>
              <a:t> </a:t>
            </a:r>
            <a:r>
              <a:rPr lang="fr-FR" b="1" dirty="0">
                <a:solidFill>
                  <a:srgbClr val="002060"/>
                </a:solidFill>
                <a:latin typeface="Open Sans"/>
              </a:rPr>
              <a:t>à</a:t>
            </a:r>
            <a:r>
              <a:rPr lang="fr-FR" b="1" dirty="0">
                <a:solidFill>
                  <a:srgbClr val="FACD99"/>
                </a:solidFill>
                <a:latin typeface="Open Sans"/>
              </a:rPr>
              <a:t> </a:t>
            </a:r>
            <a:r>
              <a:rPr lang="fr-FR" b="1" dirty="0">
                <a:solidFill>
                  <a:srgbClr val="FF0000"/>
                </a:solidFill>
                <a:latin typeface="Open Sans"/>
              </a:rPr>
              <a:t>TOUS</a:t>
            </a:r>
            <a:r>
              <a:rPr lang="fr-FR" b="1" dirty="0">
                <a:solidFill>
                  <a:srgbClr val="FACD99"/>
                </a:solidFill>
                <a:latin typeface="Open Sans"/>
              </a:rPr>
              <a:t> </a:t>
            </a:r>
            <a:r>
              <a:rPr lang="fr-FR" b="1" dirty="0">
                <a:solidFill>
                  <a:srgbClr val="002060"/>
                </a:solidFill>
                <a:latin typeface="Open Sans"/>
              </a:rPr>
              <a:t>les usagers, en particulier des </a:t>
            </a:r>
            <a:r>
              <a:rPr lang="fr-FR" b="1" dirty="0" smtClean="0">
                <a:solidFill>
                  <a:srgbClr val="002060"/>
                </a:solidFill>
                <a:latin typeface="Open Sans"/>
              </a:rPr>
              <a:t>Piétons, qui eux,</a:t>
            </a:r>
            <a:r>
              <a:rPr lang="fr-FR" b="1" dirty="0">
                <a:solidFill>
                  <a:srgbClr val="FACD99"/>
                </a:solidFill>
                <a:latin typeface="Open Sans"/>
              </a:rPr>
              <a:t> </a:t>
            </a:r>
            <a:r>
              <a:rPr lang="fr-FR" b="1" dirty="0" smtClean="0">
                <a:solidFill>
                  <a:schemeClr val="accent6">
                    <a:lumMod val="75000"/>
                  </a:schemeClr>
                </a:solidFill>
                <a:latin typeface="Open Sans"/>
              </a:rPr>
              <a:t>bénéficient </a:t>
            </a:r>
            <a:r>
              <a:rPr lang="fr-FR" b="1" dirty="0">
                <a:solidFill>
                  <a:schemeClr val="accent6">
                    <a:lumMod val="75000"/>
                  </a:schemeClr>
                </a:solidFill>
                <a:latin typeface="Open Sans"/>
              </a:rPr>
              <a:t>du feu vert</a:t>
            </a:r>
            <a:r>
              <a:rPr lang="fr-FR" b="1" dirty="0" smtClean="0">
                <a:solidFill>
                  <a:srgbClr val="002060"/>
                </a:solidFill>
                <a:latin typeface="Open Sans"/>
              </a:rPr>
              <a:t>.</a:t>
            </a:r>
            <a:endParaRPr lang="fr-FR" dirty="0">
              <a:solidFill>
                <a:srgbClr val="002060"/>
              </a:solidFill>
              <a:latin typeface="Open Sans"/>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 y="2164829"/>
            <a:ext cx="8858250" cy="2200275"/>
          </a:xfrm>
          <a:prstGeom prst="rect">
            <a:avLst/>
          </a:prstGeom>
        </p:spPr>
      </p:pic>
    </p:spTree>
    <p:extLst>
      <p:ext uri="{BB962C8B-B14F-4D97-AF65-F5344CB8AC3E}">
        <p14:creationId xmlns:p14="http://schemas.microsoft.com/office/powerpoint/2010/main" val="3299924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sp>
        <p:nvSpPr>
          <p:cNvPr id="16" name="ZoneTexte 15"/>
          <p:cNvSpPr txBox="1"/>
          <p:nvPr/>
        </p:nvSpPr>
        <p:spPr>
          <a:xfrm>
            <a:off x="4644008"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CARREFOUR À SENS GIRATOIRE</a:t>
            </a:r>
            <a:endParaRPr lang="fr-FR" dirty="0">
              <a:solidFill>
                <a:srgbClr val="008000"/>
              </a:solidFill>
              <a:latin typeface="Arial Black" panose="020B0A04020102020204" pitchFamily="34" charset="0"/>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484784"/>
            <a:ext cx="3614544" cy="4032000"/>
          </a:xfrm>
          <a:prstGeom prst="rect">
            <a:avLst/>
          </a:prstGeom>
        </p:spPr>
      </p:pic>
      <p:sp>
        <p:nvSpPr>
          <p:cNvPr id="3" name="ZoneTexte 2"/>
          <p:cNvSpPr txBox="1"/>
          <p:nvPr/>
        </p:nvSpPr>
        <p:spPr>
          <a:xfrm>
            <a:off x="107506" y="5589240"/>
            <a:ext cx="8916461" cy="1200329"/>
          </a:xfrm>
          <a:prstGeom prst="rect">
            <a:avLst/>
          </a:prstGeom>
          <a:solidFill>
            <a:srgbClr val="FFFFCC"/>
          </a:solidFill>
          <a:ln w="12700">
            <a:solidFill>
              <a:srgbClr val="C00000"/>
            </a:solidFill>
          </a:ln>
        </p:spPr>
        <p:txBody>
          <a:bodyPr wrap="square" rtlCol="0">
            <a:spAutoFit/>
          </a:bodyPr>
          <a:lstStyle/>
          <a:p>
            <a:pPr algn="just"/>
            <a:r>
              <a:rPr lang="fr-FR" b="1" dirty="0">
                <a:solidFill>
                  <a:srgbClr val="002060"/>
                </a:solidFill>
                <a:latin typeface="Open Sans"/>
              </a:rPr>
              <a:t>Les </a:t>
            </a:r>
            <a:r>
              <a:rPr lang="fr-FR" b="1" dirty="0">
                <a:solidFill>
                  <a:srgbClr val="008000"/>
                </a:solidFill>
                <a:latin typeface="Open Sans"/>
              </a:rPr>
              <a:t>Cyclistes </a:t>
            </a:r>
            <a:r>
              <a:rPr lang="fr-FR" b="1" dirty="0">
                <a:solidFill>
                  <a:srgbClr val="002060"/>
                </a:solidFill>
                <a:latin typeface="Open Sans"/>
              </a:rPr>
              <a:t>ne doivent </a:t>
            </a:r>
            <a:r>
              <a:rPr lang="fr-FR" b="1" dirty="0">
                <a:solidFill>
                  <a:srgbClr val="FF00FF"/>
                </a:solidFill>
                <a:latin typeface="Open Sans"/>
              </a:rPr>
              <a:t>pas tendre le bras gauche</a:t>
            </a:r>
            <a:r>
              <a:rPr lang="fr-FR" b="1" dirty="0">
                <a:solidFill>
                  <a:schemeClr val="accent6">
                    <a:lumMod val="75000"/>
                  </a:schemeClr>
                </a:solidFill>
                <a:latin typeface="Open Sans"/>
              </a:rPr>
              <a:t> </a:t>
            </a:r>
            <a:r>
              <a:rPr lang="fr-FR" b="1" dirty="0">
                <a:solidFill>
                  <a:srgbClr val="002060"/>
                </a:solidFill>
                <a:latin typeface="Open Sans"/>
              </a:rPr>
              <a:t>en circulant à l'intérieur du rond-point.</a:t>
            </a:r>
            <a:endParaRPr lang="fr-FR" dirty="0">
              <a:solidFill>
                <a:srgbClr val="002060"/>
              </a:solidFill>
              <a:latin typeface="Open Sans"/>
            </a:endParaRPr>
          </a:p>
          <a:p>
            <a:pPr algn="just"/>
            <a:r>
              <a:rPr lang="fr-FR" b="1" dirty="0">
                <a:solidFill>
                  <a:srgbClr val="002060"/>
                </a:solidFill>
                <a:latin typeface="Open Sans"/>
              </a:rPr>
              <a:t>Il est</a:t>
            </a:r>
            <a:r>
              <a:rPr lang="fr-FR" b="1" dirty="0">
                <a:solidFill>
                  <a:srgbClr val="FACD99"/>
                </a:solidFill>
                <a:latin typeface="Open Sans"/>
              </a:rPr>
              <a:t> </a:t>
            </a:r>
            <a:r>
              <a:rPr lang="fr-FR" b="1" dirty="0">
                <a:solidFill>
                  <a:schemeClr val="accent6">
                    <a:lumMod val="75000"/>
                  </a:schemeClr>
                </a:solidFill>
                <a:latin typeface="Open Sans"/>
              </a:rPr>
              <a:t>impératif </a:t>
            </a:r>
            <a:r>
              <a:rPr lang="fr-FR" b="1" dirty="0">
                <a:solidFill>
                  <a:srgbClr val="002060"/>
                </a:solidFill>
                <a:latin typeface="Open Sans"/>
              </a:rPr>
              <a:t>de garder ses</a:t>
            </a:r>
            <a:r>
              <a:rPr lang="fr-FR" b="1" dirty="0">
                <a:solidFill>
                  <a:srgbClr val="FACD99"/>
                </a:solidFill>
                <a:latin typeface="Open Sans"/>
              </a:rPr>
              <a:t> </a:t>
            </a:r>
            <a:r>
              <a:rPr lang="fr-FR" b="1" dirty="0">
                <a:solidFill>
                  <a:srgbClr val="FF00FF"/>
                </a:solidFill>
                <a:latin typeface="Open Sans"/>
              </a:rPr>
              <a:t>2 mains sur le guidon</a:t>
            </a:r>
            <a:r>
              <a:rPr lang="fr-FR" b="1" dirty="0">
                <a:solidFill>
                  <a:schemeClr val="accent6">
                    <a:lumMod val="75000"/>
                  </a:schemeClr>
                </a:solidFill>
                <a:latin typeface="Open Sans"/>
              </a:rPr>
              <a:t> </a:t>
            </a:r>
            <a:r>
              <a:rPr lang="fr-FR" b="1" dirty="0">
                <a:solidFill>
                  <a:srgbClr val="002060"/>
                </a:solidFill>
                <a:latin typeface="Open Sans"/>
              </a:rPr>
              <a:t>pour une réaction immédiate aux imprévus</a:t>
            </a:r>
            <a:r>
              <a:rPr lang="fr-FR" b="1" dirty="0">
                <a:solidFill>
                  <a:srgbClr val="FACD99"/>
                </a:solidFill>
                <a:latin typeface="Open Sans"/>
              </a:rPr>
              <a:t> </a:t>
            </a:r>
            <a:r>
              <a:rPr lang="fr-FR" b="1" dirty="0" smtClean="0">
                <a:solidFill>
                  <a:srgbClr val="00B050"/>
                </a:solidFill>
                <a:latin typeface="Open Sans"/>
              </a:rPr>
              <a:t>(Article R412-6-II)</a:t>
            </a:r>
            <a:r>
              <a:rPr lang="fr-FR" b="1" dirty="0" smtClean="0">
                <a:solidFill>
                  <a:srgbClr val="002060"/>
                </a:solidFill>
                <a:latin typeface="Open Sans"/>
              </a:rPr>
              <a:t>.</a:t>
            </a:r>
            <a:endParaRPr lang="fr-FR" dirty="0">
              <a:solidFill>
                <a:srgbClr val="002060"/>
              </a:solidFill>
            </a:endParaRPr>
          </a:p>
        </p:txBody>
      </p:sp>
      <p:sp>
        <p:nvSpPr>
          <p:cNvPr id="4" name="ZoneTexte 3"/>
          <p:cNvSpPr txBox="1"/>
          <p:nvPr/>
        </p:nvSpPr>
        <p:spPr>
          <a:xfrm>
            <a:off x="107506" y="3088411"/>
            <a:ext cx="5107210" cy="2185214"/>
          </a:xfrm>
          <a:prstGeom prst="rect">
            <a:avLst/>
          </a:prstGeom>
          <a:solidFill>
            <a:schemeClr val="accent5">
              <a:lumMod val="20000"/>
              <a:lumOff val="80000"/>
            </a:schemeClr>
          </a:solidFill>
          <a:ln w="12700">
            <a:solidFill>
              <a:schemeClr val="accent4">
                <a:lumMod val="75000"/>
              </a:schemeClr>
            </a:solidFill>
          </a:ln>
        </p:spPr>
        <p:txBody>
          <a:bodyPr wrap="square" rtlCol="0">
            <a:spAutoFit/>
          </a:bodyPr>
          <a:lstStyle/>
          <a:p>
            <a:pPr algn="just"/>
            <a:r>
              <a:rPr lang="fr-FR" b="1" dirty="0" smtClean="0">
                <a:solidFill>
                  <a:srgbClr val="002060"/>
                </a:solidFill>
                <a:latin typeface="Open Sans"/>
              </a:rPr>
              <a:t>À l’intérieur du rond-point, les</a:t>
            </a:r>
            <a:r>
              <a:rPr lang="fr-FR" b="1" dirty="0">
                <a:solidFill>
                  <a:srgbClr val="002060"/>
                </a:solidFill>
                <a:latin typeface="Open Sans"/>
              </a:rPr>
              <a:t> </a:t>
            </a:r>
            <a:r>
              <a:rPr lang="fr-FR" b="1" dirty="0">
                <a:solidFill>
                  <a:srgbClr val="008000"/>
                </a:solidFill>
                <a:latin typeface="Open Sans"/>
              </a:rPr>
              <a:t>cyclistes</a:t>
            </a:r>
            <a:r>
              <a:rPr lang="fr-FR" b="1" dirty="0">
                <a:solidFill>
                  <a:srgbClr val="FACD99"/>
                </a:solidFill>
                <a:latin typeface="Open Sans"/>
              </a:rPr>
              <a:t> </a:t>
            </a:r>
            <a:r>
              <a:rPr lang="fr-FR" b="1" dirty="0">
                <a:solidFill>
                  <a:srgbClr val="002060"/>
                </a:solidFill>
                <a:latin typeface="Open Sans"/>
              </a:rPr>
              <a:t>doivent se positionner au </a:t>
            </a:r>
            <a:r>
              <a:rPr lang="fr-FR" b="1" dirty="0">
                <a:solidFill>
                  <a:srgbClr val="FF00FF"/>
                </a:solidFill>
                <a:latin typeface="Open Sans"/>
              </a:rPr>
              <a:t>centre de la chaussée</a:t>
            </a:r>
            <a:r>
              <a:rPr lang="fr-FR" b="1" dirty="0">
                <a:solidFill>
                  <a:srgbClr val="FACD99"/>
                </a:solidFill>
                <a:latin typeface="Open Sans"/>
              </a:rPr>
              <a:t> </a:t>
            </a:r>
            <a:r>
              <a:rPr lang="fr-FR" sz="1400" b="1" dirty="0">
                <a:solidFill>
                  <a:srgbClr val="7030A0"/>
                </a:solidFill>
                <a:latin typeface="Open Sans"/>
              </a:rPr>
              <a:t>- sauf à emprunter la </a:t>
            </a:r>
            <a:r>
              <a:rPr lang="fr-FR" sz="1400" b="1" dirty="0">
                <a:solidFill>
                  <a:srgbClr val="00B0F0"/>
                </a:solidFill>
                <a:latin typeface="Open Sans"/>
              </a:rPr>
              <a:t>1ère sortie</a:t>
            </a:r>
            <a:r>
              <a:rPr lang="fr-FR" sz="1400" b="1" dirty="0">
                <a:solidFill>
                  <a:srgbClr val="9FC4EA"/>
                </a:solidFill>
                <a:latin typeface="Open Sans"/>
              </a:rPr>
              <a:t> </a:t>
            </a:r>
            <a:r>
              <a:rPr lang="fr-FR" sz="1400" b="1" dirty="0">
                <a:solidFill>
                  <a:srgbClr val="7030A0"/>
                </a:solidFill>
                <a:latin typeface="Open Sans"/>
              </a:rPr>
              <a:t>-</a:t>
            </a:r>
            <a:r>
              <a:rPr lang="fr-FR" b="1" dirty="0">
                <a:solidFill>
                  <a:srgbClr val="7030A0"/>
                </a:solidFill>
                <a:latin typeface="Open Sans"/>
              </a:rPr>
              <a:t> </a:t>
            </a:r>
            <a:r>
              <a:rPr lang="fr-FR" b="1" dirty="0">
                <a:solidFill>
                  <a:srgbClr val="002060"/>
                </a:solidFill>
                <a:latin typeface="Open Sans"/>
              </a:rPr>
              <a:t>pour éviter que l'on puisse les</a:t>
            </a:r>
            <a:r>
              <a:rPr lang="fr-FR" b="1" dirty="0">
                <a:solidFill>
                  <a:srgbClr val="FACD99"/>
                </a:solidFill>
                <a:latin typeface="Open Sans"/>
              </a:rPr>
              <a:t> </a:t>
            </a:r>
            <a:r>
              <a:rPr lang="fr-FR" b="1" dirty="0">
                <a:solidFill>
                  <a:schemeClr val="accent6">
                    <a:lumMod val="75000"/>
                  </a:schemeClr>
                </a:solidFill>
                <a:latin typeface="Open Sans"/>
              </a:rPr>
              <a:t>doubler </a:t>
            </a:r>
            <a:r>
              <a:rPr lang="fr-FR" b="1" dirty="0">
                <a:solidFill>
                  <a:srgbClr val="002060"/>
                </a:solidFill>
                <a:latin typeface="Open Sans"/>
              </a:rPr>
              <a:t>par la gauche</a:t>
            </a:r>
            <a:r>
              <a:rPr lang="fr-FR" b="1" dirty="0">
                <a:solidFill>
                  <a:srgbClr val="FACD99"/>
                </a:solidFill>
                <a:latin typeface="Open Sans"/>
              </a:rPr>
              <a:t> </a:t>
            </a:r>
            <a:r>
              <a:rPr lang="fr-FR" b="1" dirty="0">
                <a:solidFill>
                  <a:srgbClr val="FF0000"/>
                </a:solidFill>
                <a:latin typeface="Open Sans"/>
              </a:rPr>
              <a:t>ET</a:t>
            </a:r>
            <a:r>
              <a:rPr lang="fr-FR" b="1" dirty="0">
                <a:solidFill>
                  <a:srgbClr val="FACD99"/>
                </a:solidFill>
                <a:latin typeface="Open Sans"/>
              </a:rPr>
              <a:t> </a:t>
            </a:r>
            <a:r>
              <a:rPr lang="fr-FR" b="1" dirty="0" smtClean="0">
                <a:solidFill>
                  <a:srgbClr val="002060"/>
                </a:solidFill>
                <a:latin typeface="Open Sans"/>
              </a:rPr>
              <a:t>par la </a:t>
            </a:r>
            <a:r>
              <a:rPr lang="fr-FR" b="1" dirty="0">
                <a:solidFill>
                  <a:srgbClr val="002060"/>
                </a:solidFill>
                <a:latin typeface="Open Sans"/>
              </a:rPr>
              <a:t>droite</a:t>
            </a:r>
            <a:r>
              <a:rPr lang="fr-FR" b="1" dirty="0" smtClean="0">
                <a:solidFill>
                  <a:srgbClr val="002060"/>
                </a:solidFill>
                <a:latin typeface="Open Sans"/>
              </a:rPr>
              <a:t>.</a:t>
            </a:r>
          </a:p>
          <a:p>
            <a:pPr algn="just"/>
            <a:endParaRPr lang="fr-FR" sz="1000" dirty="0">
              <a:solidFill>
                <a:srgbClr val="FFFFFF"/>
              </a:solidFill>
              <a:latin typeface="Open Sans"/>
            </a:endParaRPr>
          </a:p>
          <a:p>
            <a:pPr algn="just"/>
            <a:r>
              <a:rPr lang="fr-FR" b="1" dirty="0">
                <a:solidFill>
                  <a:srgbClr val="002060"/>
                </a:solidFill>
                <a:latin typeface="Open Sans"/>
              </a:rPr>
              <a:t>Indiquer le </a:t>
            </a:r>
            <a:r>
              <a:rPr lang="fr-FR" b="1" dirty="0">
                <a:solidFill>
                  <a:srgbClr val="008000"/>
                </a:solidFill>
                <a:latin typeface="Open Sans"/>
              </a:rPr>
              <a:t>changement de direction</a:t>
            </a:r>
            <a:r>
              <a:rPr lang="fr-FR" b="1" dirty="0">
                <a:solidFill>
                  <a:srgbClr val="FACD99"/>
                </a:solidFill>
                <a:latin typeface="Open Sans"/>
              </a:rPr>
              <a:t> </a:t>
            </a:r>
            <a:r>
              <a:rPr lang="fr-FR" b="1" dirty="0">
                <a:solidFill>
                  <a:srgbClr val="002060"/>
                </a:solidFill>
                <a:latin typeface="Open Sans"/>
              </a:rPr>
              <a:t>vers la voie de sortie dès la </a:t>
            </a:r>
            <a:r>
              <a:rPr lang="fr-FR" b="1" dirty="0">
                <a:solidFill>
                  <a:srgbClr val="FF00FF"/>
                </a:solidFill>
                <a:latin typeface="Open Sans"/>
              </a:rPr>
              <a:t>voie précédente</a:t>
            </a:r>
            <a:r>
              <a:rPr lang="fr-FR" b="1" dirty="0">
                <a:solidFill>
                  <a:srgbClr val="FACD99"/>
                </a:solidFill>
                <a:latin typeface="Open Sans"/>
              </a:rPr>
              <a:t> </a:t>
            </a:r>
            <a:r>
              <a:rPr lang="fr-FR" b="1" dirty="0">
                <a:solidFill>
                  <a:srgbClr val="002060"/>
                </a:solidFill>
                <a:latin typeface="Open Sans"/>
              </a:rPr>
              <a:t>passée</a:t>
            </a:r>
            <a:r>
              <a:rPr lang="fr-FR" b="1" dirty="0" smtClean="0">
                <a:solidFill>
                  <a:srgbClr val="002060"/>
                </a:solidFill>
                <a:latin typeface="Open Sans"/>
              </a:rPr>
              <a:t>.</a:t>
            </a:r>
            <a:endParaRPr lang="fr-FR" dirty="0">
              <a:solidFill>
                <a:srgbClr val="002060"/>
              </a:solidFill>
            </a:endParaRPr>
          </a:p>
        </p:txBody>
      </p:sp>
      <p:sp>
        <p:nvSpPr>
          <p:cNvPr id="5" name="ZoneTexte 4"/>
          <p:cNvSpPr txBox="1"/>
          <p:nvPr/>
        </p:nvSpPr>
        <p:spPr>
          <a:xfrm>
            <a:off x="5508104" y="4581128"/>
            <a:ext cx="1181867" cy="461665"/>
          </a:xfrm>
          <a:prstGeom prst="rect">
            <a:avLst/>
          </a:prstGeom>
          <a:solidFill>
            <a:schemeClr val="accent3">
              <a:lumMod val="60000"/>
              <a:lumOff val="40000"/>
            </a:schemeClr>
          </a:solidFill>
          <a:ln>
            <a:solidFill>
              <a:srgbClr val="008000"/>
            </a:solidFill>
          </a:ln>
        </p:spPr>
        <p:txBody>
          <a:bodyPr wrap="square" rtlCol="0">
            <a:spAutoFit/>
          </a:bodyPr>
          <a:lstStyle/>
          <a:p>
            <a:pPr algn="ctr"/>
            <a:r>
              <a:rPr lang="fr-FR" sz="1200" dirty="0" smtClean="0">
                <a:solidFill>
                  <a:schemeClr val="accent2"/>
                </a:solidFill>
                <a:latin typeface="Arial Black" panose="020B0A04020102020204" pitchFamily="34" charset="0"/>
              </a:rPr>
              <a:t>Chaussée du giratoire</a:t>
            </a:r>
            <a:endParaRPr lang="fr-FR" sz="1200" dirty="0">
              <a:solidFill>
                <a:schemeClr val="accent2"/>
              </a:solidFill>
              <a:latin typeface="Arial Black" panose="020B0A04020102020204" pitchFamily="34" charset="0"/>
            </a:endParaRPr>
          </a:p>
        </p:txBody>
      </p:sp>
      <p:cxnSp>
        <p:nvCxnSpPr>
          <p:cNvPr id="7" name="Connecteur droit avec flèche 6"/>
          <p:cNvCxnSpPr>
            <a:stCxn id="5" idx="0"/>
          </p:cNvCxnSpPr>
          <p:nvPr/>
        </p:nvCxnSpPr>
        <p:spPr>
          <a:xfrm flipV="1">
            <a:off x="6099038" y="3789040"/>
            <a:ext cx="489186" cy="7920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12863" y="1782102"/>
            <a:ext cx="5107210" cy="1138773"/>
          </a:xfrm>
          <a:prstGeom prst="rect">
            <a:avLst/>
          </a:prstGeom>
          <a:solidFill>
            <a:schemeClr val="accent2">
              <a:lumMod val="20000"/>
              <a:lumOff val="80000"/>
            </a:schemeClr>
          </a:solidFill>
          <a:ln w="12700">
            <a:solidFill>
              <a:schemeClr val="accent6">
                <a:lumMod val="50000"/>
              </a:schemeClr>
            </a:solidFill>
          </a:ln>
        </p:spPr>
        <p:txBody>
          <a:bodyPr wrap="square" rtlCol="0">
            <a:spAutoFit/>
          </a:bodyPr>
          <a:lstStyle/>
          <a:p>
            <a:pPr algn="just"/>
            <a:r>
              <a:rPr lang="fr-FR" b="1" dirty="0">
                <a:solidFill>
                  <a:srgbClr val="008000"/>
                </a:solidFill>
                <a:latin typeface="Open Sans"/>
              </a:rPr>
              <a:t>Tout conducteur</a:t>
            </a:r>
            <a:r>
              <a:rPr lang="fr-FR" b="1" dirty="0">
                <a:solidFill>
                  <a:srgbClr val="FACD99"/>
                </a:solidFill>
                <a:latin typeface="Open Sans"/>
              </a:rPr>
              <a:t> </a:t>
            </a:r>
            <a:r>
              <a:rPr lang="fr-FR" b="1" dirty="0">
                <a:solidFill>
                  <a:srgbClr val="002060"/>
                </a:solidFill>
                <a:latin typeface="Open Sans"/>
              </a:rPr>
              <a:t>doit </a:t>
            </a:r>
            <a:r>
              <a:rPr lang="fr-FR" b="1" dirty="0">
                <a:solidFill>
                  <a:srgbClr val="FF00FF"/>
                </a:solidFill>
                <a:latin typeface="Open Sans"/>
              </a:rPr>
              <a:t>céder le passage</a:t>
            </a:r>
            <a:r>
              <a:rPr lang="fr-FR" b="1" dirty="0">
                <a:solidFill>
                  <a:srgbClr val="002060"/>
                </a:solidFill>
                <a:latin typeface="Open Sans"/>
              </a:rPr>
              <a:t> aux usagers circulant sur la </a:t>
            </a:r>
            <a:r>
              <a:rPr lang="fr-FR" b="1" dirty="0">
                <a:solidFill>
                  <a:schemeClr val="accent6">
                    <a:lumMod val="75000"/>
                  </a:schemeClr>
                </a:solidFill>
                <a:latin typeface="Open Sans"/>
              </a:rPr>
              <a:t>chaussée du giratoire</a:t>
            </a:r>
            <a:r>
              <a:rPr lang="fr-FR" b="1" dirty="0">
                <a:solidFill>
                  <a:srgbClr val="00B050"/>
                </a:solidFill>
                <a:latin typeface="Open Sans"/>
              </a:rPr>
              <a:t> </a:t>
            </a:r>
            <a:r>
              <a:rPr lang="fr-FR" b="1" dirty="0" smtClean="0">
                <a:solidFill>
                  <a:srgbClr val="00B050"/>
                </a:solidFill>
                <a:latin typeface="Open Sans"/>
              </a:rPr>
              <a:t>(Article R415-10) </a:t>
            </a:r>
          </a:p>
          <a:p>
            <a:pPr algn="just"/>
            <a:r>
              <a:rPr lang="fr-FR" sz="1400" b="1" dirty="0" smtClean="0">
                <a:solidFill>
                  <a:srgbClr val="7030A0"/>
                </a:solidFill>
                <a:latin typeface="Open Sans"/>
              </a:rPr>
              <a:t>Ce </a:t>
            </a:r>
            <a:r>
              <a:rPr lang="fr-FR" sz="1400" b="1" dirty="0">
                <a:solidFill>
                  <a:srgbClr val="7030A0"/>
                </a:solidFill>
                <a:latin typeface="Open Sans"/>
              </a:rPr>
              <a:t>n'est pas </a:t>
            </a:r>
            <a:r>
              <a:rPr lang="fr-FR" sz="1400" b="1" dirty="0">
                <a:solidFill>
                  <a:srgbClr val="00B0F0"/>
                </a:solidFill>
                <a:latin typeface="Open Sans"/>
              </a:rPr>
              <a:t>priorité à Gauche</a:t>
            </a:r>
            <a:r>
              <a:rPr lang="fr-FR" sz="1400" b="1" dirty="0">
                <a:solidFill>
                  <a:srgbClr val="7030A0"/>
                </a:solidFill>
                <a:latin typeface="Open Sans"/>
              </a:rPr>
              <a:t> </a:t>
            </a:r>
            <a:r>
              <a:rPr lang="fr-FR" sz="1400" b="1" dirty="0" smtClean="0">
                <a:solidFill>
                  <a:srgbClr val="7030A0"/>
                </a:solidFill>
                <a:latin typeface="Open Sans"/>
              </a:rPr>
              <a:t>!</a:t>
            </a:r>
            <a:endParaRPr lang="fr-FR" sz="1400" dirty="0">
              <a:solidFill>
                <a:srgbClr val="7030A0"/>
              </a:solidFill>
              <a:latin typeface="Open Sans"/>
            </a:endParaRPr>
          </a:p>
        </p:txBody>
      </p:sp>
    </p:spTree>
    <p:extLst>
      <p:ext uri="{BB962C8B-B14F-4D97-AF65-F5344CB8AC3E}">
        <p14:creationId xmlns:p14="http://schemas.microsoft.com/office/powerpoint/2010/main" val="3919222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sp>
        <p:nvSpPr>
          <p:cNvPr id="16" name="ZoneTexte 15"/>
          <p:cNvSpPr txBox="1"/>
          <p:nvPr/>
        </p:nvSpPr>
        <p:spPr>
          <a:xfrm>
            <a:off x="4644008"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SAS VÉLO</a:t>
            </a:r>
            <a:endParaRPr lang="fr-FR" dirty="0">
              <a:solidFill>
                <a:srgbClr val="008000"/>
              </a:solidFill>
              <a:latin typeface="Arial Black" panose="020B0A04020102020204" pitchFamily="34"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46" y="2925376"/>
            <a:ext cx="2047133" cy="3780000"/>
          </a:xfrm>
          <a:prstGeom prst="rect">
            <a:avLst/>
          </a:prstGeom>
        </p:spPr>
      </p:pic>
      <p:sp>
        <p:nvSpPr>
          <p:cNvPr id="3" name="ZoneTexte 2"/>
          <p:cNvSpPr txBox="1"/>
          <p:nvPr/>
        </p:nvSpPr>
        <p:spPr>
          <a:xfrm>
            <a:off x="137056" y="1628800"/>
            <a:ext cx="8886911" cy="1200329"/>
          </a:xfrm>
          <a:prstGeom prst="rect">
            <a:avLst/>
          </a:prstGeom>
          <a:solidFill>
            <a:schemeClr val="accent4">
              <a:lumMod val="40000"/>
              <a:lumOff val="60000"/>
            </a:schemeClr>
          </a:solidFill>
          <a:ln w="12700">
            <a:solidFill>
              <a:schemeClr val="accent6">
                <a:lumMod val="60000"/>
                <a:lumOff val="40000"/>
              </a:schemeClr>
            </a:solidFill>
          </a:ln>
        </p:spPr>
        <p:txBody>
          <a:bodyPr wrap="square" rtlCol="0">
            <a:spAutoFit/>
          </a:bodyPr>
          <a:lstStyle/>
          <a:p>
            <a:pPr algn="just"/>
            <a:r>
              <a:rPr lang="fr-FR" b="1" dirty="0" smtClean="0">
                <a:solidFill>
                  <a:srgbClr val="00B050"/>
                </a:solidFill>
                <a:latin typeface="Open Sans"/>
              </a:rPr>
              <a:t>Article R415-15-2°</a:t>
            </a:r>
            <a:endParaRPr lang="fr-FR" dirty="0">
              <a:solidFill>
                <a:srgbClr val="00B050"/>
              </a:solidFill>
              <a:latin typeface="Open Sans"/>
            </a:endParaRPr>
          </a:p>
          <a:p>
            <a:pPr algn="just"/>
            <a:r>
              <a:rPr lang="fr-FR" b="1" dirty="0">
                <a:solidFill>
                  <a:srgbClr val="002060"/>
                </a:solidFill>
                <a:latin typeface="Open Sans"/>
              </a:rPr>
              <a:t>Les Municipalités peuvent mettre en place des lignes de feu décalées pour inviter les cyclistes à se positionner dans l'espace ainsi créé en amont du passage piétons</a:t>
            </a:r>
            <a:r>
              <a:rPr lang="fr-FR" b="1" dirty="0" smtClean="0">
                <a:solidFill>
                  <a:srgbClr val="002060"/>
                </a:solidFill>
                <a:latin typeface="Open Sans"/>
              </a:rPr>
              <a:t>.</a:t>
            </a:r>
            <a:endParaRPr lang="fr-FR" dirty="0">
              <a:solidFill>
                <a:srgbClr val="002060"/>
              </a:solidFill>
            </a:endParaRPr>
          </a:p>
        </p:txBody>
      </p:sp>
      <p:sp>
        <p:nvSpPr>
          <p:cNvPr id="4" name="ZoneTexte 3"/>
          <p:cNvSpPr txBox="1"/>
          <p:nvPr/>
        </p:nvSpPr>
        <p:spPr>
          <a:xfrm>
            <a:off x="2771800" y="3017272"/>
            <a:ext cx="6252167" cy="3724096"/>
          </a:xfrm>
          <a:prstGeom prst="rect">
            <a:avLst/>
          </a:prstGeom>
          <a:solidFill>
            <a:srgbClr val="FFFFCC"/>
          </a:solidFill>
          <a:ln w="12700">
            <a:solidFill>
              <a:schemeClr val="accent1"/>
            </a:solidFill>
          </a:ln>
        </p:spPr>
        <p:txBody>
          <a:bodyPr wrap="square" rtlCol="0">
            <a:spAutoFit/>
          </a:bodyPr>
          <a:lstStyle/>
          <a:p>
            <a:pPr algn="just"/>
            <a:r>
              <a:rPr lang="fr-FR" b="1" dirty="0">
                <a:solidFill>
                  <a:srgbClr val="002060"/>
                </a:solidFill>
                <a:latin typeface="Open Sans"/>
              </a:rPr>
              <a:t>Cette ligne, qui devient la </a:t>
            </a:r>
            <a:r>
              <a:rPr lang="fr-FR" b="1" dirty="0">
                <a:solidFill>
                  <a:srgbClr val="FF00FF"/>
                </a:solidFill>
                <a:latin typeface="Open Sans"/>
              </a:rPr>
              <a:t>ligne d'effet de feu</a:t>
            </a:r>
            <a:r>
              <a:rPr lang="fr-FR" b="1" dirty="0">
                <a:solidFill>
                  <a:srgbClr val="FACD99"/>
                </a:solidFill>
                <a:latin typeface="Open Sans"/>
              </a:rPr>
              <a:t> </a:t>
            </a:r>
            <a:r>
              <a:rPr lang="fr-FR" b="1" dirty="0" smtClean="0">
                <a:solidFill>
                  <a:srgbClr val="00B050"/>
                </a:solidFill>
                <a:latin typeface="Open Sans"/>
              </a:rPr>
              <a:t>(Article R412-30)</a:t>
            </a:r>
            <a:r>
              <a:rPr lang="fr-FR" b="1" dirty="0">
                <a:solidFill>
                  <a:srgbClr val="FACD99"/>
                </a:solidFill>
                <a:latin typeface="Open Sans"/>
              </a:rPr>
              <a:t> </a:t>
            </a:r>
            <a:r>
              <a:rPr lang="fr-FR" b="1" dirty="0">
                <a:solidFill>
                  <a:srgbClr val="002060"/>
                </a:solidFill>
                <a:latin typeface="Open Sans"/>
              </a:rPr>
              <a:t>pour les voitures dégage en amont du feu une zone facilitant</a:t>
            </a:r>
            <a:r>
              <a:rPr lang="fr-FR" b="1" dirty="0">
                <a:solidFill>
                  <a:srgbClr val="FACD99"/>
                </a:solidFill>
                <a:latin typeface="Open Sans"/>
              </a:rPr>
              <a:t> </a:t>
            </a:r>
            <a:r>
              <a:rPr lang="fr-FR" b="1" dirty="0">
                <a:solidFill>
                  <a:srgbClr val="FF00FF"/>
                </a:solidFill>
                <a:latin typeface="Open Sans"/>
              </a:rPr>
              <a:t>l'insertion des cyclistes</a:t>
            </a:r>
            <a:r>
              <a:rPr lang="fr-FR" b="1" dirty="0">
                <a:solidFill>
                  <a:srgbClr val="FACD99"/>
                </a:solidFill>
                <a:latin typeface="Open Sans"/>
              </a:rPr>
              <a:t> </a:t>
            </a:r>
            <a:r>
              <a:rPr lang="fr-FR" b="1" dirty="0">
                <a:solidFill>
                  <a:srgbClr val="002060"/>
                </a:solidFill>
                <a:latin typeface="Open Sans"/>
              </a:rPr>
              <a:t>au carrefour.</a:t>
            </a:r>
            <a:endParaRPr lang="fr-FR" dirty="0">
              <a:solidFill>
                <a:srgbClr val="002060"/>
              </a:solidFill>
              <a:latin typeface="Open Sans"/>
            </a:endParaRPr>
          </a:p>
          <a:p>
            <a:pPr algn="just"/>
            <a:r>
              <a:rPr lang="fr-FR" b="1" dirty="0">
                <a:solidFill>
                  <a:srgbClr val="002060"/>
                </a:solidFill>
                <a:latin typeface="Open Sans"/>
              </a:rPr>
              <a:t>Le SAS permet donc au cycliste de profiter du feu rouge pour se positionner devant les autres véhicules </a:t>
            </a:r>
            <a:r>
              <a:rPr lang="fr-FR" b="1" dirty="0" smtClean="0">
                <a:solidFill>
                  <a:srgbClr val="002060"/>
                </a:solidFill>
                <a:latin typeface="Open Sans"/>
              </a:rPr>
              <a:t>pour pouvoir :</a:t>
            </a:r>
            <a:endParaRPr lang="fr-FR" dirty="0">
              <a:solidFill>
                <a:srgbClr val="002060"/>
              </a:solidFill>
              <a:latin typeface="Open Sans"/>
            </a:endParaRPr>
          </a:p>
          <a:p>
            <a:pPr marL="285750" indent="-285750" algn="just">
              <a:buFont typeface="Courier New" panose="02070309020205020404" pitchFamily="49" charset="0"/>
              <a:buChar char="o"/>
            </a:pPr>
            <a:r>
              <a:rPr lang="fr-FR" sz="1600" b="1" dirty="0">
                <a:solidFill>
                  <a:srgbClr val="008000"/>
                </a:solidFill>
                <a:latin typeface="Open Sans"/>
              </a:rPr>
              <a:t>Mieux </a:t>
            </a:r>
            <a:r>
              <a:rPr lang="fr-FR" sz="1600" b="1" dirty="0">
                <a:solidFill>
                  <a:schemeClr val="accent6">
                    <a:lumMod val="50000"/>
                  </a:schemeClr>
                </a:solidFill>
                <a:latin typeface="Open Sans"/>
              </a:rPr>
              <a:t>voir </a:t>
            </a:r>
            <a:r>
              <a:rPr lang="fr-FR" sz="1600" b="1" dirty="0">
                <a:solidFill>
                  <a:srgbClr val="008000"/>
                </a:solidFill>
                <a:latin typeface="Open Sans"/>
              </a:rPr>
              <a:t>et </a:t>
            </a:r>
            <a:r>
              <a:rPr lang="fr-FR" sz="1600" b="1" dirty="0">
                <a:solidFill>
                  <a:schemeClr val="accent6">
                    <a:lumMod val="50000"/>
                  </a:schemeClr>
                </a:solidFill>
                <a:latin typeface="Open Sans"/>
              </a:rPr>
              <a:t>être vu</a:t>
            </a:r>
            <a:endParaRPr lang="fr-FR" sz="1600" dirty="0">
              <a:solidFill>
                <a:schemeClr val="accent6">
                  <a:lumMod val="50000"/>
                </a:schemeClr>
              </a:solidFill>
              <a:latin typeface="Open Sans"/>
            </a:endParaRPr>
          </a:p>
          <a:p>
            <a:pPr marL="285750" indent="-285750" algn="just">
              <a:buFont typeface="Courier New" panose="02070309020205020404" pitchFamily="49" charset="0"/>
              <a:buChar char="o"/>
            </a:pPr>
            <a:r>
              <a:rPr lang="fr-FR" sz="1600" b="1" dirty="0" smtClean="0">
                <a:solidFill>
                  <a:srgbClr val="008000"/>
                </a:solidFill>
                <a:latin typeface="Open Sans"/>
              </a:rPr>
              <a:t>Présélectionner </a:t>
            </a:r>
            <a:r>
              <a:rPr lang="fr-FR" sz="1600" b="1" dirty="0">
                <a:solidFill>
                  <a:srgbClr val="008000"/>
                </a:solidFill>
                <a:latin typeface="Open Sans"/>
              </a:rPr>
              <a:t>son </a:t>
            </a:r>
            <a:r>
              <a:rPr lang="fr-FR" sz="1600" b="1" dirty="0">
                <a:solidFill>
                  <a:schemeClr val="accent6">
                    <a:lumMod val="50000"/>
                  </a:schemeClr>
                </a:solidFill>
                <a:latin typeface="Open Sans"/>
              </a:rPr>
              <a:t>tourne à gauche avant les véhicules</a:t>
            </a:r>
            <a:r>
              <a:rPr lang="fr-FR" sz="1600" b="1" dirty="0">
                <a:solidFill>
                  <a:srgbClr val="008000"/>
                </a:solidFill>
                <a:latin typeface="Open Sans"/>
              </a:rPr>
              <a:t> qui sont derrière lui</a:t>
            </a:r>
            <a:endParaRPr lang="fr-FR" sz="1600" dirty="0">
              <a:solidFill>
                <a:srgbClr val="008000"/>
              </a:solidFill>
              <a:latin typeface="Open Sans"/>
            </a:endParaRPr>
          </a:p>
          <a:p>
            <a:pPr marL="285750" indent="-285750" algn="just">
              <a:buFont typeface="Courier New" panose="02070309020205020404" pitchFamily="49" charset="0"/>
              <a:buChar char="o"/>
            </a:pPr>
            <a:r>
              <a:rPr lang="fr-FR" sz="1600" b="1" dirty="0" smtClean="0">
                <a:solidFill>
                  <a:srgbClr val="008000"/>
                </a:solidFill>
                <a:latin typeface="Open Sans"/>
              </a:rPr>
              <a:t>Être en mesure de </a:t>
            </a:r>
            <a:r>
              <a:rPr lang="fr-FR" sz="1600" b="1" dirty="0" smtClean="0">
                <a:solidFill>
                  <a:schemeClr val="accent6">
                    <a:lumMod val="50000"/>
                  </a:schemeClr>
                </a:solidFill>
                <a:latin typeface="Open Sans"/>
              </a:rPr>
              <a:t>démarrer avant les </a:t>
            </a:r>
            <a:r>
              <a:rPr lang="fr-FR" sz="1600" b="1" dirty="0">
                <a:solidFill>
                  <a:schemeClr val="accent6">
                    <a:lumMod val="50000"/>
                  </a:schemeClr>
                </a:solidFill>
                <a:latin typeface="Open Sans"/>
              </a:rPr>
              <a:t>véhicules </a:t>
            </a:r>
            <a:r>
              <a:rPr lang="fr-FR" sz="1600" b="1" dirty="0">
                <a:solidFill>
                  <a:srgbClr val="008000"/>
                </a:solidFill>
                <a:latin typeface="Open Sans"/>
              </a:rPr>
              <a:t>à moteur</a:t>
            </a:r>
            <a:endParaRPr lang="fr-FR" sz="1600" dirty="0">
              <a:solidFill>
                <a:srgbClr val="008000"/>
              </a:solidFill>
              <a:latin typeface="Open Sans"/>
            </a:endParaRPr>
          </a:p>
          <a:p>
            <a:pPr marL="285750" indent="-285750" algn="just">
              <a:buFont typeface="Courier New" panose="02070309020205020404" pitchFamily="49" charset="0"/>
              <a:buChar char="o"/>
            </a:pPr>
            <a:r>
              <a:rPr lang="fr-FR" sz="1600" b="1" dirty="0">
                <a:solidFill>
                  <a:srgbClr val="008000"/>
                </a:solidFill>
                <a:latin typeface="Open Sans"/>
              </a:rPr>
              <a:t>Ne pas respirer </a:t>
            </a:r>
            <a:r>
              <a:rPr lang="fr-FR" sz="1600" b="1" dirty="0">
                <a:solidFill>
                  <a:schemeClr val="accent6">
                    <a:lumMod val="50000"/>
                  </a:schemeClr>
                </a:solidFill>
                <a:latin typeface="Open Sans"/>
              </a:rPr>
              <a:t>les gaz d'échappement</a:t>
            </a:r>
            <a:r>
              <a:rPr lang="fr-FR" sz="1600" b="1" dirty="0">
                <a:solidFill>
                  <a:srgbClr val="FF9900"/>
                </a:solidFill>
                <a:latin typeface="Open Sans"/>
              </a:rPr>
              <a:t> </a:t>
            </a:r>
            <a:r>
              <a:rPr lang="fr-FR" sz="1600" b="1" dirty="0">
                <a:solidFill>
                  <a:srgbClr val="008000"/>
                </a:solidFill>
                <a:latin typeface="Open Sans"/>
              </a:rPr>
              <a:t>en attendant le feu vert</a:t>
            </a:r>
            <a:endParaRPr lang="fr-FR" sz="1600" dirty="0">
              <a:solidFill>
                <a:srgbClr val="008000"/>
              </a:solidFill>
              <a:latin typeface="Open Sans"/>
            </a:endParaRPr>
          </a:p>
          <a:p>
            <a:pPr marL="285750" indent="-285750" algn="just">
              <a:buFont typeface="Courier New" panose="02070309020205020404" pitchFamily="49" charset="0"/>
              <a:buChar char="o"/>
            </a:pPr>
            <a:r>
              <a:rPr lang="fr-FR" sz="1600" b="1" dirty="0">
                <a:solidFill>
                  <a:srgbClr val="008000"/>
                </a:solidFill>
                <a:latin typeface="Open Sans"/>
              </a:rPr>
              <a:t>Améliorer la </a:t>
            </a:r>
            <a:r>
              <a:rPr lang="fr-FR" sz="1600" b="1" dirty="0">
                <a:solidFill>
                  <a:schemeClr val="accent6">
                    <a:lumMod val="50000"/>
                  </a:schemeClr>
                </a:solidFill>
                <a:latin typeface="Open Sans"/>
              </a:rPr>
              <a:t>sécurité des piétons </a:t>
            </a:r>
            <a:r>
              <a:rPr lang="fr-FR" sz="1600" b="1" dirty="0">
                <a:solidFill>
                  <a:srgbClr val="008000"/>
                </a:solidFill>
                <a:latin typeface="Open Sans"/>
              </a:rPr>
              <a:t>en éloignant les véhicules</a:t>
            </a:r>
            <a:r>
              <a:rPr lang="fr-FR" sz="1600" b="1" dirty="0">
                <a:solidFill>
                  <a:srgbClr val="FF9900"/>
                </a:solidFill>
                <a:latin typeface="Open Sans"/>
              </a:rPr>
              <a:t> </a:t>
            </a:r>
            <a:r>
              <a:rPr lang="fr-FR" sz="1600" b="1" dirty="0">
                <a:solidFill>
                  <a:srgbClr val="008000"/>
                </a:solidFill>
                <a:latin typeface="Open Sans"/>
              </a:rPr>
              <a:t>motorisés de la traversée </a:t>
            </a:r>
            <a:r>
              <a:rPr lang="fr-FR" sz="1600" b="1" dirty="0" smtClean="0">
                <a:solidFill>
                  <a:srgbClr val="008000"/>
                </a:solidFill>
                <a:latin typeface="Open Sans"/>
              </a:rPr>
              <a:t>piétonne</a:t>
            </a:r>
            <a:endParaRPr lang="fr-FR" sz="1600" dirty="0">
              <a:solidFill>
                <a:srgbClr val="008000"/>
              </a:solidFill>
            </a:endParaRPr>
          </a:p>
        </p:txBody>
      </p:sp>
    </p:spTree>
    <p:extLst>
      <p:ext uri="{BB962C8B-B14F-4D97-AF65-F5344CB8AC3E}">
        <p14:creationId xmlns:p14="http://schemas.microsoft.com/office/powerpoint/2010/main" val="10524746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56" y="1449016"/>
            <a:ext cx="3783565" cy="212400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484784"/>
            <a:ext cx="4244367" cy="2124000"/>
          </a:xfrm>
          <a:prstGeom prst="rect">
            <a:avLst/>
          </a:prstGeom>
        </p:spPr>
      </p:pic>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5"/>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16" name="ZoneTexte 15"/>
          <p:cNvSpPr txBox="1"/>
          <p:nvPr/>
        </p:nvSpPr>
        <p:spPr>
          <a:xfrm>
            <a:off x="4615565"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DÉPASSEMENT DES CYCLISTES</a:t>
            </a:r>
            <a:endParaRPr lang="fr-FR" dirty="0">
              <a:solidFill>
                <a:srgbClr val="008000"/>
              </a:solidFill>
              <a:latin typeface="Arial Black" panose="020B0A04020102020204" pitchFamily="34" charset="0"/>
            </a:endParaRPr>
          </a:p>
        </p:txBody>
      </p:sp>
      <p:sp>
        <p:nvSpPr>
          <p:cNvPr id="5" name="ZoneTexte 4"/>
          <p:cNvSpPr txBox="1"/>
          <p:nvPr/>
        </p:nvSpPr>
        <p:spPr>
          <a:xfrm>
            <a:off x="126568" y="5445224"/>
            <a:ext cx="8858468" cy="1354217"/>
          </a:xfrm>
          <a:prstGeom prst="rect">
            <a:avLst/>
          </a:prstGeom>
          <a:solidFill>
            <a:srgbClr val="FFFFCC"/>
          </a:solidFill>
          <a:ln w="12700">
            <a:solidFill>
              <a:srgbClr val="C00000"/>
            </a:solidFill>
          </a:ln>
        </p:spPr>
        <p:txBody>
          <a:bodyPr wrap="square" rtlCol="0">
            <a:spAutoFit/>
          </a:bodyPr>
          <a:lstStyle/>
          <a:p>
            <a:pPr algn="just"/>
            <a:r>
              <a:rPr lang="fr-FR" sz="1400" b="1" dirty="0">
                <a:solidFill>
                  <a:srgbClr val="7030A0"/>
                </a:solidFill>
                <a:latin typeface="Open Sans"/>
              </a:rPr>
              <a:t>Ne mettez pas </a:t>
            </a:r>
            <a:r>
              <a:rPr lang="fr-FR" sz="1400" b="1" dirty="0" smtClean="0">
                <a:solidFill>
                  <a:srgbClr val="00B0F0"/>
                </a:solidFill>
                <a:latin typeface="Open Sans"/>
              </a:rPr>
              <a:t>la </a:t>
            </a:r>
            <a:r>
              <a:rPr lang="fr-FR" sz="1400" b="1" dirty="0">
                <a:solidFill>
                  <a:srgbClr val="00B0F0"/>
                </a:solidFill>
                <a:latin typeface="Open Sans"/>
              </a:rPr>
              <a:t>vie </a:t>
            </a:r>
            <a:r>
              <a:rPr lang="fr-FR" sz="1400" b="1" dirty="0" smtClean="0">
                <a:solidFill>
                  <a:srgbClr val="00B0F0"/>
                </a:solidFill>
                <a:latin typeface="Open Sans"/>
              </a:rPr>
              <a:t>des cyclistes en </a:t>
            </a:r>
            <a:r>
              <a:rPr lang="fr-FR" sz="1400" b="1" dirty="0">
                <a:solidFill>
                  <a:srgbClr val="00B0F0"/>
                </a:solidFill>
                <a:latin typeface="Open Sans"/>
              </a:rPr>
              <a:t>jeu </a:t>
            </a:r>
            <a:r>
              <a:rPr lang="fr-FR" sz="1400" b="1" dirty="0">
                <a:solidFill>
                  <a:srgbClr val="7030A0"/>
                </a:solidFill>
                <a:latin typeface="Open Sans"/>
              </a:rPr>
              <a:t>pour avoir l'impression d'avoir "gagné" deux ou trois minutes à la fin d'un parcours car il n'est pas dit que le cycliste doublé n'arrivera pas finalement avant vous.</a:t>
            </a:r>
            <a:endParaRPr lang="fr-FR" sz="1400" dirty="0">
              <a:solidFill>
                <a:srgbClr val="7030A0"/>
              </a:solidFill>
            </a:endParaRPr>
          </a:p>
          <a:p>
            <a:pPr algn="just"/>
            <a:r>
              <a:rPr lang="fr-FR" b="1" dirty="0" smtClean="0">
                <a:solidFill>
                  <a:schemeClr val="accent6">
                    <a:lumMod val="75000"/>
                  </a:schemeClr>
                </a:solidFill>
                <a:latin typeface="Open Sans"/>
              </a:rPr>
              <a:t>Nota </a:t>
            </a:r>
            <a:r>
              <a:rPr lang="fr-FR" b="1" dirty="0">
                <a:solidFill>
                  <a:schemeClr val="accent6">
                    <a:lumMod val="75000"/>
                  </a:schemeClr>
                </a:solidFill>
                <a:latin typeface="Open Sans"/>
              </a:rPr>
              <a:t>: </a:t>
            </a:r>
            <a:r>
              <a:rPr lang="fr-FR" b="1" dirty="0">
                <a:solidFill>
                  <a:srgbClr val="002060"/>
                </a:solidFill>
                <a:latin typeface="Open Sans"/>
              </a:rPr>
              <a:t>sur les voies à double sens, les conducteurs sont autorisés, pour dépasser un cycliste en respectant la distance de sécurité, à </a:t>
            </a:r>
            <a:r>
              <a:rPr lang="fr-FR" b="1" dirty="0">
                <a:solidFill>
                  <a:srgbClr val="008000"/>
                </a:solidFill>
                <a:latin typeface="Open Sans"/>
              </a:rPr>
              <a:t>chevaucher</a:t>
            </a:r>
            <a:r>
              <a:rPr lang="fr-FR" b="1" dirty="0">
                <a:solidFill>
                  <a:srgbClr val="002060"/>
                </a:solidFill>
                <a:latin typeface="Open Sans"/>
              </a:rPr>
              <a:t> une ligne continue. </a:t>
            </a:r>
            <a:r>
              <a:rPr lang="fr-FR" b="1" dirty="0" smtClean="0">
                <a:solidFill>
                  <a:srgbClr val="00B050"/>
                </a:solidFill>
                <a:latin typeface="Open Sans"/>
              </a:rPr>
              <a:t>(Article R412-19)</a:t>
            </a:r>
            <a:r>
              <a:rPr lang="fr-FR" b="1" dirty="0" smtClean="0">
                <a:solidFill>
                  <a:srgbClr val="002060"/>
                </a:solidFill>
                <a:latin typeface="Open Sans"/>
              </a:rPr>
              <a:t>.</a:t>
            </a:r>
          </a:p>
        </p:txBody>
      </p:sp>
      <p:sp>
        <p:nvSpPr>
          <p:cNvPr id="9" name="ZoneTexte 8"/>
          <p:cNvSpPr txBox="1"/>
          <p:nvPr/>
        </p:nvSpPr>
        <p:spPr>
          <a:xfrm>
            <a:off x="137056" y="3573016"/>
            <a:ext cx="8858468" cy="1785104"/>
          </a:xfrm>
          <a:prstGeom prst="rect">
            <a:avLst/>
          </a:prstGeom>
          <a:solidFill>
            <a:schemeClr val="accent2">
              <a:lumMod val="20000"/>
              <a:lumOff val="80000"/>
            </a:schemeClr>
          </a:solidFill>
          <a:ln w="12700">
            <a:solidFill>
              <a:srgbClr val="00B0F0"/>
            </a:solidFill>
          </a:ln>
        </p:spPr>
        <p:txBody>
          <a:bodyPr wrap="square" rtlCol="0">
            <a:spAutoFit/>
          </a:bodyPr>
          <a:lstStyle/>
          <a:p>
            <a:pPr algn="just"/>
            <a:r>
              <a:rPr lang="fr-FR" sz="2000" b="1" dirty="0">
                <a:solidFill>
                  <a:srgbClr val="FF0000"/>
                </a:solidFill>
                <a:latin typeface="Arial Black" panose="020B0A04020102020204" pitchFamily="34" charset="0"/>
              </a:rPr>
              <a:t>Automobilistes</a:t>
            </a:r>
            <a:r>
              <a:rPr lang="fr-FR" b="1" dirty="0">
                <a:solidFill>
                  <a:srgbClr val="002060"/>
                </a:solidFill>
                <a:latin typeface="Open Sans"/>
              </a:rPr>
              <a:t>, soyez persuadés que lorsque vous vous déplacez sur un </a:t>
            </a:r>
            <a:r>
              <a:rPr lang="fr-FR" b="1" dirty="0" smtClean="0">
                <a:solidFill>
                  <a:srgbClr val="002060"/>
                </a:solidFill>
                <a:latin typeface="Open Sans"/>
              </a:rPr>
              <a:t>Axe </a:t>
            </a:r>
            <a:r>
              <a:rPr lang="fr-FR" b="1" dirty="0">
                <a:solidFill>
                  <a:srgbClr val="002060"/>
                </a:solidFill>
                <a:latin typeface="Open Sans"/>
              </a:rPr>
              <a:t>de Transit, ses</a:t>
            </a:r>
            <a:r>
              <a:rPr lang="fr-FR" b="1" dirty="0">
                <a:solidFill>
                  <a:srgbClr val="FACD99"/>
                </a:solidFill>
                <a:latin typeface="Open Sans"/>
              </a:rPr>
              <a:t> </a:t>
            </a:r>
            <a:r>
              <a:rPr lang="fr-FR" b="1" dirty="0">
                <a:solidFill>
                  <a:srgbClr val="FF00FF"/>
                </a:solidFill>
                <a:latin typeface="Open Sans"/>
              </a:rPr>
              <a:t>impératifs de circulation</a:t>
            </a:r>
            <a:r>
              <a:rPr lang="fr-FR" b="1" dirty="0">
                <a:solidFill>
                  <a:srgbClr val="FACD99"/>
                </a:solidFill>
                <a:latin typeface="Open Sans"/>
              </a:rPr>
              <a:t> </a:t>
            </a:r>
            <a:r>
              <a:rPr lang="fr-FR" b="1" dirty="0">
                <a:solidFill>
                  <a:srgbClr val="008000"/>
                </a:solidFill>
                <a:latin typeface="Open Sans"/>
              </a:rPr>
              <a:t>(Feux - Carrefours - Circulation des autres automobilistes - Passages Piétons)</a:t>
            </a:r>
            <a:r>
              <a:rPr lang="fr-FR" b="1" dirty="0">
                <a:solidFill>
                  <a:srgbClr val="002060"/>
                </a:solidFill>
                <a:latin typeface="Open Sans"/>
              </a:rPr>
              <a:t> font </a:t>
            </a:r>
            <a:r>
              <a:rPr lang="fr-FR" b="1" dirty="0">
                <a:solidFill>
                  <a:srgbClr val="00B0F0"/>
                </a:solidFill>
                <a:latin typeface="Open Sans"/>
              </a:rPr>
              <a:t>chuter votre vitesse</a:t>
            </a:r>
            <a:r>
              <a:rPr lang="fr-FR" b="1" dirty="0">
                <a:solidFill>
                  <a:srgbClr val="FACD99"/>
                </a:solidFill>
                <a:latin typeface="Open Sans"/>
              </a:rPr>
              <a:t> </a:t>
            </a:r>
            <a:r>
              <a:rPr lang="fr-FR" b="1" dirty="0">
                <a:solidFill>
                  <a:srgbClr val="002060"/>
                </a:solidFill>
                <a:latin typeface="Open Sans"/>
              </a:rPr>
              <a:t>bien plus que </a:t>
            </a:r>
            <a:r>
              <a:rPr lang="fr-FR" b="1" dirty="0">
                <a:solidFill>
                  <a:srgbClr val="FF0000"/>
                </a:solidFill>
                <a:latin typeface="Open Sans"/>
              </a:rPr>
              <a:t>les cyclistes</a:t>
            </a:r>
            <a:r>
              <a:rPr lang="fr-FR" b="1" dirty="0">
                <a:solidFill>
                  <a:srgbClr val="FACD99"/>
                </a:solidFill>
                <a:latin typeface="Open Sans"/>
              </a:rPr>
              <a:t> </a:t>
            </a:r>
            <a:r>
              <a:rPr lang="fr-FR" b="1" dirty="0">
                <a:solidFill>
                  <a:srgbClr val="002060"/>
                </a:solidFill>
                <a:latin typeface="Open Sans"/>
              </a:rPr>
              <a:t>que vous vous </a:t>
            </a:r>
            <a:r>
              <a:rPr lang="fr-FR" b="1" dirty="0">
                <a:solidFill>
                  <a:srgbClr val="FF00FF"/>
                </a:solidFill>
                <a:latin typeface="Open Sans"/>
              </a:rPr>
              <a:t>obstinez à vouloir doubler</a:t>
            </a:r>
            <a:r>
              <a:rPr lang="fr-FR" b="1" dirty="0">
                <a:solidFill>
                  <a:srgbClr val="002060"/>
                </a:solidFill>
                <a:latin typeface="Open Sans"/>
              </a:rPr>
              <a:t>, la plupart du temps en</a:t>
            </a:r>
            <a:r>
              <a:rPr lang="fr-FR" b="1" dirty="0">
                <a:solidFill>
                  <a:srgbClr val="FACD99"/>
                </a:solidFill>
                <a:latin typeface="Open Sans"/>
              </a:rPr>
              <a:t> </a:t>
            </a:r>
            <a:r>
              <a:rPr lang="fr-FR" b="1" dirty="0">
                <a:solidFill>
                  <a:srgbClr val="FF00FF"/>
                </a:solidFill>
                <a:latin typeface="Open Sans"/>
              </a:rPr>
              <a:t>infraction aux règles</a:t>
            </a:r>
            <a:r>
              <a:rPr lang="fr-FR" b="1" dirty="0">
                <a:solidFill>
                  <a:srgbClr val="002060"/>
                </a:solidFill>
                <a:latin typeface="Open Sans"/>
              </a:rPr>
              <a:t> de </a:t>
            </a:r>
            <a:r>
              <a:rPr lang="fr-FR" b="1" dirty="0" smtClean="0">
                <a:solidFill>
                  <a:srgbClr val="00B050"/>
                </a:solidFill>
                <a:latin typeface="Open Sans"/>
              </a:rPr>
              <a:t>Article R414-4</a:t>
            </a:r>
            <a:r>
              <a:rPr lang="fr-FR" b="1" dirty="0">
                <a:solidFill>
                  <a:srgbClr val="00B050"/>
                </a:solidFill>
                <a:latin typeface="Open Sans"/>
              </a:rPr>
              <a:t> </a:t>
            </a:r>
            <a:r>
              <a:rPr lang="fr-FR" b="1" dirty="0">
                <a:solidFill>
                  <a:srgbClr val="002060"/>
                </a:solidFill>
                <a:latin typeface="Open Sans"/>
              </a:rPr>
              <a:t>du Code de la Route</a:t>
            </a:r>
            <a:r>
              <a:rPr lang="fr-FR" b="1" dirty="0">
                <a:solidFill>
                  <a:srgbClr val="7030A0"/>
                </a:solidFill>
                <a:latin typeface="Open Sans"/>
              </a:rPr>
              <a:t> </a:t>
            </a:r>
            <a:r>
              <a:rPr lang="fr-FR" sz="1400" b="1" dirty="0">
                <a:solidFill>
                  <a:srgbClr val="7030A0"/>
                </a:solidFill>
                <a:latin typeface="Open Sans"/>
              </a:rPr>
              <a:t>(135€ + 3 points)</a:t>
            </a:r>
            <a:r>
              <a:rPr lang="fr-FR" b="1" dirty="0">
                <a:solidFill>
                  <a:srgbClr val="002060"/>
                </a:solidFill>
                <a:latin typeface="Open Sans"/>
              </a:rPr>
              <a:t>, les voies n'étant souvent</a:t>
            </a:r>
            <a:r>
              <a:rPr lang="fr-FR" b="1" dirty="0">
                <a:solidFill>
                  <a:srgbClr val="FFFF00"/>
                </a:solidFill>
                <a:latin typeface="Open Sans"/>
              </a:rPr>
              <a:t> </a:t>
            </a:r>
            <a:r>
              <a:rPr lang="fr-FR" b="1" dirty="0">
                <a:solidFill>
                  <a:srgbClr val="FF00FF"/>
                </a:solidFill>
                <a:latin typeface="Open Sans"/>
              </a:rPr>
              <a:t>pas assez larges</a:t>
            </a:r>
            <a:r>
              <a:rPr lang="fr-FR" b="1" dirty="0">
                <a:solidFill>
                  <a:srgbClr val="FFFF00"/>
                </a:solidFill>
                <a:latin typeface="Open Sans"/>
              </a:rPr>
              <a:t> </a:t>
            </a:r>
            <a:r>
              <a:rPr lang="fr-FR" b="1" dirty="0">
                <a:solidFill>
                  <a:srgbClr val="002060"/>
                </a:solidFill>
                <a:latin typeface="Open Sans"/>
              </a:rPr>
              <a:t>pour </a:t>
            </a:r>
            <a:r>
              <a:rPr lang="fr-FR" b="1" dirty="0" smtClean="0">
                <a:solidFill>
                  <a:srgbClr val="002060"/>
                </a:solidFill>
                <a:latin typeface="Open Sans"/>
              </a:rPr>
              <a:t>pouvoir le </a:t>
            </a:r>
            <a:r>
              <a:rPr lang="fr-FR" b="1" dirty="0">
                <a:solidFill>
                  <a:srgbClr val="002060"/>
                </a:solidFill>
                <a:latin typeface="Open Sans"/>
              </a:rPr>
              <a:t>respecter</a:t>
            </a:r>
            <a:r>
              <a:rPr lang="fr-FR" b="1" dirty="0" smtClean="0">
                <a:solidFill>
                  <a:srgbClr val="002060"/>
                </a:solidFill>
                <a:latin typeface="Open Sans"/>
              </a:rPr>
              <a:t>.</a:t>
            </a:r>
            <a:endParaRPr lang="fr-FR" dirty="0">
              <a:solidFill>
                <a:srgbClr val="002060"/>
              </a:solidFill>
              <a:latin typeface="Open Sans"/>
            </a:endParaRPr>
          </a:p>
        </p:txBody>
      </p:sp>
    </p:spTree>
    <p:extLst>
      <p:ext uri="{BB962C8B-B14F-4D97-AF65-F5344CB8AC3E}">
        <p14:creationId xmlns:p14="http://schemas.microsoft.com/office/powerpoint/2010/main" val="18160814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AXE DE TRANSIT</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6" name="ZoneTexte 5"/>
          <p:cNvSpPr txBox="1"/>
          <p:nvPr/>
        </p:nvSpPr>
        <p:spPr>
          <a:xfrm>
            <a:off x="4644008" y="111517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CARREFOUR À SENS GIRATOIRE</a:t>
            </a:r>
            <a:endParaRPr lang="fr-FR" dirty="0">
              <a:solidFill>
                <a:srgbClr val="008000"/>
              </a:solidFill>
              <a:latin typeface="Arial Black" panose="020B0A04020102020204" pitchFamily="34" charset="0"/>
            </a:endParaRPr>
          </a:p>
        </p:txBody>
      </p:sp>
      <p:sp>
        <p:nvSpPr>
          <p:cNvPr id="7" name="ZoneTexte 6"/>
          <p:cNvSpPr txBox="1"/>
          <p:nvPr/>
        </p:nvSpPr>
        <p:spPr>
          <a:xfrm>
            <a:off x="137057" y="2708920"/>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SAS VÉLO</a:t>
            </a:r>
            <a:endParaRPr lang="fr-FR" dirty="0">
              <a:solidFill>
                <a:srgbClr val="008000"/>
              </a:solidFill>
              <a:latin typeface="Arial Black" panose="020B0A04020102020204" pitchFamily="34" charset="0"/>
            </a:endParaRPr>
          </a:p>
        </p:txBody>
      </p:sp>
      <p:sp>
        <p:nvSpPr>
          <p:cNvPr id="8" name="ZoneTexte 7"/>
          <p:cNvSpPr txBox="1"/>
          <p:nvPr/>
        </p:nvSpPr>
        <p:spPr>
          <a:xfrm>
            <a:off x="4644008" y="4005064"/>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STATIONNEMENT TRÈS GÉNANT</a:t>
            </a:r>
            <a:endParaRPr lang="fr-FR" dirty="0">
              <a:solidFill>
                <a:srgbClr val="008000"/>
              </a:solidFill>
              <a:latin typeface="Arial Black" panose="020B0A04020102020204" pitchFamily="34" charset="0"/>
            </a:endParaRPr>
          </a:p>
        </p:txBody>
      </p:sp>
      <p:sp>
        <p:nvSpPr>
          <p:cNvPr id="2" name="ZoneTexte 1"/>
          <p:cNvSpPr txBox="1"/>
          <p:nvPr/>
        </p:nvSpPr>
        <p:spPr>
          <a:xfrm>
            <a:off x="137055" y="3212976"/>
            <a:ext cx="8886911" cy="646331"/>
          </a:xfrm>
          <a:prstGeom prst="rect">
            <a:avLst/>
          </a:prstGeom>
          <a:solidFill>
            <a:schemeClr val="accent3">
              <a:lumMod val="40000"/>
              <a:lumOff val="60000"/>
            </a:schemeClr>
          </a:solidFill>
          <a:ln w="12700">
            <a:solidFill>
              <a:srgbClr val="7030A0"/>
            </a:solidFill>
          </a:ln>
        </p:spPr>
        <p:txBody>
          <a:bodyPr wrap="square" rtlCol="0">
            <a:spAutoFit/>
          </a:bodyPr>
          <a:lstStyle/>
          <a:p>
            <a:pPr algn="just"/>
            <a:r>
              <a:rPr lang="fr-FR" b="1" dirty="0">
                <a:solidFill>
                  <a:srgbClr val="002060"/>
                </a:solidFill>
                <a:latin typeface="Open Sans"/>
              </a:rPr>
              <a:t>Il est </a:t>
            </a:r>
            <a:r>
              <a:rPr lang="fr-FR" b="1" dirty="0">
                <a:solidFill>
                  <a:srgbClr val="FF0000"/>
                </a:solidFill>
                <a:latin typeface="Open Sans"/>
              </a:rPr>
              <a:t>interdit </a:t>
            </a:r>
            <a:r>
              <a:rPr lang="fr-FR" b="1" dirty="0">
                <a:solidFill>
                  <a:srgbClr val="002060"/>
                </a:solidFill>
                <a:latin typeface="Open Sans"/>
              </a:rPr>
              <a:t>aux véhicules motorisés de se positionner </a:t>
            </a:r>
            <a:r>
              <a:rPr lang="fr-FR" b="1" dirty="0">
                <a:solidFill>
                  <a:srgbClr val="FF00FF"/>
                </a:solidFill>
                <a:latin typeface="Open Sans"/>
              </a:rPr>
              <a:t>dans le SAS </a:t>
            </a:r>
            <a:r>
              <a:rPr lang="fr-FR" b="1" dirty="0" smtClean="0">
                <a:solidFill>
                  <a:srgbClr val="FF00FF"/>
                </a:solidFill>
                <a:latin typeface="Open Sans"/>
              </a:rPr>
              <a:t>VÉLO</a:t>
            </a:r>
            <a:r>
              <a:rPr lang="fr-FR" b="1" dirty="0" smtClean="0">
                <a:solidFill>
                  <a:srgbClr val="002060"/>
                </a:solidFill>
                <a:latin typeface="Open Sans"/>
              </a:rPr>
              <a:t>,</a:t>
            </a:r>
            <a:r>
              <a:rPr lang="fr-FR" b="1" dirty="0" smtClean="0">
                <a:solidFill>
                  <a:srgbClr val="FF00FF"/>
                </a:solidFill>
                <a:latin typeface="Open Sans"/>
              </a:rPr>
              <a:t> </a:t>
            </a:r>
            <a:r>
              <a:rPr lang="fr-FR" b="1" dirty="0">
                <a:solidFill>
                  <a:srgbClr val="002060"/>
                </a:solidFill>
                <a:latin typeface="Open Sans"/>
              </a:rPr>
              <a:t>c'est à dire franchir la </a:t>
            </a:r>
            <a:r>
              <a:rPr lang="fr-FR" b="1" dirty="0">
                <a:solidFill>
                  <a:srgbClr val="FF0000"/>
                </a:solidFill>
                <a:latin typeface="Open Sans"/>
              </a:rPr>
              <a:t>ligne d'effet de feu </a:t>
            </a:r>
            <a:r>
              <a:rPr lang="fr-FR" b="1" dirty="0">
                <a:solidFill>
                  <a:srgbClr val="002060"/>
                </a:solidFill>
                <a:latin typeface="Open Sans"/>
              </a:rPr>
              <a:t>en attente du feu </a:t>
            </a:r>
            <a:r>
              <a:rPr lang="fr-FR" b="1" dirty="0" smtClean="0">
                <a:solidFill>
                  <a:srgbClr val="002060"/>
                </a:solidFill>
                <a:latin typeface="Open Sans"/>
              </a:rPr>
              <a:t>vert </a:t>
            </a:r>
            <a:r>
              <a:rPr lang="fr-FR" b="1" dirty="0" smtClean="0">
                <a:solidFill>
                  <a:srgbClr val="00B050"/>
                </a:solidFill>
                <a:latin typeface="Open Sans"/>
              </a:rPr>
              <a:t>(Article R412-30)</a:t>
            </a:r>
            <a:endParaRPr lang="fr-FR" dirty="0">
              <a:solidFill>
                <a:srgbClr val="00B050"/>
              </a:solidFill>
            </a:endParaRPr>
          </a:p>
        </p:txBody>
      </p:sp>
      <p:sp>
        <p:nvSpPr>
          <p:cNvPr id="3" name="ZoneTexte 2"/>
          <p:cNvSpPr txBox="1"/>
          <p:nvPr/>
        </p:nvSpPr>
        <p:spPr>
          <a:xfrm>
            <a:off x="137056" y="1628800"/>
            <a:ext cx="8886910" cy="923330"/>
          </a:xfrm>
          <a:prstGeom prst="rect">
            <a:avLst/>
          </a:prstGeom>
          <a:solidFill>
            <a:schemeClr val="accent4">
              <a:lumMod val="20000"/>
              <a:lumOff val="80000"/>
            </a:schemeClr>
          </a:solidFill>
          <a:ln w="12700">
            <a:solidFill>
              <a:srgbClr val="008000"/>
            </a:solidFill>
          </a:ln>
        </p:spPr>
        <p:txBody>
          <a:bodyPr wrap="square" rtlCol="0">
            <a:spAutoFit/>
          </a:bodyPr>
          <a:lstStyle/>
          <a:p>
            <a:r>
              <a:rPr lang="fr-FR" b="1" dirty="0">
                <a:solidFill>
                  <a:srgbClr val="7030A0"/>
                </a:solidFill>
                <a:latin typeface="Open Sans"/>
              </a:rPr>
              <a:t>Dans la </a:t>
            </a:r>
            <a:r>
              <a:rPr lang="fr-FR" b="1" dirty="0">
                <a:solidFill>
                  <a:srgbClr val="00B0F0"/>
                </a:solidFill>
                <a:latin typeface="Open Sans"/>
              </a:rPr>
              <a:t>zone urbaine de Brive</a:t>
            </a:r>
            <a:r>
              <a:rPr lang="fr-FR" b="1" dirty="0">
                <a:solidFill>
                  <a:srgbClr val="7030A0"/>
                </a:solidFill>
                <a:latin typeface="Open Sans"/>
              </a:rPr>
              <a:t>, les carrefours à sens giratoires sont à</a:t>
            </a:r>
            <a:r>
              <a:rPr lang="fr-FR" b="1" dirty="0">
                <a:solidFill>
                  <a:srgbClr val="9FC4EA"/>
                </a:solidFill>
                <a:latin typeface="Open Sans"/>
              </a:rPr>
              <a:t> </a:t>
            </a:r>
            <a:r>
              <a:rPr lang="fr-FR" b="1" dirty="0">
                <a:solidFill>
                  <a:srgbClr val="00B0F0"/>
                </a:solidFill>
                <a:latin typeface="Open Sans"/>
              </a:rPr>
              <a:t>1 seule voie</a:t>
            </a:r>
            <a:r>
              <a:rPr lang="fr-FR" b="1" dirty="0">
                <a:solidFill>
                  <a:srgbClr val="9FC4EA"/>
                </a:solidFill>
                <a:latin typeface="Open Sans"/>
              </a:rPr>
              <a:t> </a:t>
            </a:r>
            <a:r>
              <a:rPr lang="fr-FR" b="1" dirty="0">
                <a:solidFill>
                  <a:srgbClr val="7030A0"/>
                </a:solidFill>
                <a:latin typeface="Open Sans"/>
              </a:rPr>
              <a:t>et la largeur de la chaussée</a:t>
            </a:r>
            <a:r>
              <a:rPr lang="fr-FR" b="1" dirty="0">
                <a:solidFill>
                  <a:srgbClr val="FF0000"/>
                </a:solidFill>
                <a:latin typeface="Open Sans"/>
              </a:rPr>
              <a:t> interdit </a:t>
            </a:r>
            <a:r>
              <a:rPr lang="fr-FR" b="1" dirty="0">
                <a:solidFill>
                  <a:srgbClr val="7030A0"/>
                </a:solidFill>
                <a:latin typeface="Open Sans"/>
              </a:rPr>
              <a:t>aux </a:t>
            </a:r>
            <a:r>
              <a:rPr lang="fr-FR" b="1" dirty="0">
                <a:solidFill>
                  <a:srgbClr val="FF00FF"/>
                </a:solidFill>
                <a:latin typeface="Open Sans"/>
              </a:rPr>
              <a:t>Automobilistes</a:t>
            </a:r>
            <a:r>
              <a:rPr lang="fr-FR" b="1" dirty="0">
                <a:solidFill>
                  <a:srgbClr val="7030A0"/>
                </a:solidFill>
                <a:latin typeface="Open Sans"/>
              </a:rPr>
              <a:t> de </a:t>
            </a:r>
            <a:r>
              <a:rPr lang="fr-FR" b="1" dirty="0">
                <a:solidFill>
                  <a:srgbClr val="FF0000"/>
                </a:solidFill>
                <a:latin typeface="Open Sans"/>
              </a:rPr>
              <a:t>doubler les cyclistes</a:t>
            </a:r>
            <a:r>
              <a:rPr lang="fr-FR" b="1" dirty="0">
                <a:solidFill>
                  <a:srgbClr val="7030A0"/>
                </a:solidFill>
                <a:latin typeface="Open Sans"/>
              </a:rPr>
              <a:t>.</a:t>
            </a:r>
            <a:endParaRPr lang="fr-FR" dirty="0">
              <a:solidFill>
                <a:srgbClr val="7030A0"/>
              </a:solidFill>
            </a:endParaRPr>
          </a:p>
        </p:txBody>
      </p:sp>
      <p:sp>
        <p:nvSpPr>
          <p:cNvPr id="4" name="ZoneTexte 3"/>
          <p:cNvSpPr txBox="1"/>
          <p:nvPr/>
        </p:nvSpPr>
        <p:spPr>
          <a:xfrm>
            <a:off x="137057" y="4482986"/>
            <a:ext cx="8886910" cy="1754326"/>
          </a:xfrm>
          <a:prstGeom prst="rect">
            <a:avLst/>
          </a:prstGeom>
          <a:solidFill>
            <a:schemeClr val="accent3">
              <a:lumMod val="20000"/>
              <a:lumOff val="80000"/>
            </a:schemeClr>
          </a:solidFill>
          <a:ln w="12700">
            <a:solidFill>
              <a:srgbClr val="FF00FF"/>
            </a:solidFill>
          </a:ln>
        </p:spPr>
        <p:txBody>
          <a:bodyPr wrap="square" rtlCol="0">
            <a:spAutoFit/>
          </a:bodyPr>
          <a:lstStyle/>
          <a:p>
            <a:pPr algn="just"/>
            <a:r>
              <a:rPr lang="fr-FR" b="1" dirty="0" smtClean="0">
                <a:solidFill>
                  <a:srgbClr val="00B050"/>
                </a:solidFill>
                <a:latin typeface="Open Sans"/>
              </a:rPr>
              <a:t>Article R417-11</a:t>
            </a:r>
            <a:endParaRPr lang="fr-FR" dirty="0">
              <a:solidFill>
                <a:srgbClr val="00B050"/>
              </a:solidFill>
              <a:latin typeface="Open Sans"/>
            </a:endParaRPr>
          </a:p>
          <a:p>
            <a:pPr algn="just"/>
            <a:r>
              <a:rPr lang="fr-FR" b="1" dirty="0">
                <a:solidFill>
                  <a:srgbClr val="002060"/>
                </a:solidFill>
                <a:latin typeface="Open Sans"/>
              </a:rPr>
              <a:t>Quelques exemples qui perturbent la circulation </a:t>
            </a:r>
            <a:r>
              <a:rPr lang="fr-FR" b="1" dirty="0" smtClean="0">
                <a:solidFill>
                  <a:srgbClr val="002060"/>
                </a:solidFill>
                <a:latin typeface="Open Sans"/>
              </a:rPr>
              <a:t>et engagent la </a:t>
            </a:r>
            <a:r>
              <a:rPr lang="fr-FR" b="1" dirty="0" smtClean="0">
                <a:solidFill>
                  <a:srgbClr val="FF0000"/>
                </a:solidFill>
                <a:latin typeface="Open Sans"/>
              </a:rPr>
              <a:t>SÉCURITÉ</a:t>
            </a:r>
            <a:r>
              <a:rPr lang="fr-FR" b="1" dirty="0" smtClean="0">
                <a:solidFill>
                  <a:srgbClr val="FACD99"/>
                </a:solidFill>
                <a:latin typeface="Open Sans"/>
              </a:rPr>
              <a:t> </a:t>
            </a:r>
            <a:r>
              <a:rPr lang="fr-FR" b="1" dirty="0" smtClean="0">
                <a:solidFill>
                  <a:srgbClr val="002060"/>
                </a:solidFill>
                <a:latin typeface="Open Sans"/>
              </a:rPr>
              <a:t>des</a:t>
            </a:r>
            <a:r>
              <a:rPr lang="fr-FR" b="1" dirty="0">
                <a:solidFill>
                  <a:srgbClr val="002060"/>
                </a:solidFill>
                <a:latin typeface="Open Sans"/>
              </a:rPr>
              <a:t> </a:t>
            </a:r>
            <a:r>
              <a:rPr lang="fr-FR" b="1" dirty="0">
                <a:solidFill>
                  <a:schemeClr val="accent6">
                    <a:lumMod val="75000"/>
                  </a:schemeClr>
                </a:solidFill>
                <a:latin typeface="Open Sans"/>
              </a:rPr>
              <a:t>piétons</a:t>
            </a:r>
            <a:r>
              <a:rPr lang="fr-FR" b="1" dirty="0">
                <a:solidFill>
                  <a:srgbClr val="FACD99"/>
                </a:solidFill>
                <a:latin typeface="Open Sans"/>
              </a:rPr>
              <a:t> </a:t>
            </a:r>
            <a:r>
              <a:rPr lang="fr-FR" b="1" dirty="0">
                <a:solidFill>
                  <a:srgbClr val="002060"/>
                </a:solidFill>
                <a:latin typeface="Open Sans"/>
              </a:rPr>
              <a:t>et des </a:t>
            </a:r>
            <a:r>
              <a:rPr lang="fr-FR" b="1" dirty="0">
                <a:solidFill>
                  <a:schemeClr val="accent6">
                    <a:lumMod val="75000"/>
                  </a:schemeClr>
                </a:solidFill>
                <a:latin typeface="Open Sans"/>
              </a:rPr>
              <a:t>cyclistes</a:t>
            </a:r>
            <a:r>
              <a:rPr lang="fr-FR" b="1" dirty="0">
                <a:solidFill>
                  <a:srgbClr val="FACD99"/>
                </a:solidFill>
                <a:latin typeface="Open Sans"/>
              </a:rPr>
              <a:t> </a:t>
            </a:r>
            <a:r>
              <a:rPr lang="fr-FR" sz="1400" b="1" dirty="0">
                <a:solidFill>
                  <a:srgbClr val="7030A0"/>
                </a:solidFill>
                <a:latin typeface="Open Sans"/>
              </a:rPr>
              <a:t>(amende de 4° classe = 135</a:t>
            </a:r>
            <a:r>
              <a:rPr lang="fr-FR" sz="1400" b="1" dirty="0" smtClean="0">
                <a:solidFill>
                  <a:srgbClr val="7030A0"/>
                </a:solidFill>
                <a:latin typeface="Open Sans"/>
              </a:rPr>
              <a:t>€ + fourrière éventuelle)</a:t>
            </a:r>
            <a:endParaRPr lang="fr-FR" sz="1400" dirty="0">
              <a:solidFill>
                <a:srgbClr val="7030A0"/>
              </a:solidFill>
              <a:latin typeface="Open Sans"/>
            </a:endParaRPr>
          </a:p>
          <a:p>
            <a:pPr marL="285750" indent="-285750" algn="just">
              <a:buFont typeface="Courier New" panose="02070309020205020404" pitchFamily="49" charset="0"/>
              <a:buChar char="o"/>
            </a:pPr>
            <a:r>
              <a:rPr lang="fr-FR" b="1" dirty="0">
                <a:solidFill>
                  <a:srgbClr val="002060"/>
                </a:solidFill>
                <a:latin typeface="Open Sans"/>
              </a:rPr>
              <a:t>Sur les</a:t>
            </a:r>
            <a:r>
              <a:rPr lang="fr-FR" b="1" dirty="0">
                <a:solidFill>
                  <a:srgbClr val="FACD99"/>
                </a:solidFill>
                <a:latin typeface="Open Sans"/>
              </a:rPr>
              <a:t> </a:t>
            </a:r>
            <a:r>
              <a:rPr lang="fr-FR" b="1" dirty="0">
                <a:solidFill>
                  <a:srgbClr val="FF00FF"/>
                </a:solidFill>
                <a:latin typeface="Open Sans"/>
              </a:rPr>
              <a:t>trottoirs </a:t>
            </a:r>
            <a:r>
              <a:rPr lang="fr-FR" b="1" dirty="0">
                <a:solidFill>
                  <a:srgbClr val="00B050"/>
                </a:solidFill>
                <a:latin typeface="Open Sans"/>
              </a:rPr>
              <a:t>(Alinéa 8°a)</a:t>
            </a:r>
            <a:endParaRPr lang="fr-FR" dirty="0">
              <a:solidFill>
                <a:srgbClr val="00B050"/>
              </a:solidFill>
              <a:latin typeface="Open Sans"/>
            </a:endParaRPr>
          </a:p>
          <a:p>
            <a:pPr marL="285750" indent="-285750" algn="just">
              <a:buFont typeface="Courier New" panose="02070309020205020404" pitchFamily="49" charset="0"/>
              <a:buChar char="o"/>
            </a:pPr>
            <a:r>
              <a:rPr lang="fr-FR" b="1" dirty="0">
                <a:solidFill>
                  <a:srgbClr val="002060"/>
                </a:solidFill>
                <a:latin typeface="Open Sans"/>
              </a:rPr>
              <a:t>Sur les</a:t>
            </a:r>
            <a:r>
              <a:rPr lang="fr-FR" b="1" dirty="0">
                <a:solidFill>
                  <a:srgbClr val="FACD99"/>
                </a:solidFill>
                <a:latin typeface="Open Sans"/>
              </a:rPr>
              <a:t> </a:t>
            </a:r>
            <a:r>
              <a:rPr lang="fr-FR" b="1" dirty="0">
                <a:solidFill>
                  <a:srgbClr val="FF00FF"/>
                </a:solidFill>
                <a:latin typeface="Open Sans"/>
              </a:rPr>
              <a:t>passages piétons </a:t>
            </a:r>
            <a:r>
              <a:rPr lang="fr-FR" b="1" dirty="0">
                <a:solidFill>
                  <a:srgbClr val="00B050"/>
                </a:solidFill>
                <a:latin typeface="Open Sans"/>
              </a:rPr>
              <a:t>(Alinéa 5°)</a:t>
            </a:r>
            <a:endParaRPr lang="fr-FR" dirty="0">
              <a:solidFill>
                <a:srgbClr val="00B050"/>
              </a:solidFill>
              <a:latin typeface="Open Sans"/>
            </a:endParaRPr>
          </a:p>
          <a:p>
            <a:pPr marL="285750" indent="-285750" algn="just">
              <a:buFont typeface="Courier New" panose="02070309020205020404" pitchFamily="49" charset="0"/>
              <a:buChar char="o"/>
            </a:pPr>
            <a:r>
              <a:rPr lang="fr-FR" b="1" dirty="0">
                <a:solidFill>
                  <a:srgbClr val="002060"/>
                </a:solidFill>
                <a:latin typeface="Open Sans"/>
              </a:rPr>
              <a:t>Sur les</a:t>
            </a:r>
            <a:r>
              <a:rPr lang="fr-FR" b="1" dirty="0">
                <a:solidFill>
                  <a:srgbClr val="FF00FF"/>
                </a:solidFill>
                <a:latin typeface="Open Sans"/>
              </a:rPr>
              <a:t> Bandes </a:t>
            </a:r>
            <a:r>
              <a:rPr lang="fr-FR" b="1" dirty="0">
                <a:solidFill>
                  <a:srgbClr val="002060"/>
                </a:solidFill>
                <a:latin typeface="Open Sans"/>
              </a:rPr>
              <a:t>et</a:t>
            </a:r>
            <a:r>
              <a:rPr lang="fr-FR" b="1" dirty="0">
                <a:solidFill>
                  <a:srgbClr val="FACD99"/>
                </a:solidFill>
                <a:latin typeface="Open Sans"/>
              </a:rPr>
              <a:t> </a:t>
            </a:r>
            <a:r>
              <a:rPr lang="fr-FR" b="1" dirty="0">
                <a:solidFill>
                  <a:srgbClr val="FF00FF"/>
                </a:solidFill>
                <a:latin typeface="Open Sans"/>
              </a:rPr>
              <a:t>Pistes Cyclables </a:t>
            </a:r>
            <a:r>
              <a:rPr lang="fr-FR" b="1" dirty="0">
                <a:solidFill>
                  <a:srgbClr val="00B050"/>
                </a:solidFill>
                <a:latin typeface="Open Sans"/>
              </a:rPr>
              <a:t>(Alinéa 8°b</a:t>
            </a:r>
            <a:r>
              <a:rPr lang="fr-FR" b="1" dirty="0" smtClean="0">
                <a:solidFill>
                  <a:srgbClr val="00B050"/>
                </a:solidFill>
                <a:latin typeface="Open Sans"/>
              </a:rPr>
              <a:t>)</a:t>
            </a:r>
            <a:endParaRPr lang="fr-FR" dirty="0">
              <a:solidFill>
                <a:srgbClr val="00B050"/>
              </a:solidFill>
            </a:endParaRPr>
          </a:p>
        </p:txBody>
      </p:sp>
      <p:sp>
        <p:nvSpPr>
          <p:cNvPr id="11" name="ZoneTexte 10"/>
          <p:cNvSpPr txBox="1"/>
          <p:nvPr/>
        </p:nvSpPr>
        <p:spPr>
          <a:xfrm>
            <a:off x="137057" y="6351711"/>
            <a:ext cx="8886909" cy="461665"/>
          </a:xfrm>
          <a:prstGeom prst="rect">
            <a:avLst/>
          </a:prstGeom>
          <a:solidFill>
            <a:schemeClr val="accent5">
              <a:lumMod val="40000"/>
              <a:lumOff val="60000"/>
            </a:schemeClr>
          </a:solidFill>
          <a:ln w="28575">
            <a:solidFill>
              <a:srgbClr val="008000"/>
            </a:solidFill>
          </a:ln>
        </p:spPr>
        <p:txBody>
          <a:bodyPr wrap="square" rtlCol="0">
            <a:spAutoFit/>
          </a:bodyPr>
          <a:lstStyle/>
          <a:p>
            <a:pPr algn="ctr"/>
            <a:r>
              <a:rPr lang="fr-FR" sz="2400" b="1" dirty="0" smtClean="0">
                <a:solidFill>
                  <a:srgbClr val="FF00FF"/>
                </a:solidFill>
                <a:latin typeface="Arial Black" panose="020B0A04020102020204" pitchFamily="34" charset="0"/>
              </a:rPr>
              <a:t>TOUJOURS</a:t>
            </a:r>
            <a:r>
              <a:rPr lang="fr-FR" sz="2400" b="1" dirty="0" smtClean="0">
                <a:solidFill>
                  <a:srgbClr val="93C57C"/>
                </a:solidFill>
                <a:latin typeface="Open Sans"/>
              </a:rPr>
              <a:t> </a:t>
            </a:r>
            <a:r>
              <a:rPr lang="fr-FR" sz="2400" b="1" dirty="0" smtClean="0">
                <a:solidFill>
                  <a:srgbClr val="00B0F0"/>
                </a:solidFill>
                <a:latin typeface="Open Sans"/>
              </a:rPr>
              <a:t>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0313448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30</a:t>
            </a:r>
            <a:endParaRPr lang="fr-FR" altLang="fr-FR" sz="3200" kern="0" dirty="0">
              <a:latin typeface="Bodoni MT Black" panose="02070A03080606020203" pitchFamily="18"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525" y="2889360"/>
            <a:ext cx="5618963" cy="3780000"/>
          </a:xfrm>
          <a:prstGeom prst="rect">
            <a:avLst/>
          </a:prstGeom>
        </p:spPr>
      </p:pic>
      <p:sp>
        <p:nvSpPr>
          <p:cNvPr id="6" name="ZoneTexte 5"/>
          <p:cNvSpPr txBox="1"/>
          <p:nvPr/>
        </p:nvSpPr>
        <p:spPr>
          <a:xfrm>
            <a:off x="4283968" y="908720"/>
            <a:ext cx="4608512" cy="1754326"/>
          </a:xfrm>
          <a:prstGeom prst="rect">
            <a:avLst/>
          </a:prstGeom>
          <a:solidFill>
            <a:srgbClr val="FFFFCC"/>
          </a:solidFill>
          <a:ln w="12700">
            <a:solidFill>
              <a:srgbClr val="FF0000"/>
            </a:solidFill>
          </a:ln>
        </p:spPr>
        <p:txBody>
          <a:bodyPr wrap="square" rtlCol="0">
            <a:spAutoFit/>
          </a:bodyPr>
          <a:lstStyle/>
          <a:p>
            <a:pPr algn="just"/>
            <a:r>
              <a:rPr lang="fr-FR" b="1" dirty="0" smtClean="0">
                <a:solidFill>
                  <a:srgbClr val="002060"/>
                </a:solidFill>
                <a:latin typeface="Open Sans"/>
              </a:rPr>
              <a:t>Les</a:t>
            </a:r>
            <a:r>
              <a:rPr lang="fr-FR" b="1" dirty="0">
                <a:solidFill>
                  <a:srgbClr val="FF00FF"/>
                </a:solidFill>
                <a:latin typeface="Open Sans"/>
              </a:rPr>
              <a:t> </a:t>
            </a:r>
            <a:r>
              <a:rPr lang="fr-FR" b="1" dirty="0" smtClean="0">
                <a:solidFill>
                  <a:srgbClr val="FF00FF"/>
                </a:solidFill>
                <a:latin typeface="Open Sans"/>
              </a:rPr>
              <a:t>dispositions</a:t>
            </a:r>
            <a:r>
              <a:rPr lang="fr-FR" b="1" dirty="0">
                <a:solidFill>
                  <a:srgbClr val="FF00FF"/>
                </a:solidFill>
                <a:latin typeface="Open Sans"/>
              </a:rPr>
              <a:t> </a:t>
            </a:r>
            <a:r>
              <a:rPr lang="fr-FR" b="1" dirty="0">
                <a:solidFill>
                  <a:srgbClr val="002060"/>
                </a:solidFill>
                <a:latin typeface="Open Sans"/>
              </a:rPr>
              <a:t>décrites dans la </a:t>
            </a:r>
            <a:r>
              <a:rPr lang="fr-FR" b="1" dirty="0" smtClean="0">
                <a:solidFill>
                  <a:srgbClr val="002060"/>
                </a:solidFill>
                <a:latin typeface="Open Sans"/>
              </a:rPr>
              <a:t>rubrique</a:t>
            </a:r>
            <a:r>
              <a:rPr lang="fr-FR" b="1" dirty="0" smtClean="0">
                <a:solidFill>
                  <a:srgbClr val="FF00FF"/>
                </a:solidFill>
                <a:latin typeface="Open Sans"/>
              </a:rPr>
              <a:t> </a:t>
            </a:r>
            <a:r>
              <a:rPr lang="fr-FR" b="1" dirty="0" smtClean="0">
                <a:solidFill>
                  <a:schemeClr val="accent6">
                    <a:lumMod val="75000"/>
                  </a:schemeClr>
                </a:solidFill>
                <a:latin typeface="Open Sans"/>
              </a:rPr>
              <a:t>"Axes </a:t>
            </a:r>
            <a:r>
              <a:rPr lang="fr-FR" b="1" dirty="0">
                <a:solidFill>
                  <a:schemeClr val="accent6">
                    <a:lumMod val="75000"/>
                  </a:schemeClr>
                </a:solidFill>
                <a:latin typeface="Open Sans"/>
              </a:rPr>
              <a:t>de Transit"</a:t>
            </a:r>
            <a:r>
              <a:rPr lang="fr-FR" b="1" dirty="0">
                <a:solidFill>
                  <a:srgbClr val="FF00FF"/>
                </a:solidFill>
                <a:latin typeface="Open Sans"/>
              </a:rPr>
              <a:t> </a:t>
            </a:r>
            <a:r>
              <a:rPr lang="fr-FR" b="1" dirty="0">
                <a:solidFill>
                  <a:srgbClr val="002060"/>
                </a:solidFill>
                <a:latin typeface="Open Sans"/>
              </a:rPr>
              <a:t>doivent être </a:t>
            </a:r>
            <a:r>
              <a:rPr lang="fr-FR" b="1" dirty="0">
                <a:solidFill>
                  <a:srgbClr val="FF00FF"/>
                </a:solidFill>
                <a:latin typeface="Open Sans"/>
              </a:rPr>
              <a:t>appliquées</a:t>
            </a:r>
            <a:r>
              <a:rPr lang="fr-FR" b="1" dirty="0">
                <a:solidFill>
                  <a:srgbClr val="002060"/>
                </a:solidFill>
                <a:latin typeface="Open Sans"/>
              </a:rPr>
              <a:t> en</a:t>
            </a:r>
            <a:r>
              <a:rPr lang="fr-FR" b="1" dirty="0">
                <a:solidFill>
                  <a:srgbClr val="FF00FF"/>
                </a:solidFill>
                <a:latin typeface="Open Sans"/>
              </a:rPr>
              <a:t> </a:t>
            </a:r>
            <a:r>
              <a:rPr lang="fr-FR" b="1" dirty="0">
                <a:solidFill>
                  <a:schemeClr val="accent6">
                    <a:lumMod val="75000"/>
                  </a:schemeClr>
                </a:solidFill>
                <a:latin typeface="Open Sans"/>
              </a:rPr>
              <a:t>"Zone 30</a:t>
            </a:r>
            <a:r>
              <a:rPr lang="fr-FR" b="1" dirty="0" smtClean="0">
                <a:solidFill>
                  <a:schemeClr val="accent6">
                    <a:lumMod val="75000"/>
                  </a:schemeClr>
                </a:solidFill>
                <a:latin typeface="Open Sans"/>
              </a:rPr>
              <a:t>"</a:t>
            </a:r>
            <a:r>
              <a:rPr lang="fr-FR" b="1" dirty="0" smtClean="0">
                <a:solidFill>
                  <a:srgbClr val="002060"/>
                </a:solidFill>
                <a:latin typeface="Open Sans"/>
              </a:rPr>
              <a:t>. </a:t>
            </a:r>
          </a:p>
          <a:p>
            <a:pPr algn="just"/>
            <a:r>
              <a:rPr lang="fr-FR" b="1" dirty="0" smtClean="0">
                <a:solidFill>
                  <a:srgbClr val="002060"/>
                </a:solidFill>
                <a:latin typeface="Open Sans"/>
              </a:rPr>
              <a:t>Seules </a:t>
            </a:r>
            <a:r>
              <a:rPr lang="fr-FR" b="1" dirty="0">
                <a:solidFill>
                  <a:srgbClr val="002060"/>
                </a:solidFill>
                <a:latin typeface="Open Sans"/>
              </a:rPr>
              <a:t>les dispositions particulières à ce régime de circulation seront </a:t>
            </a:r>
            <a:r>
              <a:rPr lang="fr-FR" b="1" dirty="0" smtClean="0">
                <a:solidFill>
                  <a:srgbClr val="002060"/>
                </a:solidFill>
                <a:latin typeface="Open Sans"/>
              </a:rPr>
              <a:t>donc développées </a:t>
            </a:r>
            <a:r>
              <a:rPr lang="fr-FR" b="1" dirty="0">
                <a:solidFill>
                  <a:srgbClr val="002060"/>
                </a:solidFill>
                <a:latin typeface="Open Sans"/>
              </a:rPr>
              <a:t>ci-dessous.</a:t>
            </a:r>
            <a:endParaRPr lang="fr-FR" b="0" i="0" dirty="0">
              <a:solidFill>
                <a:srgbClr val="002060"/>
              </a:solidFill>
              <a:effectLst/>
              <a:latin typeface="Open Sans"/>
            </a:endParaRPr>
          </a:p>
        </p:txBody>
      </p:sp>
      <p:grpSp>
        <p:nvGrpSpPr>
          <p:cNvPr id="12" name="Groupe 11"/>
          <p:cNvGrpSpPr/>
          <p:nvPr/>
        </p:nvGrpSpPr>
        <p:grpSpPr>
          <a:xfrm>
            <a:off x="107506" y="1026919"/>
            <a:ext cx="4032000" cy="3370519"/>
            <a:chOff x="107506" y="1026919"/>
            <a:chExt cx="4032000" cy="3370519"/>
          </a:xfrm>
        </p:grpSpPr>
        <p:sp>
          <p:nvSpPr>
            <p:cNvPr id="3" name="ZoneTexte 2"/>
            <p:cNvSpPr txBox="1"/>
            <p:nvPr/>
          </p:nvSpPr>
          <p:spPr>
            <a:xfrm>
              <a:off x="143506" y="2520001"/>
              <a:ext cx="3960000" cy="1877437"/>
            </a:xfrm>
            <a:prstGeom prst="rect">
              <a:avLst/>
            </a:prstGeom>
            <a:solidFill>
              <a:schemeClr val="accent1">
                <a:lumMod val="60000"/>
                <a:lumOff val="40000"/>
              </a:schemeClr>
            </a:solidFill>
            <a:ln w="57150">
              <a:solidFill>
                <a:srgbClr val="00B050"/>
              </a:solidFill>
            </a:ln>
          </p:spPr>
          <p:txBody>
            <a:bodyPr wrap="square" rtlCol="0">
              <a:spAutoFit/>
            </a:bodyPr>
            <a:lstStyle/>
            <a:p>
              <a:pPr algn="ctr"/>
              <a:r>
                <a:rPr lang="fr-FR" sz="2400" dirty="0" smtClean="0">
                  <a:latin typeface="Arial Black" panose="020B0A04020102020204" pitchFamily="34" charset="0"/>
                </a:rPr>
                <a:t>Quartiers</a:t>
              </a:r>
            </a:p>
            <a:p>
              <a:pPr algn="ctr"/>
              <a:r>
                <a:rPr lang="fr-FR" sz="1600" b="1" dirty="0" smtClean="0">
                  <a:latin typeface="Arial Black" panose="020B0A04020102020204" pitchFamily="34" charset="0"/>
                  <a:cs typeface="Arial" panose="020B0604020202020204" pitchFamily="34" charset="0"/>
                </a:rPr>
                <a:t>Résidentiel – Pavillonnaire</a:t>
              </a:r>
            </a:p>
            <a:p>
              <a:pPr algn="ctr"/>
              <a:r>
                <a:rPr lang="fr-FR" sz="1600" b="1" dirty="0" smtClean="0">
                  <a:solidFill>
                    <a:srgbClr val="C00000"/>
                  </a:solidFill>
                  <a:latin typeface="Arial Black" panose="020B0A04020102020204" pitchFamily="34" charset="0"/>
                  <a:cs typeface="Arial" panose="020B0604020202020204" pitchFamily="34" charset="0"/>
                </a:rPr>
                <a:t>Vitesse : </a:t>
              </a:r>
              <a:r>
                <a:rPr lang="fr-FR" sz="2000" b="1" dirty="0" smtClean="0">
                  <a:solidFill>
                    <a:srgbClr val="C00000"/>
                  </a:solidFill>
                  <a:latin typeface="Arial Black" panose="020B0A04020102020204" pitchFamily="34" charset="0"/>
                  <a:cs typeface="Arial" panose="020B0604020202020204" pitchFamily="34" charset="0"/>
                </a:rPr>
                <a:t>&lt; 30 Km/h</a:t>
              </a:r>
            </a:p>
            <a:p>
              <a:r>
                <a:rPr lang="fr-FR" sz="1400" b="1" dirty="0" smtClean="0">
                  <a:latin typeface="Open Sans"/>
                  <a:cs typeface="Arial" panose="020B0604020202020204" pitchFamily="34" charset="0"/>
                </a:rPr>
                <a:t>Motorisé :	</a:t>
              </a:r>
              <a:r>
                <a:rPr lang="fr-FR" sz="1400" b="1" dirty="0" smtClean="0">
                  <a:solidFill>
                    <a:srgbClr val="0000FF"/>
                  </a:solidFill>
                  <a:latin typeface="Open Sans"/>
                  <a:cs typeface="Arial" panose="020B0604020202020204" pitchFamily="34" charset="0"/>
                </a:rPr>
                <a:t>Chaussée</a:t>
              </a:r>
              <a:r>
                <a:rPr lang="fr-FR" sz="1400" b="1" dirty="0" smtClean="0">
                  <a:latin typeface="Open Sans"/>
                  <a:cs typeface="Arial" panose="020B0604020202020204" pitchFamily="34" charset="0"/>
                </a:rPr>
                <a:t> </a:t>
              </a:r>
              <a:r>
                <a:rPr lang="fr-FR" sz="1200" b="1" dirty="0" smtClean="0">
                  <a:latin typeface="Open Sans"/>
                  <a:cs typeface="Arial" panose="020B0604020202020204" pitchFamily="34" charset="0"/>
                </a:rPr>
                <a:t>(rouler à </a:t>
              </a:r>
              <a:r>
                <a:rPr lang="fr-FR" sz="1200" b="1" dirty="0" smtClean="0">
                  <a:solidFill>
                    <a:srgbClr val="C00000"/>
                  </a:solidFill>
                  <a:latin typeface="Arial Black" panose="020B0A04020102020204" pitchFamily="34" charset="0"/>
                  <a:cs typeface="Arial" panose="020B0604020202020204" pitchFamily="34" charset="0"/>
                </a:rPr>
                <a:t>DROITE</a:t>
              </a:r>
              <a:r>
                <a:rPr lang="fr-FR" sz="1200" b="1" dirty="0" smtClean="0">
                  <a:latin typeface="Open Sans"/>
                  <a:cs typeface="Arial" panose="020B0604020202020204" pitchFamily="34" charset="0"/>
                </a:rPr>
                <a:t>)</a:t>
              </a:r>
            </a:p>
            <a:p>
              <a:r>
                <a:rPr lang="fr-FR" sz="1400" b="1" dirty="0" smtClean="0">
                  <a:latin typeface="Open Sans"/>
                  <a:cs typeface="Arial" panose="020B0604020202020204" pitchFamily="34" charset="0"/>
                </a:rPr>
                <a:t>Piétons : 	</a:t>
              </a:r>
              <a:r>
                <a:rPr lang="fr-FR" sz="1400" b="1" dirty="0" smtClean="0">
                  <a:solidFill>
                    <a:srgbClr val="0000FF"/>
                  </a:solidFill>
                  <a:latin typeface="Open Sans"/>
                  <a:cs typeface="Arial" panose="020B0604020202020204" pitchFamily="34" charset="0"/>
                </a:rPr>
                <a:t>Sur le Trottoir</a:t>
              </a:r>
            </a:p>
            <a:p>
              <a:r>
                <a:rPr lang="fr-FR" sz="1400" b="1" dirty="0" smtClean="0">
                  <a:latin typeface="Open Sans"/>
                  <a:cs typeface="Arial" panose="020B0604020202020204" pitchFamily="34" charset="0"/>
                </a:rPr>
                <a:t>Cyclistes :	</a:t>
              </a:r>
              <a:r>
                <a:rPr lang="fr-FR" sz="1400" b="1" dirty="0" smtClean="0">
                  <a:solidFill>
                    <a:srgbClr val="0000FF"/>
                  </a:solidFill>
                  <a:latin typeface="Open Sans"/>
                  <a:cs typeface="Arial" panose="020B0604020202020204" pitchFamily="34" charset="0"/>
                </a:rPr>
                <a:t>Chaussée </a:t>
              </a:r>
              <a:r>
                <a:rPr lang="fr-FR" sz="1200" b="1" dirty="0" smtClean="0">
                  <a:latin typeface="Open Sans"/>
                  <a:cs typeface="Arial" panose="020B0604020202020204" pitchFamily="34" charset="0"/>
                </a:rPr>
                <a:t>(rouler à </a:t>
              </a:r>
              <a:r>
                <a:rPr lang="fr-FR" sz="1200" b="1" dirty="0" smtClean="0">
                  <a:solidFill>
                    <a:srgbClr val="C00000"/>
                  </a:solidFill>
                  <a:latin typeface="Arial Black" panose="020B0A04020102020204" pitchFamily="34" charset="0"/>
                  <a:cs typeface="Arial" panose="020B0604020202020204" pitchFamily="34" charset="0"/>
                </a:rPr>
                <a:t>DROITE</a:t>
              </a:r>
              <a:r>
                <a:rPr lang="fr-FR" sz="1200" b="1" dirty="0" smtClean="0">
                  <a:latin typeface="Open Sans"/>
                  <a:cs typeface="Arial" panose="020B0604020202020204" pitchFamily="34" charset="0"/>
                </a:rPr>
                <a:t>)</a:t>
              </a:r>
            </a:p>
            <a:p>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D</a:t>
              </a:r>
              <a:r>
                <a:rPr lang="fr-FR" sz="1200" b="1" dirty="0" smtClean="0">
                  <a:solidFill>
                    <a:srgbClr val="0000FF"/>
                  </a:solidFill>
                  <a:latin typeface="Open Sans"/>
                  <a:cs typeface="Arial" panose="020B0604020202020204" pitchFamily="34" charset="0"/>
                </a:rPr>
                <a:t>ouble</a:t>
              </a:r>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S</a:t>
              </a:r>
              <a:r>
                <a:rPr lang="fr-FR" sz="1200" b="1" dirty="0" smtClean="0">
                  <a:solidFill>
                    <a:srgbClr val="0000FF"/>
                  </a:solidFill>
                  <a:latin typeface="Open Sans"/>
                  <a:cs typeface="Arial" panose="020B0604020202020204" pitchFamily="34" charset="0"/>
                </a:rPr>
                <a:t>ens</a:t>
              </a:r>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C</a:t>
              </a:r>
              <a:r>
                <a:rPr lang="fr-FR" sz="1200" b="1" dirty="0" smtClean="0">
                  <a:solidFill>
                    <a:srgbClr val="0000FF"/>
                  </a:solidFill>
                  <a:latin typeface="Open Sans"/>
                  <a:cs typeface="Arial" panose="020B0604020202020204" pitchFamily="34" charset="0"/>
                </a:rPr>
                <a:t>yclable</a:t>
              </a:r>
              <a:endParaRPr lang="fr-FR" sz="1200" b="1" dirty="0">
                <a:solidFill>
                  <a:srgbClr val="0000FF"/>
                </a:solidFill>
                <a:latin typeface="Open Sans"/>
                <a:cs typeface="Arial" panose="020B0604020202020204" pitchFamily="34" charset="0"/>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6" y="1026919"/>
              <a:ext cx="4032000" cy="1517927"/>
            </a:xfrm>
            <a:prstGeom prst="rect">
              <a:avLst/>
            </a:prstGeom>
          </p:spPr>
        </p:pic>
      </p:grpSp>
    </p:spTree>
    <p:extLst>
      <p:ext uri="{BB962C8B-B14F-4D97-AF65-F5344CB8AC3E}">
        <p14:creationId xmlns:p14="http://schemas.microsoft.com/office/powerpoint/2010/main" val="341385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30</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5587072"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PRÉCONISATIONS DU CEREMA</a:t>
            </a:r>
            <a:endParaRPr lang="fr-FR" altLang="fr-FR" sz="2400" kern="0" dirty="0">
              <a:latin typeface="Arial Black" panose="020B0A04020102020204" pitchFamily="34" charset="0"/>
            </a:endParaRPr>
          </a:p>
        </p:txBody>
      </p:sp>
      <p:sp>
        <p:nvSpPr>
          <p:cNvPr id="22" name="ZoneTexte 21"/>
          <p:cNvSpPr txBox="1"/>
          <p:nvPr/>
        </p:nvSpPr>
        <p:spPr>
          <a:xfrm>
            <a:off x="137056" y="5397023"/>
            <a:ext cx="8850750" cy="1077218"/>
          </a:xfrm>
          <a:prstGeom prst="rect">
            <a:avLst/>
          </a:prstGeom>
          <a:solidFill>
            <a:schemeClr val="accent5">
              <a:lumMod val="40000"/>
              <a:lumOff val="60000"/>
            </a:schemeClr>
          </a:solidFill>
          <a:ln w="12700">
            <a:solidFill>
              <a:srgbClr val="008000"/>
            </a:solidFill>
          </a:ln>
        </p:spPr>
        <p:txBody>
          <a:bodyPr wrap="square" rtlCol="0">
            <a:spAutoFit/>
          </a:bodyPr>
          <a:lstStyle/>
          <a:p>
            <a:pPr algn="just"/>
            <a:r>
              <a:rPr lang="fr-FR" b="1" dirty="0">
                <a:solidFill>
                  <a:srgbClr val="002060"/>
                </a:solidFill>
                <a:latin typeface="Open Sans"/>
              </a:rPr>
              <a:t>Des </a:t>
            </a:r>
            <a:r>
              <a:rPr lang="fr-FR" b="1" dirty="0">
                <a:solidFill>
                  <a:srgbClr val="FF00FF"/>
                </a:solidFill>
                <a:latin typeface="Open Sans"/>
              </a:rPr>
              <a:t>Bandes Cyclables</a:t>
            </a:r>
            <a:r>
              <a:rPr lang="fr-FR" b="1" dirty="0">
                <a:solidFill>
                  <a:srgbClr val="002060"/>
                </a:solidFill>
                <a:latin typeface="Open Sans"/>
              </a:rPr>
              <a:t> peuvent être aménagées</a:t>
            </a:r>
            <a:r>
              <a:rPr lang="fr-FR" b="1" dirty="0">
                <a:solidFill>
                  <a:srgbClr val="7030A0"/>
                </a:solidFill>
                <a:latin typeface="Open Sans"/>
              </a:rPr>
              <a:t> </a:t>
            </a:r>
            <a:r>
              <a:rPr lang="fr-FR" sz="1400" b="1" dirty="0">
                <a:solidFill>
                  <a:srgbClr val="7030A0"/>
                </a:solidFill>
                <a:latin typeface="Open Sans"/>
              </a:rPr>
              <a:t>- surtout en Double Sens Cyclable -</a:t>
            </a:r>
            <a:r>
              <a:rPr lang="fr-FR" b="1" dirty="0">
                <a:solidFill>
                  <a:srgbClr val="7030A0"/>
                </a:solidFill>
                <a:latin typeface="Open Sans"/>
              </a:rPr>
              <a:t> </a:t>
            </a:r>
            <a:r>
              <a:rPr lang="fr-FR" b="1" dirty="0">
                <a:solidFill>
                  <a:srgbClr val="002060"/>
                </a:solidFill>
                <a:latin typeface="Open Sans"/>
              </a:rPr>
              <a:t>au-delà </a:t>
            </a:r>
            <a:r>
              <a:rPr lang="fr-FR" b="1" dirty="0" smtClean="0">
                <a:solidFill>
                  <a:srgbClr val="002060"/>
                </a:solidFill>
                <a:latin typeface="Open Sans"/>
              </a:rPr>
              <a:t>de 6000 véhicules/jour ou </a:t>
            </a:r>
            <a:r>
              <a:rPr lang="fr-FR" b="1" dirty="0">
                <a:solidFill>
                  <a:srgbClr val="002060"/>
                </a:solidFill>
                <a:latin typeface="Open Sans"/>
              </a:rPr>
              <a:t>sur des zones de mauvaise visibilité.</a:t>
            </a:r>
            <a:endParaRPr lang="fr-FR" dirty="0">
              <a:solidFill>
                <a:srgbClr val="002060"/>
              </a:solidFill>
              <a:latin typeface="Open Sans"/>
            </a:endParaRPr>
          </a:p>
          <a:p>
            <a:pPr algn="just"/>
            <a:r>
              <a:rPr lang="fr-FR" sz="1400" b="1" dirty="0">
                <a:solidFill>
                  <a:srgbClr val="00B0F0"/>
                </a:solidFill>
                <a:latin typeface="Open Sans"/>
              </a:rPr>
              <a:t>Nota : </a:t>
            </a:r>
            <a:r>
              <a:rPr lang="fr-FR" sz="1400" b="1" dirty="0">
                <a:solidFill>
                  <a:srgbClr val="7030A0"/>
                </a:solidFill>
                <a:latin typeface="Open Sans"/>
              </a:rPr>
              <a:t>Une </a:t>
            </a:r>
            <a:r>
              <a:rPr lang="fr-FR" sz="1400" b="1" dirty="0" smtClean="0">
                <a:solidFill>
                  <a:srgbClr val="7030A0"/>
                </a:solidFill>
                <a:latin typeface="Open Sans"/>
              </a:rPr>
              <a:t>« Zone 30 » </a:t>
            </a:r>
            <a:r>
              <a:rPr lang="fr-FR" sz="1400" b="1" dirty="0">
                <a:solidFill>
                  <a:srgbClr val="7030A0"/>
                </a:solidFill>
                <a:latin typeface="Open Sans"/>
              </a:rPr>
              <a:t>qui draine plus de </a:t>
            </a:r>
            <a:r>
              <a:rPr lang="fr-FR" sz="1400" b="1" dirty="0">
                <a:solidFill>
                  <a:srgbClr val="00B0F0"/>
                </a:solidFill>
                <a:latin typeface="Open Sans"/>
              </a:rPr>
              <a:t>8000 véhicules/jour </a:t>
            </a:r>
            <a:r>
              <a:rPr lang="fr-FR" sz="1400" b="1" dirty="0">
                <a:solidFill>
                  <a:srgbClr val="7030A0"/>
                </a:solidFill>
                <a:latin typeface="Open Sans"/>
              </a:rPr>
              <a:t>devient de fait, et doit être considérée comme un </a:t>
            </a:r>
            <a:r>
              <a:rPr lang="fr-FR" sz="1400" b="1" dirty="0" smtClean="0">
                <a:solidFill>
                  <a:srgbClr val="7030A0"/>
                </a:solidFill>
                <a:latin typeface="Open Sans"/>
              </a:rPr>
              <a:t>« Axe </a:t>
            </a:r>
            <a:r>
              <a:rPr lang="fr-FR" sz="1400" b="1" dirty="0">
                <a:solidFill>
                  <a:srgbClr val="7030A0"/>
                </a:solidFill>
                <a:latin typeface="Open Sans"/>
              </a:rPr>
              <a:t>de </a:t>
            </a:r>
            <a:r>
              <a:rPr lang="fr-FR" sz="1400" b="1" dirty="0" smtClean="0">
                <a:solidFill>
                  <a:srgbClr val="7030A0"/>
                </a:solidFill>
                <a:latin typeface="Open Sans"/>
              </a:rPr>
              <a:t>Transit ».</a:t>
            </a:r>
            <a:endParaRPr lang="fr-FR" sz="1400" b="0" i="0" dirty="0">
              <a:solidFill>
                <a:srgbClr val="7030A0"/>
              </a:solidFill>
              <a:effectLst/>
              <a:latin typeface="Open Sans"/>
            </a:endParaRPr>
          </a:p>
        </p:txBody>
      </p:sp>
      <p:sp>
        <p:nvSpPr>
          <p:cNvPr id="2" name="ZoneTexte 1"/>
          <p:cNvSpPr txBox="1"/>
          <p:nvPr/>
        </p:nvSpPr>
        <p:spPr>
          <a:xfrm>
            <a:off x="6228184" y="1196615"/>
            <a:ext cx="2759622" cy="3693319"/>
          </a:xfrm>
          <a:prstGeom prst="rect">
            <a:avLst/>
          </a:prstGeom>
          <a:solidFill>
            <a:schemeClr val="accent3">
              <a:lumMod val="20000"/>
              <a:lumOff val="80000"/>
            </a:schemeClr>
          </a:solidFill>
          <a:ln w="12700">
            <a:solidFill>
              <a:srgbClr val="C00000"/>
            </a:solidFill>
          </a:ln>
        </p:spPr>
        <p:txBody>
          <a:bodyPr wrap="square" rtlCol="0">
            <a:spAutoFit/>
          </a:bodyPr>
          <a:lstStyle/>
          <a:p>
            <a:pPr algn="just"/>
            <a:r>
              <a:rPr lang="fr-FR" b="1" dirty="0">
                <a:solidFill>
                  <a:srgbClr val="002060"/>
                </a:solidFill>
                <a:latin typeface="Open Sans"/>
              </a:rPr>
              <a:t>Selon les </a:t>
            </a:r>
            <a:r>
              <a:rPr lang="fr-FR" b="1" dirty="0" smtClean="0">
                <a:solidFill>
                  <a:srgbClr val="002060"/>
                </a:solidFill>
                <a:latin typeface="Open Sans"/>
              </a:rPr>
              <a:t>diverses études </a:t>
            </a:r>
            <a:r>
              <a:rPr lang="fr-FR" b="1" dirty="0">
                <a:solidFill>
                  <a:srgbClr val="002060"/>
                </a:solidFill>
                <a:latin typeface="Open Sans"/>
              </a:rPr>
              <a:t>du </a:t>
            </a:r>
            <a:r>
              <a:rPr lang="fr-FR" b="1" dirty="0">
                <a:solidFill>
                  <a:srgbClr val="FF00FF"/>
                </a:solidFill>
                <a:latin typeface="Open Sans"/>
              </a:rPr>
              <a:t>CEREMA</a:t>
            </a:r>
            <a:r>
              <a:rPr lang="fr-FR" b="1" dirty="0">
                <a:solidFill>
                  <a:srgbClr val="002060"/>
                </a:solidFill>
                <a:latin typeface="Open Sans"/>
              </a:rPr>
              <a:t>,</a:t>
            </a:r>
            <a:r>
              <a:rPr lang="fr-FR" b="1" dirty="0">
                <a:solidFill>
                  <a:srgbClr val="FACD99"/>
                </a:solidFill>
                <a:latin typeface="Open Sans"/>
              </a:rPr>
              <a:t> </a:t>
            </a:r>
            <a:r>
              <a:rPr lang="fr-FR" b="1" dirty="0">
                <a:solidFill>
                  <a:srgbClr val="002060"/>
                </a:solidFill>
                <a:latin typeface="Open Sans"/>
              </a:rPr>
              <a:t>pour la </a:t>
            </a:r>
            <a:r>
              <a:rPr lang="fr-FR" b="1" dirty="0">
                <a:solidFill>
                  <a:srgbClr val="008000"/>
                </a:solidFill>
                <a:latin typeface="Open Sans"/>
              </a:rPr>
              <a:t>sécurité des cyclistes</a:t>
            </a:r>
            <a:r>
              <a:rPr lang="fr-FR" b="1" dirty="0">
                <a:solidFill>
                  <a:srgbClr val="002060"/>
                </a:solidFill>
                <a:latin typeface="Open Sans"/>
              </a:rPr>
              <a:t> et comme les </a:t>
            </a:r>
            <a:r>
              <a:rPr lang="fr-FR" b="1" dirty="0">
                <a:solidFill>
                  <a:srgbClr val="FF00FF"/>
                </a:solidFill>
                <a:latin typeface="Open Sans"/>
              </a:rPr>
              <a:t>Zones 30</a:t>
            </a:r>
            <a:r>
              <a:rPr lang="fr-FR" b="1" dirty="0">
                <a:solidFill>
                  <a:srgbClr val="FACD99"/>
                </a:solidFill>
                <a:latin typeface="Open Sans"/>
              </a:rPr>
              <a:t> </a:t>
            </a:r>
            <a:r>
              <a:rPr lang="fr-FR" b="1" dirty="0">
                <a:solidFill>
                  <a:srgbClr val="002060"/>
                </a:solidFill>
                <a:latin typeface="Open Sans"/>
              </a:rPr>
              <a:t>ne sont autorisées qu'à une vitesse de</a:t>
            </a:r>
            <a:r>
              <a:rPr lang="fr-FR" b="1" dirty="0">
                <a:solidFill>
                  <a:srgbClr val="FACD99"/>
                </a:solidFill>
                <a:latin typeface="Open Sans"/>
              </a:rPr>
              <a:t> </a:t>
            </a:r>
            <a:r>
              <a:rPr lang="fr-FR" b="1" dirty="0">
                <a:solidFill>
                  <a:srgbClr val="FF00FF"/>
                </a:solidFill>
                <a:latin typeface="Open Sans"/>
              </a:rPr>
              <a:t>30 Km/h</a:t>
            </a:r>
            <a:r>
              <a:rPr lang="fr-FR" b="1" dirty="0">
                <a:solidFill>
                  <a:srgbClr val="002060"/>
                </a:solidFill>
                <a:latin typeface="Open Sans"/>
              </a:rPr>
              <a:t>, leurs chaussées n'ont pas besoin d'être aménagées si la densité de circulation reste à moins de</a:t>
            </a:r>
            <a:r>
              <a:rPr lang="fr-FR" b="1" dirty="0">
                <a:solidFill>
                  <a:srgbClr val="008000"/>
                </a:solidFill>
                <a:latin typeface="Open Sans"/>
              </a:rPr>
              <a:t> 6000 véhicules/jour</a:t>
            </a:r>
            <a:r>
              <a:rPr lang="fr-FR" b="1" dirty="0">
                <a:solidFill>
                  <a:srgbClr val="002060"/>
                </a:solidFill>
                <a:latin typeface="Open Sans"/>
              </a:rPr>
              <a:t>.</a:t>
            </a:r>
            <a:endParaRPr lang="fr-FR" dirty="0">
              <a:solidFill>
                <a:srgbClr val="002060"/>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56" y="1916832"/>
            <a:ext cx="5760000" cy="3102984"/>
          </a:xfrm>
          <a:prstGeom prst="rect">
            <a:avLst/>
          </a:prstGeom>
          <a:ln w="28575">
            <a:solidFill>
              <a:srgbClr val="C00000"/>
            </a:solidFill>
          </a:ln>
        </p:spPr>
      </p:pic>
    </p:spTree>
    <p:extLst>
      <p:ext uri="{BB962C8B-B14F-4D97-AF65-F5344CB8AC3E}">
        <p14:creationId xmlns:p14="http://schemas.microsoft.com/office/powerpoint/2010/main" val="17939933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30</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 </a:t>
            </a:r>
            <a:endParaRPr lang="fr-FR" altLang="fr-FR" sz="2400" kern="0" dirty="0">
              <a:latin typeface="Arial Black" panose="020B0A04020102020204" pitchFamily="34"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72" y="5132872"/>
            <a:ext cx="1431832" cy="1260000"/>
          </a:xfrm>
          <a:prstGeom prst="rect">
            <a:avLst/>
          </a:prstGeom>
        </p:spPr>
      </p:pic>
      <p:sp>
        <p:nvSpPr>
          <p:cNvPr id="7" name="ZoneTexte 6"/>
          <p:cNvSpPr txBox="1"/>
          <p:nvPr/>
        </p:nvSpPr>
        <p:spPr>
          <a:xfrm>
            <a:off x="137056" y="3596823"/>
            <a:ext cx="8755424" cy="1200329"/>
          </a:xfrm>
          <a:prstGeom prst="rect">
            <a:avLst/>
          </a:prstGeom>
          <a:solidFill>
            <a:schemeClr val="accent1">
              <a:lumMod val="40000"/>
              <a:lumOff val="60000"/>
            </a:schemeClr>
          </a:solidFill>
          <a:ln w="12700">
            <a:solidFill>
              <a:schemeClr val="accent6">
                <a:lumMod val="75000"/>
              </a:schemeClr>
            </a:solidFill>
          </a:ln>
        </p:spPr>
        <p:txBody>
          <a:bodyPr wrap="square" rtlCol="0">
            <a:spAutoFit/>
          </a:bodyPr>
          <a:lstStyle/>
          <a:p>
            <a:pPr algn="just"/>
            <a:r>
              <a:rPr lang="fr-FR" b="1" dirty="0" smtClean="0">
                <a:solidFill>
                  <a:srgbClr val="002060"/>
                </a:solidFill>
                <a:latin typeface="Open Sans"/>
              </a:rPr>
              <a:t>Néanmoins</a:t>
            </a:r>
            <a:r>
              <a:rPr lang="fr-FR" b="1" dirty="0">
                <a:solidFill>
                  <a:srgbClr val="002060"/>
                </a:solidFill>
                <a:latin typeface="Open Sans"/>
              </a:rPr>
              <a:t>, en Zone 30, la </a:t>
            </a:r>
            <a:r>
              <a:rPr lang="fr-FR" b="1" dirty="0">
                <a:solidFill>
                  <a:srgbClr val="FF00FF"/>
                </a:solidFill>
                <a:latin typeface="Open Sans"/>
              </a:rPr>
              <a:t>vitesse étant réduite</a:t>
            </a:r>
            <a:r>
              <a:rPr lang="fr-FR" b="1" dirty="0">
                <a:solidFill>
                  <a:srgbClr val="FACD99"/>
                </a:solidFill>
                <a:latin typeface="Open Sans"/>
              </a:rPr>
              <a:t> </a:t>
            </a:r>
            <a:r>
              <a:rPr lang="fr-FR" b="1" dirty="0">
                <a:solidFill>
                  <a:srgbClr val="002060"/>
                </a:solidFill>
                <a:latin typeface="Open Sans"/>
              </a:rPr>
              <a:t>et les passages piétons plus éloignés les uns des autres les piétons bénéficient des prescriptions de </a:t>
            </a:r>
            <a:r>
              <a:rPr lang="fr-FR" b="1" dirty="0" smtClean="0">
                <a:solidFill>
                  <a:srgbClr val="002060"/>
                </a:solidFill>
                <a:latin typeface="Open Sans"/>
              </a:rPr>
              <a:t>l‘</a:t>
            </a:r>
            <a:r>
              <a:rPr lang="fr-FR" b="1" dirty="0" smtClean="0">
                <a:solidFill>
                  <a:srgbClr val="00B050"/>
                </a:solidFill>
                <a:latin typeface="Open Sans"/>
              </a:rPr>
              <a:t>Article R415-11</a:t>
            </a:r>
            <a:r>
              <a:rPr lang="fr-FR" b="1" dirty="0">
                <a:solidFill>
                  <a:srgbClr val="00B050"/>
                </a:solidFill>
                <a:latin typeface="Open Sans"/>
              </a:rPr>
              <a:t> </a:t>
            </a:r>
            <a:r>
              <a:rPr lang="fr-FR" b="1" dirty="0">
                <a:solidFill>
                  <a:srgbClr val="002060"/>
                </a:solidFill>
                <a:latin typeface="Open Sans"/>
              </a:rPr>
              <a:t>dès lors qu'ils se sont </a:t>
            </a:r>
            <a:r>
              <a:rPr lang="fr-FR" b="1" dirty="0">
                <a:solidFill>
                  <a:srgbClr val="FF00FF"/>
                </a:solidFill>
                <a:latin typeface="Open Sans"/>
              </a:rPr>
              <a:t>engagés régulièrement</a:t>
            </a:r>
            <a:r>
              <a:rPr lang="fr-FR" b="1" dirty="0">
                <a:solidFill>
                  <a:srgbClr val="FACD99"/>
                </a:solidFill>
                <a:latin typeface="Open Sans"/>
              </a:rPr>
              <a:t> </a:t>
            </a:r>
            <a:r>
              <a:rPr lang="fr-FR" b="1" dirty="0">
                <a:solidFill>
                  <a:srgbClr val="002060"/>
                </a:solidFill>
                <a:latin typeface="Open Sans"/>
              </a:rPr>
              <a:t>sur la</a:t>
            </a:r>
            <a:r>
              <a:rPr lang="fr-FR" b="1" dirty="0">
                <a:solidFill>
                  <a:srgbClr val="FACD99"/>
                </a:solidFill>
                <a:latin typeface="Open Sans"/>
              </a:rPr>
              <a:t> </a:t>
            </a:r>
            <a:r>
              <a:rPr lang="fr-FR" b="1" dirty="0">
                <a:solidFill>
                  <a:schemeClr val="accent6">
                    <a:lumMod val="75000"/>
                  </a:schemeClr>
                </a:solidFill>
                <a:latin typeface="Open Sans"/>
              </a:rPr>
              <a:t>chaussée</a:t>
            </a:r>
            <a:r>
              <a:rPr lang="fr-FR" b="1" dirty="0" smtClean="0">
                <a:solidFill>
                  <a:srgbClr val="002060"/>
                </a:solidFill>
                <a:latin typeface="Open Sans"/>
              </a:rPr>
              <a:t>.</a:t>
            </a:r>
            <a:endParaRPr lang="fr-FR" dirty="0">
              <a:solidFill>
                <a:srgbClr val="002060"/>
              </a:solidFill>
            </a:endParaRPr>
          </a:p>
        </p:txBody>
      </p:sp>
      <p:sp>
        <p:nvSpPr>
          <p:cNvPr id="13" name="ZoneTexte 12"/>
          <p:cNvSpPr txBox="1"/>
          <p:nvPr/>
        </p:nvSpPr>
        <p:spPr>
          <a:xfrm>
            <a:off x="137056" y="1700808"/>
            <a:ext cx="8755424" cy="461665"/>
          </a:xfrm>
          <a:prstGeom prst="rect">
            <a:avLst/>
          </a:prstGeom>
          <a:solidFill>
            <a:schemeClr val="accent3">
              <a:lumMod val="60000"/>
              <a:lumOff val="40000"/>
            </a:schemeClr>
          </a:solidFill>
          <a:ln w="12700">
            <a:solidFill>
              <a:srgbClr val="FF0000"/>
            </a:solidFill>
          </a:ln>
        </p:spPr>
        <p:txBody>
          <a:bodyPr wrap="square" rtlCol="0">
            <a:spAutoFit/>
          </a:bodyPr>
          <a:lstStyle/>
          <a:p>
            <a:pPr algn="ctr"/>
            <a:r>
              <a:rPr lang="fr-FR" sz="2400" b="1" dirty="0">
                <a:solidFill>
                  <a:srgbClr val="00B0F0"/>
                </a:solidFill>
                <a:latin typeface="Open Sans"/>
              </a:rPr>
              <a:t>Les</a:t>
            </a:r>
            <a:r>
              <a:rPr lang="fr-FR" sz="2400" b="1" dirty="0">
                <a:solidFill>
                  <a:srgbClr val="93C57C"/>
                </a:solidFill>
                <a:latin typeface="Open Sans"/>
              </a:rPr>
              <a:t> </a:t>
            </a:r>
            <a:r>
              <a:rPr lang="fr-FR" sz="2400" b="1" dirty="0">
                <a:solidFill>
                  <a:srgbClr val="FF0000"/>
                </a:solidFill>
                <a:latin typeface="Arial Black" panose="020B0A04020102020204" pitchFamily="34" charset="0"/>
              </a:rPr>
              <a:t>"PIÉTONS"</a:t>
            </a:r>
            <a:r>
              <a:rPr lang="fr-FR" sz="2400" b="1" dirty="0">
                <a:solidFill>
                  <a:srgbClr val="93C57C"/>
                </a:solidFill>
                <a:latin typeface="Open Sans"/>
              </a:rPr>
              <a:t> </a:t>
            </a:r>
            <a:r>
              <a:rPr lang="fr-FR" sz="2400" b="1" dirty="0">
                <a:solidFill>
                  <a:srgbClr val="00B0F0"/>
                </a:solidFill>
                <a:latin typeface="Open Sans"/>
              </a:rPr>
              <a:t>doivent circuler sur les</a:t>
            </a:r>
            <a:r>
              <a:rPr lang="fr-FR" sz="2400" b="1" dirty="0">
                <a:solidFill>
                  <a:srgbClr val="93C57C"/>
                </a:solidFill>
                <a:latin typeface="Open Sans"/>
              </a:rPr>
              <a:t> </a:t>
            </a:r>
            <a:r>
              <a:rPr lang="fr-FR" sz="2400" b="1" dirty="0">
                <a:solidFill>
                  <a:srgbClr val="FF0000"/>
                </a:solidFill>
                <a:latin typeface="Arial Black" panose="020B0A04020102020204" pitchFamily="34" charset="0"/>
              </a:rPr>
              <a:t>"TROTTOIRS"</a:t>
            </a:r>
            <a:endParaRPr lang="fr-FR" sz="2400" dirty="0">
              <a:solidFill>
                <a:srgbClr val="FF0000"/>
              </a:solidFill>
              <a:latin typeface="Arial Black" panose="020B0A04020102020204" pitchFamily="34"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730" y="4986585"/>
            <a:ext cx="2952750" cy="1552575"/>
          </a:xfrm>
          <a:prstGeom prst="rect">
            <a:avLst/>
          </a:prstGeom>
        </p:spPr>
      </p:pic>
      <p:sp>
        <p:nvSpPr>
          <p:cNvPr id="14" name="ZoneTexte 13"/>
          <p:cNvSpPr txBox="1"/>
          <p:nvPr/>
        </p:nvSpPr>
        <p:spPr>
          <a:xfrm>
            <a:off x="2267744" y="5301208"/>
            <a:ext cx="3168352" cy="923330"/>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fr-FR" b="1" dirty="0" smtClean="0">
                <a:solidFill>
                  <a:srgbClr val="7030A0"/>
                </a:solidFill>
                <a:latin typeface="Open Sans"/>
              </a:rPr>
              <a:t>Rester </a:t>
            </a:r>
            <a:r>
              <a:rPr lang="fr-FR" b="1" dirty="0" smtClean="0">
                <a:solidFill>
                  <a:srgbClr val="00B0F0"/>
                </a:solidFill>
                <a:latin typeface="Open Sans"/>
              </a:rPr>
              <a:t>vigilant</a:t>
            </a:r>
          </a:p>
          <a:p>
            <a:pPr algn="ctr"/>
            <a:r>
              <a:rPr lang="fr-FR" b="1" dirty="0" smtClean="0">
                <a:solidFill>
                  <a:srgbClr val="7030A0"/>
                </a:solidFill>
                <a:latin typeface="Open Sans"/>
              </a:rPr>
              <a:t>Bien prendre en compte sa propre </a:t>
            </a:r>
            <a:r>
              <a:rPr lang="fr-FR" b="1" dirty="0" smtClean="0">
                <a:solidFill>
                  <a:srgbClr val="00B0F0"/>
                </a:solidFill>
                <a:latin typeface="Open Sans"/>
              </a:rPr>
              <a:t>Sécurité</a:t>
            </a:r>
            <a:endParaRPr lang="fr-FR" b="1" dirty="0">
              <a:solidFill>
                <a:srgbClr val="00B0F0"/>
              </a:solidFill>
              <a:latin typeface="Open Sans"/>
            </a:endParaRPr>
          </a:p>
        </p:txBody>
      </p:sp>
      <p:sp>
        <p:nvSpPr>
          <p:cNvPr id="11" name="ZoneTexte 10"/>
          <p:cNvSpPr txBox="1"/>
          <p:nvPr/>
        </p:nvSpPr>
        <p:spPr>
          <a:xfrm>
            <a:off x="137056" y="2433662"/>
            <a:ext cx="8755424" cy="923330"/>
          </a:xfrm>
          <a:prstGeom prst="rect">
            <a:avLst/>
          </a:prstGeom>
          <a:solidFill>
            <a:schemeClr val="accent2">
              <a:lumMod val="20000"/>
              <a:lumOff val="80000"/>
            </a:schemeClr>
          </a:solidFill>
          <a:ln w="12700">
            <a:solidFill>
              <a:srgbClr val="008000"/>
            </a:solidFill>
          </a:ln>
        </p:spPr>
        <p:txBody>
          <a:bodyPr wrap="square" rtlCol="0">
            <a:spAutoFit/>
          </a:bodyPr>
          <a:lstStyle/>
          <a:p>
            <a:pPr algn="just"/>
            <a:r>
              <a:rPr lang="fr-FR" b="1" dirty="0" smtClean="0">
                <a:solidFill>
                  <a:srgbClr val="00B050"/>
                </a:solidFill>
                <a:latin typeface="Open Sans"/>
              </a:rPr>
              <a:t>Article R412-37</a:t>
            </a:r>
            <a:endParaRPr lang="fr-FR" dirty="0">
              <a:solidFill>
                <a:srgbClr val="00B050"/>
              </a:solidFill>
              <a:latin typeface="Open Sans"/>
            </a:endParaRPr>
          </a:p>
          <a:p>
            <a:pPr algn="just"/>
            <a:r>
              <a:rPr lang="fr-FR" b="1" dirty="0">
                <a:solidFill>
                  <a:srgbClr val="002060"/>
                </a:solidFill>
                <a:latin typeface="Open Sans"/>
              </a:rPr>
              <a:t>Les piétons doivent </a:t>
            </a:r>
            <a:r>
              <a:rPr lang="fr-FR" b="1" dirty="0">
                <a:solidFill>
                  <a:srgbClr val="FF00FF"/>
                </a:solidFill>
                <a:latin typeface="Open Sans"/>
              </a:rPr>
              <a:t>traverser les chaussées </a:t>
            </a:r>
            <a:r>
              <a:rPr lang="fr-FR" b="1" dirty="0">
                <a:solidFill>
                  <a:srgbClr val="002060"/>
                </a:solidFill>
                <a:latin typeface="Open Sans"/>
              </a:rPr>
              <a:t>aux</a:t>
            </a:r>
            <a:r>
              <a:rPr lang="fr-FR" b="1" dirty="0">
                <a:solidFill>
                  <a:srgbClr val="FFFF00"/>
                </a:solidFill>
                <a:latin typeface="Open Sans"/>
              </a:rPr>
              <a:t> </a:t>
            </a:r>
            <a:r>
              <a:rPr lang="fr-FR" b="1" dirty="0">
                <a:solidFill>
                  <a:srgbClr val="FF00FF"/>
                </a:solidFill>
                <a:latin typeface="Open Sans"/>
              </a:rPr>
              <a:t>passages piétons</a:t>
            </a:r>
            <a:r>
              <a:rPr lang="fr-FR" b="1" dirty="0">
                <a:solidFill>
                  <a:srgbClr val="FACD99"/>
                </a:solidFill>
                <a:latin typeface="Open Sans"/>
              </a:rPr>
              <a:t> </a:t>
            </a:r>
            <a:r>
              <a:rPr lang="fr-FR" b="1" dirty="0">
                <a:solidFill>
                  <a:srgbClr val="002060"/>
                </a:solidFill>
                <a:latin typeface="Open Sans"/>
              </a:rPr>
              <a:t>s'il sont à</a:t>
            </a:r>
            <a:r>
              <a:rPr lang="fr-FR" b="1" dirty="0">
                <a:solidFill>
                  <a:srgbClr val="008000"/>
                </a:solidFill>
                <a:latin typeface="Open Sans"/>
              </a:rPr>
              <a:t> </a:t>
            </a:r>
            <a:r>
              <a:rPr lang="fr-FR" b="1" dirty="0">
                <a:solidFill>
                  <a:schemeClr val="accent6">
                    <a:lumMod val="75000"/>
                  </a:schemeClr>
                </a:solidFill>
                <a:latin typeface="Open Sans"/>
              </a:rPr>
              <a:t>moins de 50 m</a:t>
            </a:r>
            <a:r>
              <a:rPr lang="fr-FR" b="1" dirty="0" smtClean="0">
                <a:solidFill>
                  <a:srgbClr val="002060"/>
                </a:solidFill>
                <a:latin typeface="Open Sans"/>
              </a:rPr>
              <a:t>.</a:t>
            </a:r>
          </a:p>
        </p:txBody>
      </p:sp>
    </p:spTree>
    <p:extLst>
      <p:ext uri="{BB962C8B-B14F-4D97-AF65-F5344CB8AC3E}">
        <p14:creationId xmlns:p14="http://schemas.microsoft.com/office/powerpoint/2010/main" val="4079795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30</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529040"/>
            <a:ext cx="1431832" cy="1260000"/>
          </a:xfrm>
          <a:prstGeom prst="rect">
            <a:avLst/>
          </a:prstGeom>
        </p:spPr>
      </p:pic>
      <p:sp>
        <p:nvSpPr>
          <p:cNvPr id="11" name="ZoneTexte 10"/>
          <p:cNvSpPr txBox="1"/>
          <p:nvPr/>
        </p:nvSpPr>
        <p:spPr>
          <a:xfrm>
            <a:off x="137056" y="1628800"/>
            <a:ext cx="8755424" cy="461665"/>
          </a:xfrm>
          <a:prstGeom prst="rect">
            <a:avLst/>
          </a:prstGeom>
          <a:solidFill>
            <a:schemeClr val="accent3">
              <a:lumMod val="60000"/>
              <a:lumOff val="40000"/>
            </a:schemeClr>
          </a:solidFill>
        </p:spPr>
        <p:txBody>
          <a:bodyPr wrap="square" rtlCol="0">
            <a:spAutoFit/>
          </a:bodyPr>
          <a:lstStyle/>
          <a:p>
            <a:pPr algn="ctr"/>
            <a:r>
              <a:rPr lang="fr-FR" sz="2400" b="1" dirty="0">
                <a:solidFill>
                  <a:srgbClr val="00B0F0"/>
                </a:solidFill>
                <a:latin typeface="Open Sans"/>
              </a:rPr>
              <a:t>Les </a:t>
            </a:r>
            <a:r>
              <a:rPr lang="fr-FR" sz="2400" b="1" dirty="0" smtClean="0">
                <a:solidFill>
                  <a:srgbClr val="FF0000"/>
                </a:solidFill>
                <a:latin typeface="Arial Black" panose="020B0A04020102020204" pitchFamily="34" charset="0"/>
              </a:rPr>
              <a:t>CYCLISTES</a:t>
            </a:r>
            <a:r>
              <a:rPr lang="fr-FR" sz="2400" b="1" dirty="0">
                <a:solidFill>
                  <a:srgbClr val="93C57C"/>
                </a:solidFill>
                <a:latin typeface="Open Sans"/>
              </a:rPr>
              <a:t> </a:t>
            </a:r>
            <a:r>
              <a:rPr lang="fr-FR" sz="2400" b="1" dirty="0">
                <a:solidFill>
                  <a:srgbClr val="00B0F0"/>
                </a:solidFill>
                <a:latin typeface="Open Sans"/>
              </a:rPr>
              <a:t>doivent </a:t>
            </a:r>
            <a:r>
              <a:rPr lang="fr-FR" sz="2400" b="1" dirty="0" smtClean="0">
                <a:solidFill>
                  <a:srgbClr val="FF00FF"/>
                </a:solidFill>
                <a:latin typeface="Open Sans"/>
              </a:rPr>
              <a:t>toujours</a:t>
            </a:r>
            <a:r>
              <a:rPr lang="fr-FR" sz="2400" b="1" dirty="0" smtClean="0">
                <a:solidFill>
                  <a:srgbClr val="93C57C"/>
                </a:solidFill>
                <a:latin typeface="Open Sans"/>
              </a:rPr>
              <a:t> </a:t>
            </a:r>
            <a:r>
              <a:rPr lang="fr-FR" sz="2400" b="1" dirty="0" smtClean="0">
                <a:solidFill>
                  <a:srgbClr val="00B0F0"/>
                </a:solidFill>
                <a:latin typeface="Open Sans"/>
              </a:rPr>
              <a:t>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
        <p:nvSpPr>
          <p:cNvPr id="7" name="ZoneTexte 6"/>
          <p:cNvSpPr txBox="1"/>
          <p:nvPr/>
        </p:nvSpPr>
        <p:spPr>
          <a:xfrm>
            <a:off x="1835696" y="2958043"/>
            <a:ext cx="5472608" cy="830997"/>
          </a:xfrm>
          <a:prstGeom prst="rect">
            <a:avLst/>
          </a:prstGeom>
          <a:solidFill>
            <a:srgbClr val="FFFFCC"/>
          </a:solidFill>
          <a:ln w="12700">
            <a:solidFill>
              <a:srgbClr val="FF0000"/>
            </a:solidFill>
          </a:ln>
        </p:spPr>
        <p:txBody>
          <a:bodyPr wrap="square" rtlCol="0">
            <a:spAutoFit/>
          </a:bodyPr>
          <a:lstStyle/>
          <a:p>
            <a:pPr algn="ctr"/>
            <a:r>
              <a:rPr lang="fr-FR" sz="2400" b="1" dirty="0" smtClean="0">
                <a:solidFill>
                  <a:srgbClr val="FF00FF"/>
                </a:solidFill>
                <a:latin typeface="Open Sans"/>
              </a:rPr>
              <a:t>Toutes les rues </a:t>
            </a:r>
            <a:r>
              <a:rPr lang="fr-FR" sz="2400" b="1" dirty="0" smtClean="0">
                <a:solidFill>
                  <a:srgbClr val="00B0F0"/>
                </a:solidFill>
                <a:latin typeface="Open Sans"/>
              </a:rPr>
              <a:t>sont en</a:t>
            </a:r>
          </a:p>
          <a:p>
            <a:pPr algn="ctr"/>
            <a:r>
              <a:rPr lang="fr-FR" sz="2400" b="1" dirty="0" smtClean="0">
                <a:solidFill>
                  <a:srgbClr val="FF0000"/>
                </a:solidFill>
                <a:latin typeface="Arial Black" panose="020B0A04020102020204" pitchFamily="34" charset="0"/>
              </a:rPr>
              <a:t>« </a:t>
            </a:r>
            <a:r>
              <a:rPr lang="fr-FR" sz="2400" b="1" dirty="0" smtClean="0">
                <a:solidFill>
                  <a:srgbClr val="008000"/>
                </a:solidFill>
                <a:latin typeface="Arial Black" panose="020B0A04020102020204" pitchFamily="34" charset="0"/>
              </a:rPr>
              <a:t>D</a:t>
            </a:r>
            <a:r>
              <a:rPr lang="fr-FR" sz="2400" b="1" dirty="0" smtClean="0">
                <a:solidFill>
                  <a:srgbClr val="FF0000"/>
                </a:solidFill>
                <a:latin typeface="Arial Black" panose="020B0A04020102020204" pitchFamily="34" charset="0"/>
              </a:rPr>
              <a:t>OUBLE </a:t>
            </a:r>
            <a:r>
              <a:rPr lang="fr-FR" sz="2400" b="1" dirty="0" smtClean="0">
                <a:solidFill>
                  <a:srgbClr val="008000"/>
                </a:solidFill>
                <a:latin typeface="Arial Black" panose="020B0A04020102020204" pitchFamily="34" charset="0"/>
              </a:rPr>
              <a:t>S</a:t>
            </a:r>
            <a:r>
              <a:rPr lang="fr-FR" sz="2400" b="1" dirty="0" smtClean="0">
                <a:solidFill>
                  <a:srgbClr val="FF0000"/>
                </a:solidFill>
                <a:latin typeface="Arial Black" panose="020B0A04020102020204" pitchFamily="34" charset="0"/>
              </a:rPr>
              <a:t>ENS </a:t>
            </a:r>
            <a:r>
              <a:rPr lang="fr-FR" sz="2400" b="1" dirty="0" smtClean="0">
                <a:solidFill>
                  <a:srgbClr val="008000"/>
                </a:solidFill>
                <a:latin typeface="Arial Black" panose="020B0A04020102020204" pitchFamily="34" charset="0"/>
              </a:rPr>
              <a:t>C</a:t>
            </a:r>
            <a:r>
              <a:rPr lang="fr-FR" sz="2400" b="1" dirty="0" smtClean="0">
                <a:solidFill>
                  <a:srgbClr val="FF0000"/>
                </a:solidFill>
                <a:latin typeface="Arial Black" panose="020B0A04020102020204" pitchFamily="34" charset="0"/>
              </a:rPr>
              <a:t>YCLABLE »</a:t>
            </a:r>
            <a:endParaRPr lang="fr-FR" sz="2400" dirty="0">
              <a:solidFill>
                <a:srgbClr val="FF0000"/>
              </a:solidFill>
              <a:latin typeface="Arial Black" panose="020B0A04020102020204" pitchFamily="34" charset="0"/>
            </a:endParaRPr>
          </a:p>
        </p:txBody>
      </p:sp>
      <p:sp>
        <p:nvSpPr>
          <p:cNvPr id="2" name="ZoneTexte 1"/>
          <p:cNvSpPr txBox="1"/>
          <p:nvPr/>
        </p:nvSpPr>
        <p:spPr>
          <a:xfrm>
            <a:off x="137056" y="3904020"/>
            <a:ext cx="8755424" cy="677108"/>
          </a:xfrm>
          <a:prstGeom prst="rect">
            <a:avLst/>
          </a:prstGeom>
          <a:solidFill>
            <a:schemeClr val="accent3">
              <a:lumMod val="60000"/>
              <a:lumOff val="40000"/>
            </a:schemeClr>
          </a:solidFill>
          <a:ln w="12700">
            <a:solidFill>
              <a:srgbClr val="C00000"/>
            </a:solidFill>
          </a:ln>
        </p:spPr>
        <p:txBody>
          <a:bodyPr wrap="square" rtlCol="0">
            <a:spAutoFit/>
          </a:bodyPr>
          <a:lstStyle/>
          <a:p>
            <a:pPr algn="ctr"/>
            <a:r>
              <a:rPr lang="fr-FR" sz="2400" b="1" dirty="0">
                <a:solidFill>
                  <a:srgbClr val="002060"/>
                </a:solidFill>
                <a:latin typeface="Open Sans"/>
              </a:rPr>
              <a:t>Marquage en </a:t>
            </a:r>
            <a:r>
              <a:rPr lang="fr-FR" sz="2400" b="1" dirty="0">
                <a:solidFill>
                  <a:srgbClr val="FF00FF"/>
                </a:solidFill>
                <a:latin typeface="Open Sans"/>
              </a:rPr>
              <a:t>DSC</a:t>
            </a:r>
            <a:endParaRPr lang="fr-FR" sz="2400" dirty="0">
              <a:solidFill>
                <a:srgbClr val="FF00FF"/>
              </a:solidFill>
              <a:latin typeface="Open Sans"/>
            </a:endParaRPr>
          </a:p>
          <a:p>
            <a:pPr algn="ctr"/>
            <a:r>
              <a:rPr lang="fr-FR" sz="1400" b="1" dirty="0">
                <a:solidFill>
                  <a:srgbClr val="7030A0"/>
                </a:solidFill>
                <a:latin typeface="Open Sans"/>
              </a:rPr>
              <a:t>(si forte densité de circulation</a:t>
            </a:r>
            <a:r>
              <a:rPr lang="fr-FR" sz="1400" b="1" dirty="0" smtClean="0">
                <a:solidFill>
                  <a:srgbClr val="7030A0"/>
                </a:solidFill>
                <a:latin typeface="Open Sans"/>
              </a:rPr>
              <a:t>)</a:t>
            </a:r>
            <a:endParaRPr lang="fr-FR" sz="1400" dirty="0">
              <a:solidFill>
                <a:srgbClr val="7030A0"/>
              </a:solidFill>
            </a:endParaRPr>
          </a:p>
        </p:txBody>
      </p:sp>
      <p:sp>
        <p:nvSpPr>
          <p:cNvPr id="3" name="ZoneTexte 2"/>
          <p:cNvSpPr txBox="1"/>
          <p:nvPr/>
        </p:nvSpPr>
        <p:spPr>
          <a:xfrm>
            <a:off x="353080" y="6381328"/>
            <a:ext cx="3498840" cy="369332"/>
          </a:xfrm>
          <a:prstGeom prst="rect">
            <a:avLst/>
          </a:prstGeom>
          <a:solidFill>
            <a:schemeClr val="accent5">
              <a:lumMod val="75000"/>
            </a:schemeClr>
          </a:solidFill>
          <a:ln w="12700">
            <a:solidFill>
              <a:srgbClr val="FF0000"/>
            </a:solidFill>
          </a:ln>
        </p:spPr>
        <p:txBody>
          <a:bodyPr wrap="square" rtlCol="0">
            <a:spAutoFit/>
          </a:bodyPr>
          <a:lstStyle/>
          <a:p>
            <a:r>
              <a:rPr lang="fr-FR" b="1" dirty="0">
                <a:solidFill>
                  <a:srgbClr val="FFFF00"/>
                </a:solidFill>
                <a:latin typeface="Open Sans"/>
              </a:rPr>
              <a:t>Sens des Véhicules Motorisés</a:t>
            </a:r>
            <a:endParaRPr lang="fr-FR" dirty="0">
              <a:solidFill>
                <a:srgbClr val="FFFF00"/>
              </a:solidFill>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696" y="4653136"/>
            <a:ext cx="1080000" cy="1620000"/>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888" y="4653136"/>
            <a:ext cx="1080000" cy="1620000"/>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304" y="4653136"/>
            <a:ext cx="1080000" cy="1620000"/>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04" y="4653136"/>
            <a:ext cx="1080000" cy="1620000"/>
          </a:xfrm>
          <a:prstGeom prst="rect">
            <a:avLst/>
          </a:prstGeom>
        </p:spPr>
      </p:pic>
      <p:sp>
        <p:nvSpPr>
          <p:cNvPr id="14" name="ZoneTexte 13"/>
          <p:cNvSpPr txBox="1"/>
          <p:nvPr/>
        </p:nvSpPr>
        <p:spPr>
          <a:xfrm>
            <a:off x="5177616" y="6381328"/>
            <a:ext cx="3498840" cy="369332"/>
          </a:xfrm>
          <a:prstGeom prst="rect">
            <a:avLst/>
          </a:prstGeom>
          <a:solidFill>
            <a:schemeClr val="accent5">
              <a:lumMod val="75000"/>
            </a:schemeClr>
          </a:solidFill>
          <a:ln w="12700">
            <a:solidFill>
              <a:srgbClr val="FF0000"/>
            </a:solidFill>
          </a:ln>
        </p:spPr>
        <p:txBody>
          <a:bodyPr wrap="square" rtlCol="0">
            <a:spAutoFit/>
          </a:bodyPr>
          <a:lstStyle/>
          <a:p>
            <a:pPr algn="ctr"/>
            <a:r>
              <a:rPr lang="fr-FR" b="1" dirty="0" smtClean="0">
                <a:solidFill>
                  <a:srgbClr val="FF00FF"/>
                </a:solidFill>
                <a:latin typeface="Open Sans"/>
              </a:rPr>
              <a:t>D</a:t>
            </a:r>
            <a:r>
              <a:rPr lang="fr-FR" b="1" dirty="0" smtClean="0">
                <a:solidFill>
                  <a:srgbClr val="FFFF00"/>
                </a:solidFill>
                <a:latin typeface="Open Sans"/>
              </a:rPr>
              <a:t>ouble </a:t>
            </a:r>
            <a:r>
              <a:rPr lang="fr-FR" b="1" dirty="0" smtClean="0">
                <a:solidFill>
                  <a:srgbClr val="FF00FF"/>
                </a:solidFill>
                <a:latin typeface="Open Sans"/>
              </a:rPr>
              <a:t>S</a:t>
            </a:r>
            <a:r>
              <a:rPr lang="fr-FR" b="1" dirty="0" smtClean="0">
                <a:solidFill>
                  <a:srgbClr val="FFFF00"/>
                </a:solidFill>
                <a:latin typeface="Open Sans"/>
              </a:rPr>
              <a:t>ens </a:t>
            </a:r>
            <a:r>
              <a:rPr lang="fr-FR" b="1" dirty="0" smtClean="0">
                <a:solidFill>
                  <a:srgbClr val="FF00FF"/>
                </a:solidFill>
                <a:latin typeface="Open Sans"/>
              </a:rPr>
              <a:t>C</a:t>
            </a:r>
            <a:r>
              <a:rPr lang="fr-FR" b="1" dirty="0" smtClean="0">
                <a:solidFill>
                  <a:srgbClr val="FFFF00"/>
                </a:solidFill>
                <a:latin typeface="Open Sans"/>
              </a:rPr>
              <a:t>yclable</a:t>
            </a:r>
            <a:endParaRPr lang="fr-FR" dirty="0">
              <a:solidFill>
                <a:srgbClr val="FFFF00"/>
              </a:solidFill>
            </a:endParaRPr>
          </a:p>
        </p:txBody>
      </p:sp>
      <p:sp>
        <p:nvSpPr>
          <p:cNvPr id="13" name="ZoneTexte 12"/>
          <p:cNvSpPr txBox="1"/>
          <p:nvPr/>
        </p:nvSpPr>
        <p:spPr>
          <a:xfrm>
            <a:off x="3131840" y="2204864"/>
            <a:ext cx="4752528" cy="646331"/>
          </a:xfrm>
          <a:prstGeom prst="rect">
            <a:avLst/>
          </a:prstGeom>
          <a:solidFill>
            <a:schemeClr val="accent2">
              <a:lumMod val="20000"/>
              <a:lumOff val="80000"/>
            </a:schemeClr>
          </a:solidFill>
          <a:ln w="12700">
            <a:solidFill>
              <a:srgbClr val="008000"/>
            </a:solidFill>
          </a:ln>
        </p:spPr>
        <p:txBody>
          <a:bodyPr wrap="square" rtlCol="0">
            <a:spAutoFit/>
          </a:bodyPr>
          <a:lstStyle/>
          <a:p>
            <a:r>
              <a:rPr lang="fr-FR" b="1" dirty="0">
                <a:solidFill>
                  <a:srgbClr val="002060"/>
                </a:solidFill>
                <a:latin typeface="Open Sans"/>
              </a:rPr>
              <a:t>Sauf panneau </a:t>
            </a:r>
            <a:r>
              <a:rPr lang="fr-FR" b="1" dirty="0">
                <a:solidFill>
                  <a:schemeClr val="accent6">
                    <a:lumMod val="75000"/>
                  </a:schemeClr>
                </a:solidFill>
                <a:latin typeface="Open Sans"/>
              </a:rPr>
              <a:t>B9b</a:t>
            </a:r>
            <a:r>
              <a:rPr lang="fr-FR" b="1" dirty="0">
                <a:solidFill>
                  <a:srgbClr val="002060"/>
                </a:solidFill>
                <a:latin typeface="Open Sans"/>
              </a:rPr>
              <a:t>, toutes les chaussées sont ouvertes à la circulation cycliste.</a:t>
            </a:r>
            <a:endParaRPr lang="fr-FR" dirty="0">
              <a:solidFill>
                <a:srgbClr val="002060"/>
              </a:solidFill>
            </a:endParaRPr>
          </a:p>
        </p:txBody>
      </p:sp>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6376" y="2168027"/>
            <a:ext cx="720000" cy="720000"/>
          </a:xfrm>
          <a:prstGeom prst="rect">
            <a:avLst/>
          </a:prstGeom>
        </p:spPr>
      </p:pic>
    </p:spTree>
    <p:extLst>
      <p:ext uri="{BB962C8B-B14F-4D97-AF65-F5344CB8AC3E}">
        <p14:creationId xmlns:p14="http://schemas.microsoft.com/office/powerpoint/2010/main" val="37568410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7" y="1556792"/>
            <a:ext cx="4604068" cy="2304000"/>
          </a:xfrm>
          <a:prstGeom prst="rect">
            <a:avLst/>
          </a:prstGeom>
        </p:spPr>
      </p:pic>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30</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4"/>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5" name="ZoneTexte 4"/>
          <p:cNvSpPr txBox="1"/>
          <p:nvPr/>
        </p:nvSpPr>
        <p:spPr>
          <a:xfrm>
            <a:off x="137056" y="3879046"/>
            <a:ext cx="8858468" cy="2862322"/>
          </a:xfrm>
          <a:prstGeom prst="rect">
            <a:avLst/>
          </a:prstGeom>
          <a:solidFill>
            <a:schemeClr val="accent2">
              <a:lumMod val="20000"/>
              <a:lumOff val="80000"/>
            </a:schemeClr>
          </a:solidFill>
          <a:ln w="12700">
            <a:solidFill>
              <a:srgbClr val="008000"/>
            </a:solidFill>
          </a:ln>
        </p:spPr>
        <p:txBody>
          <a:bodyPr wrap="square" rtlCol="0">
            <a:spAutoFit/>
          </a:bodyPr>
          <a:lstStyle/>
          <a:p>
            <a:pPr algn="just"/>
            <a:r>
              <a:rPr lang="fr-FR" b="1" dirty="0">
                <a:solidFill>
                  <a:srgbClr val="002060"/>
                </a:solidFill>
                <a:latin typeface="Open Sans"/>
              </a:rPr>
              <a:t>Le </a:t>
            </a:r>
            <a:r>
              <a:rPr lang="fr-FR" b="1" dirty="0">
                <a:solidFill>
                  <a:srgbClr val="008000"/>
                </a:solidFill>
                <a:latin typeface="Open Sans"/>
              </a:rPr>
              <a:t>D</a:t>
            </a:r>
            <a:r>
              <a:rPr lang="fr-FR" b="1" dirty="0">
                <a:solidFill>
                  <a:srgbClr val="FF00FF"/>
                </a:solidFill>
                <a:latin typeface="Open Sans"/>
              </a:rPr>
              <a:t>ouble</a:t>
            </a:r>
            <a:r>
              <a:rPr lang="fr-FR" b="1" dirty="0">
                <a:solidFill>
                  <a:srgbClr val="FF0000"/>
                </a:solidFill>
                <a:latin typeface="Open Sans"/>
              </a:rPr>
              <a:t> </a:t>
            </a:r>
            <a:r>
              <a:rPr lang="fr-FR" b="1" dirty="0">
                <a:solidFill>
                  <a:srgbClr val="008000"/>
                </a:solidFill>
                <a:latin typeface="Open Sans"/>
              </a:rPr>
              <a:t>S</a:t>
            </a:r>
            <a:r>
              <a:rPr lang="fr-FR" b="1" dirty="0">
                <a:solidFill>
                  <a:srgbClr val="FF00FF"/>
                </a:solidFill>
                <a:latin typeface="Open Sans"/>
              </a:rPr>
              <a:t>ens</a:t>
            </a:r>
            <a:r>
              <a:rPr lang="fr-FR" b="1" dirty="0">
                <a:solidFill>
                  <a:srgbClr val="FF0000"/>
                </a:solidFill>
                <a:latin typeface="Open Sans"/>
              </a:rPr>
              <a:t> </a:t>
            </a:r>
            <a:r>
              <a:rPr lang="fr-FR" b="1" dirty="0">
                <a:solidFill>
                  <a:srgbClr val="008000"/>
                </a:solidFill>
                <a:latin typeface="Open Sans"/>
              </a:rPr>
              <a:t>C</a:t>
            </a:r>
            <a:r>
              <a:rPr lang="fr-FR" b="1" dirty="0">
                <a:solidFill>
                  <a:srgbClr val="FF00FF"/>
                </a:solidFill>
                <a:latin typeface="Open Sans"/>
              </a:rPr>
              <a:t>yclable</a:t>
            </a:r>
            <a:r>
              <a:rPr lang="fr-FR" b="1" dirty="0">
                <a:solidFill>
                  <a:srgbClr val="FF0000"/>
                </a:solidFill>
                <a:latin typeface="Open Sans"/>
              </a:rPr>
              <a:t> </a:t>
            </a:r>
            <a:r>
              <a:rPr lang="fr-FR" b="1" dirty="0">
                <a:solidFill>
                  <a:srgbClr val="002060"/>
                </a:solidFill>
                <a:latin typeface="Open Sans"/>
              </a:rPr>
              <a:t>même en voie étroite ne pose pas de problème car chaque </a:t>
            </a:r>
            <a:r>
              <a:rPr lang="fr-FR" b="1" dirty="0">
                <a:solidFill>
                  <a:srgbClr val="00B0F0"/>
                </a:solidFill>
                <a:latin typeface="Open Sans"/>
              </a:rPr>
              <a:t>conducteur se voit</a:t>
            </a:r>
            <a:r>
              <a:rPr lang="fr-FR" b="1" dirty="0">
                <a:solidFill>
                  <a:srgbClr val="FACD99"/>
                </a:solidFill>
                <a:latin typeface="Open Sans"/>
              </a:rPr>
              <a:t> </a:t>
            </a:r>
            <a:r>
              <a:rPr lang="fr-FR" b="1" dirty="0">
                <a:solidFill>
                  <a:srgbClr val="002060"/>
                </a:solidFill>
                <a:latin typeface="Open Sans"/>
              </a:rPr>
              <a:t>et peut</a:t>
            </a:r>
            <a:r>
              <a:rPr lang="fr-FR" b="1" dirty="0">
                <a:solidFill>
                  <a:srgbClr val="FACD99"/>
                </a:solidFill>
                <a:latin typeface="Open Sans"/>
              </a:rPr>
              <a:t> </a:t>
            </a:r>
            <a:r>
              <a:rPr lang="fr-FR" b="1" dirty="0">
                <a:solidFill>
                  <a:srgbClr val="00B0F0"/>
                </a:solidFill>
                <a:latin typeface="Open Sans"/>
              </a:rPr>
              <a:t>estimer sa </a:t>
            </a:r>
            <a:r>
              <a:rPr lang="fr-FR" b="1" dirty="0" smtClean="0">
                <a:solidFill>
                  <a:srgbClr val="00B0F0"/>
                </a:solidFill>
                <a:latin typeface="Open Sans"/>
              </a:rPr>
              <a:t>trajectoire</a:t>
            </a:r>
            <a:r>
              <a:rPr lang="fr-FR" b="1" dirty="0" smtClean="0">
                <a:solidFill>
                  <a:srgbClr val="002060"/>
                </a:solidFill>
                <a:latin typeface="Open Sans"/>
              </a:rPr>
              <a:t>.</a:t>
            </a:r>
            <a:endParaRPr lang="fr-FR" dirty="0">
              <a:solidFill>
                <a:srgbClr val="002060"/>
              </a:solidFill>
              <a:latin typeface="Open Sans"/>
            </a:endParaRPr>
          </a:p>
          <a:p>
            <a:pPr algn="just"/>
            <a:r>
              <a:rPr lang="fr-FR" b="1" dirty="0">
                <a:solidFill>
                  <a:srgbClr val="002060"/>
                </a:solidFill>
                <a:latin typeface="Open Sans"/>
              </a:rPr>
              <a:t>En cas de difficulté</a:t>
            </a:r>
            <a:r>
              <a:rPr lang="fr-FR" b="1" dirty="0">
                <a:solidFill>
                  <a:srgbClr val="FACD99"/>
                </a:solidFill>
                <a:latin typeface="Open Sans"/>
              </a:rPr>
              <a:t> </a:t>
            </a:r>
            <a:r>
              <a:rPr lang="fr-FR" sz="1400" b="1" dirty="0">
                <a:solidFill>
                  <a:srgbClr val="7030A0"/>
                </a:solidFill>
                <a:latin typeface="Open Sans"/>
              </a:rPr>
              <a:t>- peu probable en Zone 30 -</a:t>
            </a:r>
            <a:r>
              <a:rPr lang="fr-FR" b="1" dirty="0">
                <a:solidFill>
                  <a:srgbClr val="FACD99"/>
                </a:solidFill>
                <a:latin typeface="Open Sans"/>
              </a:rPr>
              <a:t> </a:t>
            </a:r>
            <a:r>
              <a:rPr lang="fr-FR" b="1" dirty="0">
                <a:solidFill>
                  <a:srgbClr val="002060"/>
                </a:solidFill>
                <a:latin typeface="Open Sans"/>
              </a:rPr>
              <a:t>pour se </a:t>
            </a:r>
            <a:r>
              <a:rPr lang="fr-FR" b="1" dirty="0" smtClean="0">
                <a:solidFill>
                  <a:srgbClr val="002060"/>
                </a:solidFill>
                <a:latin typeface="Open Sans"/>
              </a:rPr>
              <a:t>croiser :</a:t>
            </a:r>
            <a:endParaRPr lang="fr-FR" dirty="0">
              <a:solidFill>
                <a:srgbClr val="002060"/>
              </a:solidFill>
              <a:latin typeface="Open Sans"/>
            </a:endParaRPr>
          </a:p>
          <a:p>
            <a:pPr marL="285750" indent="-285750" algn="just">
              <a:buFont typeface="Courier New" panose="02070309020205020404" pitchFamily="49" charset="0"/>
              <a:buChar char="o"/>
            </a:pPr>
            <a:r>
              <a:rPr lang="fr-FR" b="1" dirty="0">
                <a:solidFill>
                  <a:srgbClr val="002060"/>
                </a:solidFill>
                <a:latin typeface="Open Sans"/>
              </a:rPr>
              <a:t>Les </a:t>
            </a:r>
            <a:r>
              <a:rPr lang="fr-FR" b="1" dirty="0">
                <a:solidFill>
                  <a:srgbClr val="FF00FF"/>
                </a:solidFill>
                <a:latin typeface="Open Sans"/>
              </a:rPr>
              <a:t>véhicules de plus de 2m de large</a:t>
            </a:r>
            <a:r>
              <a:rPr lang="fr-FR" b="1" dirty="0">
                <a:solidFill>
                  <a:srgbClr val="FACD99"/>
                </a:solidFill>
                <a:latin typeface="Open Sans"/>
              </a:rPr>
              <a:t> </a:t>
            </a:r>
            <a:r>
              <a:rPr lang="fr-FR" b="1" dirty="0">
                <a:solidFill>
                  <a:srgbClr val="FF0000"/>
                </a:solidFill>
                <a:latin typeface="Open Sans"/>
              </a:rPr>
              <a:t>(sauf transport en commun en ville) </a:t>
            </a:r>
            <a:r>
              <a:rPr lang="fr-FR" b="1" dirty="0">
                <a:solidFill>
                  <a:srgbClr val="002060"/>
                </a:solidFill>
                <a:latin typeface="Open Sans"/>
              </a:rPr>
              <a:t>doivent céder le passage au cyclistes qui sont de </a:t>
            </a:r>
            <a:r>
              <a:rPr lang="fr-FR" b="1" dirty="0">
                <a:solidFill>
                  <a:srgbClr val="00B0F0"/>
                </a:solidFill>
                <a:latin typeface="Open Sans"/>
              </a:rPr>
              <a:t>"dimension inférieure" </a:t>
            </a:r>
            <a:r>
              <a:rPr lang="fr-FR" b="1" dirty="0" smtClean="0">
                <a:solidFill>
                  <a:srgbClr val="00B050"/>
                </a:solidFill>
                <a:latin typeface="Open Sans"/>
              </a:rPr>
              <a:t>(Article R414-2)</a:t>
            </a:r>
            <a:endParaRPr lang="fr-FR" dirty="0">
              <a:solidFill>
                <a:srgbClr val="00B050"/>
              </a:solidFill>
              <a:latin typeface="Open Sans"/>
            </a:endParaRPr>
          </a:p>
          <a:p>
            <a:pPr marL="285750" indent="-285750" algn="just">
              <a:buFont typeface="Courier New" panose="02070309020205020404" pitchFamily="49" charset="0"/>
              <a:buChar char="o"/>
            </a:pPr>
            <a:r>
              <a:rPr lang="fr-FR" b="1" dirty="0">
                <a:solidFill>
                  <a:srgbClr val="002060"/>
                </a:solidFill>
                <a:latin typeface="Open Sans"/>
              </a:rPr>
              <a:t>Les conducteurs de chaque véhicule doivent faire preuve de prudence vis à vis des </a:t>
            </a:r>
            <a:r>
              <a:rPr lang="fr-FR" b="1" dirty="0">
                <a:solidFill>
                  <a:srgbClr val="FF00FF"/>
                </a:solidFill>
                <a:latin typeface="Open Sans"/>
              </a:rPr>
              <a:t>usagers les plus vulnérables</a:t>
            </a:r>
            <a:r>
              <a:rPr lang="fr-FR" b="1" dirty="0">
                <a:solidFill>
                  <a:srgbClr val="00B050"/>
                </a:solidFill>
                <a:latin typeface="Open Sans"/>
              </a:rPr>
              <a:t> </a:t>
            </a:r>
            <a:r>
              <a:rPr lang="fr-FR" b="1" dirty="0" smtClean="0">
                <a:solidFill>
                  <a:srgbClr val="00B050"/>
                </a:solidFill>
                <a:latin typeface="Open Sans"/>
              </a:rPr>
              <a:t>(Article R412-6)</a:t>
            </a:r>
            <a:endParaRPr lang="fr-FR" dirty="0">
              <a:solidFill>
                <a:srgbClr val="00B050"/>
              </a:solidFill>
              <a:latin typeface="Open Sans"/>
            </a:endParaRPr>
          </a:p>
          <a:p>
            <a:pPr marL="285750" indent="-285750" algn="just">
              <a:buFont typeface="Courier New" panose="02070309020205020404" pitchFamily="49" charset="0"/>
              <a:buChar char="o"/>
            </a:pPr>
            <a:r>
              <a:rPr lang="fr-FR" b="1" dirty="0">
                <a:solidFill>
                  <a:srgbClr val="002060"/>
                </a:solidFill>
                <a:latin typeface="Open Sans"/>
              </a:rPr>
              <a:t>De plus, aucun article du Code de la Route n'interdit d'</a:t>
            </a:r>
            <a:r>
              <a:rPr lang="fr-FR" b="1" dirty="0">
                <a:solidFill>
                  <a:srgbClr val="00B0F0"/>
                </a:solidFill>
                <a:latin typeface="Open Sans"/>
              </a:rPr>
              <a:t>être intelligent</a:t>
            </a:r>
            <a:r>
              <a:rPr lang="fr-FR" b="1" dirty="0">
                <a:solidFill>
                  <a:srgbClr val="FACD99"/>
                </a:solidFill>
                <a:latin typeface="Open Sans"/>
              </a:rPr>
              <a:t> </a:t>
            </a:r>
            <a:r>
              <a:rPr lang="fr-FR" b="1" dirty="0">
                <a:solidFill>
                  <a:srgbClr val="002060"/>
                </a:solidFill>
                <a:latin typeface="Open Sans"/>
              </a:rPr>
              <a:t>et de traiter le "problème" avec </a:t>
            </a:r>
            <a:r>
              <a:rPr lang="fr-FR" b="1" dirty="0" smtClean="0">
                <a:solidFill>
                  <a:srgbClr val="00B0F0"/>
                </a:solidFill>
                <a:latin typeface="Open Sans"/>
              </a:rPr>
              <a:t>convivialité</a:t>
            </a:r>
            <a:r>
              <a:rPr lang="fr-FR" b="1" dirty="0" smtClean="0">
                <a:solidFill>
                  <a:srgbClr val="002060"/>
                </a:solidFill>
                <a:latin typeface="Open Sans"/>
              </a:rPr>
              <a:t>.</a:t>
            </a:r>
            <a:endParaRPr lang="fr-FR" dirty="0">
              <a:solidFill>
                <a:srgbClr val="002060"/>
              </a:solidFill>
            </a:endParaRPr>
          </a:p>
        </p:txBody>
      </p:sp>
      <p:sp>
        <p:nvSpPr>
          <p:cNvPr id="10" name="ZoneTexte 9"/>
          <p:cNvSpPr txBox="1"/>
          <p:nvPr/>
        </p:nvSpPr>
        <p:spPr>
          <a:xfrm>
            <a:off x="4615565"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CROISEMENT DES CYCLISTES</a:t>
            </a:r>
            <a:endParaRPr lang="fr-FR" dirty="0">
              <a:solidFill>
                <a:srgbClr val="008000"/>
              </a:solidFill>
              <a:latin typeface="Arial Black" panose="020B0A04020102020204" pitchFamily="34" charset="0"/>
            </a:endParaRPr>
          </a:p>
        </p:txBody>
      </p:sp>
      <p:sp>
        <p:nvSpPr>
          <p:cNvPr id="11" name="ZoneTexte 10"/>
          <p:cNvSpPr txBox="1"/>
          <p:nvPr/>
        </p:nvSpPr>
        <p:spPr>
          <a:xfrm>
            <a:off x="4701794" y="1482331"/>
            <a:ext cx="4207500" cy="830997"/>
          </a:xfrm>
          <a:prstGeom prst="rect">
            <a:avLst/>
          </a:prstGeom>
          <a:solidFill>
            <a:schemeClr val="accent3">
              <a:lumMod val="60000"/>
              <a:lumOff val="40000"/>
            </a:schemeClr>
          </a:solidFill>
          <a:ln w="12700">
            <a:solidFill>
              <a:schemeClr val="accent4">
                <a:lumMod val="75000"/>
              </a:schemeClr>
            </a:solidFill>
          </a:ln>
        </p:spPr>
        <p:txBody>
          <a:bodyPr wrap="square" rtlCol="0">
            <a:spAutoFit/>
          </a:bodyPr>
          <a:lstStyle/>
          <a:p>
            <a:pPr algn="ctr"/>
            <a:r>
              <a:rPr lang="fr-FR" sz="2400" b="1" dirty="0" smtClean="0">
                <a:solidFill>
                  <a:srgbClr val="FF00FF"/>
                </a:solidFill>
                <a:latin typeface="Arial Black" panose="020B0A04020102020204" pitchFamily="34" charset="0"/>
              </a:rPr>
              <a:t>TOUJOURS</a:t>
            </a:r>
            <a:r>
              <a:rPr lang="fr-FR" sz="2400" b="1" dirty="0">
                <a:solidFill>
                  <a:srgbClr val="93C57C"/>
                </a:solidFill>
                <a:latin typeface="Open Sans"/>
              </a:rPr>
              <a:t> </a:t>
            </a:r>
            <a:r>
              <a:rPr lang="fr-FR" sz="2400" b="1" dirty="0" smtClean="0">
                <a:solidFill>
                  <a:srgbClr val="00B0F0"/>
                </a:solidFill>
                <a:latin typeface="Open Sans"/>
              </a:rPr>
              <a:t>bien 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
        <p:nvSpPr>
          <p:cNvPr id="6" name="ZoneTexte 5"/>
          <p:cNvSpPr txBox="1"/>
          <p:nvPr/>
        </p:nvSpPr>
        <p:spPr>
          <a:xfrm>
            <a:off x="4665530" y="2420888"/>
            <a:ext cx="4280028" cy="1323439"/>
          </a:xfrm>
          <a:prstGeom prst="rect">
            <a:avLst/>
          </a:prstGeom>
          <a:solidFill>
            <a:schemeClr val="accent4">
              <a:lumMod val="20000"/>
              <a:lumOff val="80000"/>
            </a:schemeClr>
          </a:solidFill>
          <a:ln w="12700">
            <a:solidFill>
              <a:schemeClr val="accent2">
                <a:lumMod val="50000"/>
              </a:schemeClr>
            </a:solidFill>
          </a:ln>
        </p:spPr>
        <p:txBody>
          <a:bodyPr wrap="square" rtlCol="0">
            <a:spAutoFit/>
          </a:bodyPr>
          <a:lstStyle/>
          <a:p>
            <a:pPr algn="ctr"/>
            <a:r>
              <a:rPr lang="fr-FR" b="1" dirty="0">
                <a:solidFill>
                  <a:srgbClr val="002060"/>
                </a:solidFill>
                <a:latin typeface="Open Sans"/>
              </a:rPr>
              <a:t>Il n'existe plus de</a:t>
            </a:r>
          </a:p>
          <a:p>
            <a:pPr algn="ctr"/>
            <a:r>
              <a:rPr lang="fr-FR" b="1" dirty="0" smtClean="0">
                <a:solidFill>
                  <a:srgbClr val="002060"/>
                </a:solidFill>
                <a:latin typeface="Open Sans"/>
              </a:rPr>
              <a:t> </a:t>
            </a:r>
            <a:r>
              <a:rPr lang="fr-FR" b="1" dirty="0" smtClean="0">
                <a:solidFill>
                  <a:srgbClr val="00B0F0"/>
                </a:solidFill>
                <a:latin typeface="Open Sans"/>
              </a:rPr>
              <a:t>sens </a:t>
            </a:r>
            <a:r>
              <a:rPr lang="fr-FR" b="1" dirty="0">
                <a:solidFill>
                  <a:srgbClr val="00B0F0"/>
                </a:solidFill>
                <a:latin typeface="Open Sans"/>
              </a:rPr>
              <a:t>unique strict</a:t>
            </a:r>
            <a:r>
              <a:rPr lang="fr-FR" b="1" dirty="0">
                <a:solidFill>
                  <a:srgbClr val="FF9900"/>
                </a:solidFill>
                <a:latin typeface="Open Sans"/>
              </a:rPr>
              <a:t> </a:t>
            </a:r>
            <a:r>
              <a:rPr lang="fr-FR" b="1" dirty="0" smtClean="0">
                <a:solidFill>
                  <a:srgbClr val="002060"/>
                </a:solidFill>
                <a:latin typeface="Open Sans"/>
              </a:rPr>
              <a:t>en</a:t>
            </a:r>
            <a:r>
              <a:rPr lang="fr-FR" b="1" dirty="0">
                <a:solidFill>
                  <a:srgbClr val="002060"/>
                </a:solidFill>
                <a:latin typeface="Open Sans"/>
              </a:rPr>
              <a:t> </a:t>
            </a:r>
            <a:r>
              <a:rPr lang="fr-FR" b="1" dirty="0">
                <a:solidFill>
                  <a:schemeClr val="accent6">
                    <a:lumMod val="75000"/>
                  </a:schemeClr>
                </a:solidFill>
                <a:latin typeface="Open Sans"/>
              </a:rPr>
              <a:t>"Zone 30"</a:t>
            </a:r>
            <a:r>
              <a:rPr lang="fr-FR" b="1" dirty="0">
                <a:solidFill>
                  <a:srgbClr val="FACD99"/>
                </a:solidFill>
                <a:latin typeface="Open Sans"/>
              </a:rPr>
              <a:t> </a:t>
            </a:r>
            <a:endParaRPr lang="fr-FR" b="1" dirty="0" smtClean="0">
              <a:solidFill>
                <a:srgbClr val="FACD99"/>
              </a:solidFill>
              <a:latin typeface="Open Sans"/>
            </a:endParaRPr>
          </a:p>
          <a:p>
            <a:pPr algn="ctr"/>
            <a:endParaRPr lang="fr-FR" sz="500" dirty="0">
              <a:solidFill>
                <a:srgbClr val="FFFFFF"/>
              </a:solidFill>
              <a:latin typeface="Open Sans"/>
            </a:endParaRPr>
          </a:p>
          <a:p>
            <a:pPr algn="ctr"/>
            <a:r>
              <a:rPr lang="fr-FR" b="1" dirty="0" smtClean="0">
                <a:solidFill>
                  <a:srgbClr val="FF00FF"/>
                </a:solidFill>
                <a:latin typeface="Open Sans"/>
              </a:rPr>
              <a:t>TOUJOURS </a:t>
            </a:r>
            <a:r>
              <a:rPr lang="fr-FR" b="1" dirty="0">
                <a:solidFill>
                  <a:srgbClr val="FF00FF"/>
                </a:solidFill>
                <a:latin typeface="Open Sans"/>
              </a:rPr>
              <a:t>des </a:t>
            </a:r>
            <a:r>
              <a:rPr lang="fr-FR" b="1" dirty="0" smtClean="0">
                <a:solidFill>
                  <a:srgbClr val="FF00FF"/>
                </a:solidFill>
                <a:latin typeface="Open Sans"/>
              </a:rPr>
              <a:t>CYCLISTES </a:t>
            </a:r>
            <a:r>
              <a:rPr lang="fr-FR" b="1" dirty="0" smtClean="0">
                <a:solidFill>
                  <a:srgbClr val="FF0000"/>
                </a:solidFill>
                <a:latin typeface="Open Sans"/>
              </a:rPr>
              <a:t>en face</a:t>
            </a:r>
            <a:r>
              <a:rPr lang="fr-FR" b="1" dirty="0" smtClean="0">
                <a:solidFill>
                  <a:srgbClr val="002060"/>
                </a:solidFill>
                <a:latin typeface="Open Sans"/>
              </a:rPr>
              <a:t>.</a:t>
            </a:r>
          </a:p>
          <a:p>
            <a:pPr algn="ctr"/>
            <a:r>
              <a:rPr lang="fr-FR" b="1" dirty="0">
                <a:solidFill>
                  <a:srgbClr val="00B050"/>
                </a:solidFill>
                <a:latin typeface="Open Sans"/>
              </a:rPr>
              <a:t>(</a:t>
            </a:r>
            <a:r>
              <a:rPr lang="fr-FR" b="1" dirty="0" smtClean="0">
                <a:solidFill>
                  <a:srgbClr val="00B050"/>
                </a:solidFill>
                <a:latin typeface="Open Sans"/>
              </a:rPr>
              <a:t>Articles R110-2-15° et </a:t>
            </a:r>
            <a:r>
              <a:rPr lang="fr-FR" b="1" dirty="0" smtClean="0">
                <a:solidFill>
                  <a:srgbClr val="00B050"/>
                </a:solidFill>
                <a:latin typeface="Open Sans"/>
              </a:rPr>
              <a:t>R412-28-1)</a:t>
            </a:r>
            <a:r>
              <a:rPr lang="fr-FR" b="1" dirty="0" smtClean="0">
                <a:solidFill>
                  <a:srgbClr val="FACD99"/>
                </a:solidFill>
                <a:latin typeface="Open Sans"/>
              </a:rPr>
              <a:t>.</a:t>
            </a:r>
            <a:endParaRPr lang="fr-FR" dirty="0"/>
          </a:p>
        </p:txBody>
      </p:sp>
      <p:sp>
        <p:nvSpPr>
          <p:cNvPr id="7" name="ZoneTexte 6"/>
          <p:cNvSpPr txBox="1"/>
          <p:nvPr/>
        </p:nvSpPr>
        <p:spPr>
          <a:xfrm>
            <a:off x="65048" y="1629961"/>
            <a:ext cx="1770648" cy="430887"/>
          </a:xfrm>
          <a:prstGeom prst="rect">
            <a:avLst/>
          </a:prstGeom>
          <a:solidFill>
            <a:schemeClr val="bg2">
              <a:lumMod val="90000"/>
            </a:schemeClr>
          </a:solidFill>
          <a:ln>
            <a:solidFill>
              <a:srgbClr val="008000"/>
            </a:solidFill>
          </a:ln>
        </p:spPr>
        <p:txBody>
          <a:bodyPr wrap="square" rtlCol="0">
            <a:spAutoFit/>
          </a:bodyPr>
          <a:lstStyle/>
          <a:p>
            <a:pPr algn="ctr"/>
            <a:r>
              <a:rPr lang="fr-FR" sz="1050" dirty="0" smtClean="0">
                <a:latin typeface="Arial Black" panose="020B0A04020102020204" pitchFamily="34" charset="0"/>
              </a:rPr>
              <a:t>Croisement en </a:t>
            </a:r>
            <a:r>
              <a:rPr lang="fr-FR" sz="1050" dirty="0" smtClean="0">
                <a:solidFill>
                  <a:srgbClr val="C00000"/>
                </a:solidFill>
                <a:latin typeface="Arial Black" panose="020B0A04020102020204" pitchFamily="34" charset="0"/>
              </a:rPr>
              <a:t>D</a:t>
            </a:r>
            <a:r>
              <a:rPr lang="fr-FR" sz="1050" dirty="0" smtClean="0">
                <a:latin typeface="Arial Black" panose="020B0A04020102020204" pitchFamily="34" charset="0"/>
              </a:rPr>
              <a:t>ouble </a:t>
            </a:r>
            <a:r>
              <a:rPr lang="fr-FR" sz="1050" dirty="0" smtClean="0">
                <a:solidFill>
                  <a:srgbClr val="C00000"/>
                </a:solidFill>
                <a:latin typeface="Arial Black" panose="020B0A04020102020204" pitchFamily="34" charset="0"/>
              </a:rPr>
              <a:t>S</a:t>
            </a:r>
            <a:r>
              <a:rPr lang="fr-FR" sz="1050" dirty="0" smtClean="0">
                <a:latin typeface="Arial Black" panose="020B0A04020102020204" pitchFamily="34" charset="0"/>
              </a:rPr>
              <a:t>ens </a:t>
            </a:r>
            <a:r>
              <a:rPr lang="fr-FR" sz="1050" dirty="0" smtClean="0">
                <a:solidFill>
                  <a:srgbClr val="C00000"/>
                </a:solidFill>
                <a:latin typeface="Arial Black" panose="020B0A04020102020204" pitchFamily="34" charset="0"/>
              </a:rPr>
              <a:t>C</a:t>
            </a:r>
            <a:r>
              <a:rPr lang="fr-FR" sz="1050" dirty="0" smtClean="0">
                <a:latin typeface="Arial Black" panose="020B0A04020102020204" pitchFamily="34" charset="0"/>
              </a:rPr>
              <a:t>yclable</a:t>
            </a:r>
            <a:endParaRPr lang="fr-FR" sz="1050" dirty="0">
              <a:latin typeface="Arial Black" panose="020B0A04020102020204" pitchFamily="34" charset="0"/>
            </a:endParaRPr>
          </a:p>
        </p:txBody>
      </p:sp>
    </p:spTree>
    <p:extLst>
      <p:ext uri="{BB962C8B-B14F-4D97-AF65-F5344CB8AC3E}">
        <p14:creationId xmlns:p14="http://schemas.microsoft.com/office/powerpoint/2010/main" val="2221783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 name="ZoneTexte 5"/>
          <p:cNvSpPr txBox="1"/>
          <p:nvPr/>
        </p:nvSpPr>
        <p:spPr>
          <a:xfrm>
            <a:off x="971595" y="980730"/>
            <a:ext cx="7056781" cy="923333"/>
          </a:xfrm>
          <a:prstGeom prst="rect">
            <a:avLst/>
          </a:prstGeom>
          <a:solidFill>
            <a:srgbClr val="FDEADA"/>
          </a:solidFill>
          <a:ln w="28575">
            <a:solidFill>
              <a:srgbClr val="8064A2"/>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E46C0A"/>
                </a:solidFill>
                <a:uFillTx/>
                <a:latin typeface="Arial Black" pitchFamily="34"/>
              </a:rPr>
              <a:t>PIÉTONS</a:t>
            </a:r>
            <a:r>
              <a:rPr lang="fr-FR" sz="1800" b="1" i="0" u="none" strike="noStrike" kern="1200" cap="none" spc="0" baseline="0">
                <a:solidFill>
                  <a:srgbClr val="000000"/>
                </a:solidFill>
                <a:uFillTx/>
                <a:latin typeface="Arial Black" pitchFamily="34"/>
              </a:rPr>
              <a:t>, </a:t>
            </a:r>
            <a:r>
              <a:rPr lang="fr-FR" sz="1800" b="1" i="0" u="none" strike="noStrike" kern="1200" cap="none" spc="0" baseline="0">
                <a:solidFill>
                  <a:srgbClr val="4BACC6"/>
                </a:solidFill>
                <a:uFillTx/>
                <a:latin typeface="Arial Black" pitchFamily="34"/>
              </a:rPr>
              <a:t>VÉLOS</a:t>
            </a:r>
            <a:r>
              <a:rPr lang="fr-FR" sz="1800" b="1" i="0" u="none" strike="noStrike" kern="1200" cap="none" spc="0" baseline="0">
                <a:solidFill>
                  <a:srgbClr val="000000"/>
                </a:solidFill>
                <a:uFillTx/>
                <a:latin typeface="Arial Black" pitchFamily="34"/>
              </a:rPr>
              <a:t>, </a:t>
            </a:r>
            <a:r>
              <a:rPr lang="fr-FR" sz="1800" b="1" i="0" u="none" strike="noStrike" kern="1200" cap="none" spc="0" baseline="0">
                <a:solidFill>
                  <a:srgbClr val="C00000"/>
                </a:solidFill>
                <a:uFillTx/>
                <a:latin typeface="Arial Black" pitchFamily="34"/>
              </a:rPr>
              <a:t>VÉHICULES MOTORISÉS</a:t>
            </a:r>
            <a:r>
              <a:rPr lang="fr-FR" sz="1800" b="1" i="0" u="none" strike="noStrike" kern="1200" cap="none" spc="0" baseline="0">
                <a:solidFill>
                  <a:srgbClr val="000000"/>
                </a:solidFill>
                <a:uFillTx/>
                <a:latin typeface="Arial Black" pitchFamily="34"/>
              </a:rPr>
              <a:t>,</a:t>
            </a:r>
            <a:endParaRPr lang="fr-FR" sz="1800" b="0" i="0" u="none" strike="noStrike" kern="1200" cap="none" spc="0" baseline="0">
              <a:solidFill>
                <a:srgbClr val="000000"/>
              </a:solidFill>
              <a:uFillTx/>
              <a:latin typeface="Arial Black"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Arial Black" pitchFamily="34"/>
              </a:rPr>
              <a:t>quel que soit notre mode de déplacement apprenons à</a:t>
            </a:r>
            <a:endParaRPr lang="fr-FR" sz="1800" b="0" i="0" u="none" strike="noStrike" kern="1200" cap="none" spc="0" baseline="0">
              <a:solidFill>
                <a:srgbClr val="000000"/>
              </a:solidFill>
              <a:uFillTx/>
              <a:latin typeface="Arial Black"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00B050"/>
                </a:solidFill>
                <a:uFillTx/>
                <a:latin typeface="Arial Black" pitchFamily="34"/>
              </a:rPr>
              <a:t>PARTAGER LA RUE</a:t>
            </a:r>
            <a:endParaRPr lang="fr-FR" sz="1800" b="0" i="0" u="none" strike="noStrike" kern="1200" cap="none" spc="0" baseline="0">
              <a:solidFill>
                <a:srgbClr val="00B050"/>
              </a:solidFill>
              <a:uFillTx/>
              <a:latin typeface="Calibri"/>
            </a:endParaRPr>
          </a:p>
        </p:txBody>
      </p:sp>
      <p:pic>
        <p:nvPicPr>
          <p:cNvPr id="8"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9" name="Rectangle 1"/>
          <p:cNvSpPr txBox="1">
            <a:spLocks noChangeArrowheads="1"/>
          </p:cNvSpPr>
          <p:nvPr/>
        </p:nvSpPr>
        <p:spPr bwMode="auto">
          <a:xfrm>
            <a:off x="1558613" y="188913"/>
            <a:ext cx="6901819"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2400" kern="0" dirty="0" smtClean="0">
                <a:latin typeface="Arial Black" panose="020B0A04020102020204" pitchFamily="34" charset="0"/>
              </a:rPr>
              <a:t>RÈGLES DE CIRCULATION URBAINE</a:t>
            </a:r>
            <a:endParaRPr lang="fr-FR" altLang="fr-FR" sz="2400" kern="0" dirty="0">
              <a:latin typeface="Arial Black" panose="020B0A04020102020204" pitchFamily="34" charset="0"/>
            </a:endParaRPr>
          </a:p>
        </p:txBody>
      </p:sp>
      <p:sp>
        <p:nvSpPr>
          <p:cNvPr id="10" name="ZoneTexte 8"/>
          <p:cNvSpPr txBox="1"/>
          <p:nvPr/>
        </p:nvSpPr>
        <p:spPr>
          <a:xfrm>
            <a:off x="251972" y="4437112"/>
            <a:ext cx="8568494" cy="2246769"/>
          </a:xfrm>
          <a:prstGeom prst="rect">
            <a:avLst/>
          </a:prstGeom>
          <a:solidFill>
            <a:srgbClr val="002060"/>
          </a:solidFill>
          <a:ln w="57150">
            <a:solidFill>
              <a:srgbClr val="00FF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1200" cap="none" spc="0" baseline="0" dirty="0">
                <a:solidFill>
                  <a:schemeClr val="accent6">
                    <a:lumMod val="75000"/>
                  </a:schemeClr>
                </a:solidFill>
                <a:uFillTx/>
                <a:latin typeface="Arial Black" pitchFamily="34"/>
              </a:rPr>
              <a:t>Connaitre les règles </a:t>
            </a:r>
            <a:r>
              <a:rPr lang="fr-FR" sz="2000" b="1" i="0" u="none" strike="noStrike" kern="1200" cap="none" spc="0" baseline="0" dirty="0">
                <a:solidFill>
                  <a:srgbClr val="FFFF00"/>
                </a:solidFill>
                <a:uFillTx/>
                <a:latin typeface="Arial Black" pitchFamily="34"/>
              </a:rPr>
              <a:t>c’est pouvoir objectivement </a:t>
            </a:r>
            <a:r>
              <a:rPr lang="fr-FR" sz="2000" b="1" i="0" u="none" strike="noStrike" kern="1200" cap="none" spc="0" baseline="0" dirty="0" smtClean="0">
                <a:solidFill>
                  <a:srgbClr val="FFFF00"/>
                </a:solidFill>
                <a:uFillTx/>
                <a:latin typeface="Arial Black" pitchFamily="34"/>
              </a:rPr>
              <a:t>:</a:t>
            </a:r>
          </a:p>
          <a:p>
            <a:pPr marL="342900" marR="0" lvl="0" indent="-342900" algn="l" defTabSz="914400" rtl="0" fontAlgn="auto" hangingPunct="1">
              <a:lnSpc>
                <a:spcPct val="100000"/>
              </a:lnSpc>
              <a:spcBef>
                <a:spcPts val="0"/>
              </a:spcBef>
              <a:spcAft>
                <a:spcPts val="0"/>
              </a:spcAft>
              <a:buFont typeface="Courier New" panose="02070309020205020404" pitchFamily="49" charset="0"/>
              <a:buChar char="o"/>
              <a:tabLst/>
              <a:defRPr sz="1800" b="0" i="0" u="none" strike="noStrike" kern="0" cap="none" spc="0" baseline="0">
                <a:solidFill>
                  <a:srgbClr val="000000"/>
                </a:solidFill>
                <a:uFillTx/>
              </a:defRPr>
            </a:pPr>
            <a:r>
              <a:rPr lang="fr-FR" sz="2000" b="1" i="0" u="none" strike="noStrike" kern="1200" cap="none" spc="0" baseline="0" dirty="0" smtClean="0">
                <a:solidFill>
                  <a:srgbClr val="FFFF00"/>
                </a:solidFill>
                <a:uFillTx/>
                <a:latin typeface="Arial Black" pitchFamily="34"/>
              </a:rPr>
              <a:t>Évaluer </a:t>
            </a:r>
            <a:r>
              <a:rPr lang="fr-FR" sz="2000" b="1" i="0" u="none" strike="noStrike" kern="1200" cap="none" spc="0" baseline="0" dirty="0">
                <a:solidFill>
                  <a:srgbClr val="FFFF00"/>
                </a:solidFill>
                <a:uFillTx/>
                <a:latin typeface="Arial Black" pitchFamily="34"/>
              </a:rPr>
              <a:t>le </a:t>
            </a:r>
            <a:r>
              <a:rPr lang="fr-FR" sz="2000" b="1" i="0" u="none" strike="noStrike" kern="1200" cap="none" spc="0" baseline="0" dirty="0">
                <a:solidFill>
                  <a:srgbClr val="C00000"/>
                </a:solidFill>
                <a:uFillTx/>
                <a:latin typeface="Arial Black" pitchFamily="34"/>
              </a:rPr>
              <a:t>danger</a:t>
            </a:r>
            <a:r>
              <a:rPr lang="fr-FR" sz="2000" b="1" i="0" u="none" strike="noStrike" kern="1200" cap="none" spc="0" baseline="0" dirty="0">
                <a:solidFill>
                  <a:srgbClr val="FFFF00"/>
                </a:solidFill>
                <a:uFillTx/>
                <a:latin typeface="Arial Black" pitchFamily="34"/>
              </a:rPr>
              <a:t>, </a:t>
            </a:r>
            <a:endParaRPr lang="fr-FR" sz="2000" b="1" i="0" u="none" strike="noStrike" kern="1200" cap="none" spc="0" baseline="0" dirty="0" smtClean="0">
              <a:solidFill>
                <a:srgbClr val="FFFF00"/>
              </a:solidFill>
              <a:uFillTx/>
              <a:latin typeface="Arial Black" pitchFamily="34"/>
            </a:endParaRPr>
          </a:p>
          <a:p>
            <a:pPr marL="342900" marR="0" lvl="0" indent="-342900" algn="just" defTabSz="914400" rtl="0" fontAlgn="auto" hangingPunct="1">
              <a:lnSpc>
                <a:spcPct val="100000"/>
              </a:lnSpc>
              <a:spcBef>
                <a:spcPts val="0"/>
              </a:spcBef>
              <a:spcAft>
                <a:spcPts val="0"/>
              </a:spcAft>
              <a:buFont typeface="Courier New" panose="02070309020205020404" pitchFamily="49" charset="0"/>
              <a:buChar char="o"/>
              <a:tabLst/>
              <a:defRPr sz="1800" b="0" i="0" u="none" strike="noStrike" kern="0" cap="none" spc="0" baseline="0">
                <a:solidFill>
                  <a:srgbClr val="000000"/>
                </a:solidFill>
                <a:uFillTx/>
              </a:defRPr>
            </a:pPr>
            <a:r>
              <a:rPr lang="fr-FR" sz="2000" b="1" i="0" u="none" strike="noStrike" kern="1200" cap="none" spc="0" baseline="0" dirty="0" smtClean="0">
                <a:solidFill>
                  <a:srgbClr val="FFFF00"/>
                </a:solidFill>
                <a:uFillTx/>
                <a:latin typeface="Arial Black" pitchFamily="34"/>
              </a:rPr>
              <a:t>Être </a:t>
            </a:r>
            <a:r>
              <a:rPr lang="fr-FR" sz="2000" b="1" i="0" u="none" strike="noStrike" kern="1200" cap="none" spc="0" baseline="0" dirty="0">
                <a:solidFill>
                  <a:srgbClr val="FFFF00"/>
                </a:solidFill>
                <a:uFillTx/>
                <a:latin typeface="Arial Black" pitchFamily="34"/>
              </a:rPr>
              <a:t>acteur de sa </a:t>
            </a:r>
            <a:r>
              <a:rPr lang="fr-FR" sz="2000" b="1" i="0" u="none" strike="noStrike" kern="1200" cap="none" spc="0" baseline="0" dirty="0">
                <a:solidFill>
                  <a:srgbClr val="00B050"/>
                </a:solidFill>
                <a:uFillTx/>
                <a:latin typeface="Arial Black" pitchFamily="34"/>
              </a:rPr>
              <a:t>propre sécurité</a:t>
            </a:r>
            <a:r>
              <a:rPr lang="fr-FR" sz="2000" b="1" i="0" u="none" strike="noStrike" kern="1200" cap="none" spc="0" baseline="0" dirty="0">
                <a:solidFill>
                  <a:srgbClr val="FFFF00"/>
                </a:solidFill>
                <a:uFillTx/>
                <a:latin typeface="Arial Black" pitchFamily="34"/>
              </a:rPr>
              <a:t>, </a:t>
            </a:r>
            <a:endParaRPr lang="fr-FR" sz="2000" b="1" i="0" u="none" strike="noStrike" kern="1200" cap="none" spc="0" baseline="0" dirty="0" smtClean="0">
              <a:solidFill>
                <a:srgbClr val="FFFF00"/>
              </a:solidFill>
              <a:uFillTx/>
              <a:latin typeface="Arial Black" pitchFamily="34"/>
            </a:endParaRPr>
          </a:p>
          <a:p>
            <a:pPr marL="342900" marR="0" lvl="0" indent="-342900" algn="just" defTabSz="914400" rtl="0" fontAlgn="auto" hangingPunct="1">
              <a:lnSpc>
                <a:spcPct val="100000"/>
              </a:lnSpc>
              <a:spcBef>
                <a:spcPts val="0"/>
              </a:spcBef>
              <a:spcAft>
                <a:spcPts val="0"/>
              </a:spcAft>
              <a:buFont typeface="Courier New" panose="02070309020205020404" pitchFamily="49" charset="0"/>
              <a:buChar char="o"/>
              <a:tabLst/>
              <a:defRPr sz="1800" b="0" i="0" u="none" strike="noStrike" kern="0" cap="none" spc="0" baseline="0">
                <a:solidFill>
                  <a:srgbClr val="000000"/>
                </a:solidFill>
                <a:uFillTx/>
              </a:defRPr>
            </a:pPr>
            <a:r>
              <a:rPr lang="fr-FR" sz="2000" b="1" i="0" u="none" strike="noStrike" kern="1200" cap="none" spc="0" baseline="0" dirty="0" smtClean="0">
                <a:solidFill>
                  <a:srgbClr val="FFFF00"/>
                </a:solidFill>
                <a:uFillTx/>
                <a:latin typeface="Arial Black" pitchFamily="34"/>
              </a:rPr>
              <a:t>Surmonter </a:t>
            </a:r>
            <a:r>
              <a:rPr lang="fr-FR" sz="2000" b="1" i="0" u="none" strike="noStrike" kern="1200" cap="none" spc="0" baseline="0" dirty="0">
                <a:solidFill>
                  <a:srgbClr val="FFFF00"/>
                </a:solidFill>
                <a:uFillTx/>
                <a:latin typeface="Arial Black" pitchFamily="34"/>
              </a:rPr>
              <a:t>ses </a:t>
            </a:r>
            <a:r>
              <a:rPr lang="fr-FR" sz="2000" b="1" i="0" u="none" strike="noStrike" kern="1200" cap="none" spc="0" baseline="0" dirty="0" smtClean="0">
                <a:solidFill>
                  <a:srgbClr val="00B0F0"/>
                </a:solidFill>
                <a:uFillTx/>
                <a:latin typeface="Arial Black" pitchFamily="34"/>
              </a:rPr>
              <a:t>appréhensions</a:t>
            </a:r>
            <a:r>
              <a:rPr lang="fr-FR" sz="2000" b="1" i="0" u="none" strike="noStrike" kern="1200" cap="none" spc="0" baseline="0" dirty="0" smtClean="0">
                <a:solidFill>
                  <a:srgbClr val="FFFF00"/>
                </a:solidFill>
                <a:uFillTx/>
                <a:latin typeface="Arial Black" pitchFamily="34"/>
              </a:rPr>
              <a:t>, </a:t>
            </a:r>
          </a:p>
          <a:p>
            <a:pPr marL="342900" marR="0" lvl="0" indent="-342900" algn="just" defTabSz="914400" rtl="0" fontAlgn="auto" hangingPunct="1">
              <a:lnSpc>
                <a:spcPct val="100000"/>
              </a:lnSpc>
              <a:spcBef>
                <a:spcPts val="0"/>
              </a:spcBef>
              <a:spcAft>
                <a:spcPts val="0"/>
              </a:spcAft>
              <a:buFont typeface="Courier New" panose="02070309020205020404" pitchFamily="49" charset="0"/>
              <a:buChar char="o"/>
              <a:tabLst/>
              <a:defRPr sz="1800" b="0" i="0" u="none" strike="noStrike" kern="0" cap="none" spc="0" baseline="0">
                <a:solidFill>
                  <a:srgbClr val="000000"/>
                </a:solidFill>
                <a:uFillTx/>
              </a:defRPr>
            </a:pPr>
            <a:r>
              <a:rPr lang="fr-FR" sz="2000" b="1" i="0" u="none" strike="noStrike" kern="1200" cap="none" spc="0" baseline="0" dirty="0" smtClean="0">
                <a:solidFill>
                  <a:srgbClr val="FFFF00"/>
                </a:solidFill>
                <a:uFillTx/>
                <a:latin typeface="Arial Black" pitchFamily="34"/>
              </a:rPr>
              <a:t>Et </a:t>
            </a:r>
            <a:r>
              <a:rPr lang="fr-FR" sz="2000" b="1" i="0" u="none" strike="noStrike" kern="1200" cap="none" spc="0" baseline="0" dirty="0">
                <a:solidFill>
                  <a:srgbClr val="FFFF00"/>
                </a:solidFill>
                <a:uFillTx/>
                <a:latin typeface="Arial Black" pitchFamily="34"/>
              </a:rPr>
              <a:t>surtout, en </a:t>
            </a:r>
            <a:r>
              <a:rPr lang="fr-FR" sz="2000" b="1" i="0" u="none" strike="noStrike" kern="1200" cap="none" spc="0" baseline="0" dirty="0">
                <a:solidFill>
                  <a:schemeClr val="accent5">
                    <a:lumMod val="60000"/>
                    <a:lumOff val="40000"/>
                  </a:schemeClr>
                </a:solidFill>
                <a:uFillTx/>
                <a:latin typeface="Arial Black" pitchFamily="34"/>
              </a:rPr>
              <a:t>montrant l’exemple</a:t>
            </a:r>
            <a:r>
              <a:rPr lang="fr-FR" sz="2000" b="1" i="0" u="none" strike="noStrike" kern="1200" cap="none" spc="0" baseline="0" dirty="0">
                <a:solidFill>
                  <a:srgbClr val="FFFF00"/>
                </a:solidFill>
                <a:uFillTx/>
                <a:latin typeface="Arial Black" pitchFamily="34"/>
              </a:rPr>
              <a:t>, devenir acteur de la </a:t>
            </a:r>
            <a:r>
              <a:rPr lang="fr-FR" sz="2000" b="1" i="0" u="none" strike="noStrike" kern="1200" cap="none" spc="0" baseline="0" dirty="0">
                <a:solidFill>
                  <a:srgbClr val="FF99CC"/>
                </a:solidFill>
                <a:uFillTx/>
                <a:latin typeface="Arial Black" pitchFamily="34"/>
              </a:rPr>
              <a:t>sécurité des autres usagers</a:t>
            </a:r>
            <a:r>
              <a:rPr lang="fr-FR" sz="2000" b="1" i="0" u="none" strike="noStrike" kern="1200" cap="none" spc="0" baseline="0" dirty="0">
                <a:solidFill>
                  <a:srgbClr val="FFFF00"/>
                </a:solidFill>
                <a:uFillTx/>
                <a:latin typeface="Arial Black" pitchFamily="34"/>
              </a:rPr>
              <a:t>, en particulier des plus </a:t>
            </a:r>
            <a:r>
              <a:rPr lang="fr-FR" sz="2000" b="1" i="0" u="none" strike="noStrike" kern="1200" cap="none" spc="0" baseline="0" dirty="0">
                <a:solidFill>
                  <a:schemeClr val="accent2"/>
                </a:solidFill>
                <a:uFillTx/>
                <a:latin typeface="Arial Black" pitchFamily="34"/>
              </a:rPr>
              <a:t>vulnérables</a:t>
            </a:r>
            <a:r>
              <a:rPr lang="fr-FR" sz="2000" b="1" i="0" u="none" strike="noStrike" kern="1200" cap="none" spc="0" baseline="0" dirty="0">
                <a:solidFill>
                  <a:srgbClr val="FFFF00"/>
                </a:solidFill>
                <a:uFillTx/>
                <a:latin typeface="Arial Black" pitchFamily="34"/>
              </a:rPr>
              <a:t> ou des </a:t>
            </a:r>
            <a:r>
              <a:rPr lang="fr-FR" sz="2000" b="1" i="0" u="none" strike="noStrike" kern="1200" cap="none" spc="0" baseline="0" dirty="0">
                <a:solidFill>
                  <a:schemeClr val="accent6">
                    <a:lumMod val="60000"/>
                    <a:lumOff val="40000"/>
                  </a:schemeClr>
                </a:solidFill>
                <a:uFillTx/>
                <a:latin typeface="Arial Black" pitchFamily="34"/>
              </a:rPr>
              <a:t>moins informés</a:t>
            </a:r>
            <a:r>
              <a:rPr lang="fr-FR" sz="2000" b="1" i="0" u="none" strike="noStrike" kern="1200" cap="none" spc="0" baseline="0" dirty="0">
                <a:solidFill>
                  <a:srgbClr val="FFFF00"/>
                </a:solidFill>
                <a:uFillTx/>
                <a:latin typeface="Arial Black" pitchFamily="34"/>
              </a:rPr>
              <a:t>.</a:t>
            </a:r>
            <a:endParaRPr lang="fr-FR" sz="2000" b="0" i="0" u="none" strike="noStrike" kern="1200" cap="none" spc="0" baseline="0" dirty="0">
              <a:solidFill>
                <a:srgbClr val="FFFF00"/>
              </a:solidFill>
              <a:uFillTx/>
              <a:latin typeface="Arial Black" pitchFamily="34"/>
            </a:endParaRPr>
          </a:p>
        </p:txBody>
      </p:sp>
      <p:grpSp>
        <p:nvGrpSpPr>
          <p:cNvPr id="13" name="Groupe 12"/>
          <p:cNvGrpSpPr/>
          <p:nvPr/>
        </p:nvGrpSpPr>
        <p:grpSpPr>
          <a:xfrm>
            <a:off x="4572000" y="2087288"/>
            <a:ext cx="2160000" cy="2180737"/>
            <a:chOff x="4572000" y="2087288"/>
            <a:chExt cx="2160000" cy="2180737"/>
          </a:xfrm>
        </p:grpSpPr>
        <p:sp>
          <p:nvSpPr>
            <p:cNvPr id="14" name="ZoneTexte 13"/>
            <p:cNvSpPr txBox="1"/>
            <p:nvPr/>
          </p:nvSpPr>
          <p:spPr>
            <a:xfrm>
              <a:off x="4590000" y="3113863"/>
              <a:ext cx="2124000" cy="1154162"/>
            </a:xfrm>
            <a:prstGeom prst="rect">
              <a:avLst/>
            </a:prstGeom>
            <a:solidFill>
              <a:srgbClr val="92D050"/>
            </a:solidFill>
            <a:ln w="38100">
              <a:solidFill>
                <a:srgbClr val="00B050"/>
              </a:solidFill>
            </a:ln>
          </p:spPr>
          <p:txBody>
            <a:bodyPr wrap="square" rtlCol="0">
              <a:spAutoFit/>
            </a:bodyPr>
            <a:lstStyle/>
            <a:p>
              <a:pPr algn="ctr"/>
              <a:r>
                <a:rPr lang="fr-FR" sz="1400" dirty="0" smtClean="0">
                  <a:latin typeface="Arial Black" panose="020B0A04020102020204" pitchFamily="34" charset="0"/>
                </a:rPr>
                <a:t>Centre-Ville</a:t>
              </a:r>
            </a:p>
            <a:p>
              <a:pPr algn="ctr"/>
              <a:r>
                <a:rPr lang="fr-FR" sz="800" b="1" dirty="0" smtClean="0">
                  <a:latin typeface="Arial Black" panose="020B0A04020102020204" pitchFamily="34" charset="0"/>
                  <a:cs typeface="Arial" panose="020B0604020202020204" pitchFamily="34" charset="0"/>
                </a:rPr>
                <a:t>Desserte - Habitants</a:t>
              </a:r>
            </a:p>
            <a:p>
              <a:pPr algn="ctr"/>
              <a:r>
                <a:rPr lang="fr-FR" sz="1100" b="1" dirty="0" smtClean="0">
                  <a:solidFill>
                    <a:srgbClr val="C00000"/>
                  </a:solidFill>
                  <a:latin typeface="Arial Black" panose="020B0A04020102020204" pitchFamily="34" charset="0"/>
                  <a:cs typeface="Arial" panose="020B0604020202020204" pitchFamily="34" charset="0"/>
                </a:rPr>
                <a:t>Vitesse : &lt; 20 Km/h</a:t>
              </a:r>
            </a:p>
            <a:p>
              <a:r>
                <a:rPr lang="fr-FR" sz="900" b="1" dirty="0" smtClean="0">
                  <a:latin typeface="Open Sans"/>
                  <a:cs typeface="Arial" panose="020B0604020202020204" pitchFamily="34" charset="0"/>
                </a:rPr>
                <a:t>Motorisé : </a:t>
              </a:r>
              <a:r>
                <a:rPr lang="fr-FR" sz="900" b="1" dirty="0" smtClean="0">
                  <a:solidFill>
                    <a:srgbClr val="0000FF"/>
                  </a:solidFill>
                  <a:latin typeface="Open Sans"/>
                  <a:cs typeface="Arial" panose="020B0604020202020204" pitchFamily="34" charset="0"/>
                </a:rPr>
                <a:t>Chaussée</a:t>
              </a:r>
              <a:r>
                <a:rPr lang="fr-FR" sz="900" b="1" dirty="0" smtClean="0">
                  <a:latin typeface="Open Sans"/>
                  <a:cs typeface="Arial" panose="020B0604020202020204" pitchFamily="34" charset="0"/>
                </a:rPr>
                <a:t> </a:t>
              </a:r>
              <a:r>
                <a:rPr lang="fr-FR" sz="700" b="1" dirty="0" smtClean="0">
                  <a:latin typeface="Open Sans"/>
                  <a:cs typeface="Arial" panose="020B0604020202020204" pitchFamily="34" charset="0"/>
                </a:rPr>
                <a:t>rouler à </a:t>
              </a:r>
              <a:r>
                <a:rPr lang="fr-FR" sz="700" b="1" dirty="0" smtClean="0">
                  <a:solidFill>
                    <a:srgbClr val="C00000"/>
                  </a:solidFill>
                  <a:latin typeface="Arial Black" panose="020B0A04020102020204" pitchFamily="34" charset="0"/>
                  <a:cs typeface="Arial" panose="020B0604020202020204" pitchFamily="34" charset="0"/>
                </a:rPr>
                <a:t>DROITE</a:t>
              </a:r>
              <a:endParaRPr lang="fr-FR" sz="700" b="1" dirty="0" smtClean="0">
                <a:solidFill>
                  <a:srgbClr val="C00000"/>
                </a:solidFill>
                <a:latin typeface="Open Sans"/>
                <a:cs typeface="Arial" panose="020B0604020202020204" pitchFamily="34" charset="0"/>
              </a:endParaRPr>
            </a:p>
            <a:p>
              <a:r>
                <a:rPr lang="fr-FR" sz="900" b="1" dirty="0" smtClean="0">
                  <a:latin typeface="Open Sans"/>
                  <a:cs typeface="Arial" panose="020B0604020202020204" pitchFamily="34" charset="0"/>
                </a:rPr>
                <a:t>Piétons : </a:t>
              </a:r>
              <a:r>
                <a:rPr lang="fr-FR" sz="900" b="1" dirty="0" smtClean="0">
                  <a:solidFill>
                    <a:srgbClr val="0000FF"/>
                  </a:solidFill>
                  <a:latin typeface="Open Sans"/>
                  <a:cs typeface="Arial" panose="020B0604020202020204" pitchFamily="34" charset="0"/>
                </a:rPr>
                <a:t>Chaussée </a:t>
              </a:r>
              <a:r>
                <a:rPr lang="fr-FR" sz="500" b="1" dirty="0" smtClean="0">
                  <a:solidFill>
                    <a:srgbClr val="C00000"/>
                  </a:solidFill>
                  <a:latin typeface="Open Sans"/>
                  <a:cs typeface="Arial" panose="020B0604020202020204" pitchFamily="34" charset="0"/>
                </a:rPr>
                <a:t>Prioritaires</a:t>
              </a:r>
              <a:r>
                <a:rPr lang="fr-FR" sz="500" b="1" dirty="0" smtClean="0">
                  <a:solidFill>
                    <a:srgbClr val="FF00FF"/>
                  </a:solidFill>
                  <a:latin typeface="Open Sans"/>
                  <a:cs typeface="Arial" panose="020B0604020202020204" pitchFamily="34" charset="0"/>
                </a:rPr>
                <a:t> </a:t>
              </a:r>
              <a:r>
                <a:rPr lang="fr-FR" sz="500" b="1" dirty="0" smtClean="0">
                  <a:latin typeface="Open Sans"/>
                  <a:cs typeface="Arial" panose="020B0604020202020204" pitchFamily="34" charset="0"/>
                </a:rPr>
                <a:t>–</a:t>
              </a:r>
              <a:r>
                <a:rPr lang="fr-FR" sz="500" b="1" dirty="0" smtClean="0">
                  <a:solidFill>
                    <a:srgbClr val="FF00FF"/>
                  </a:solidFill>
                  <a:latin typeface="Open Sans"/>
                  <a:cs typeface="Arial" panose="020B0604020202020204" pitchFamily="34" charset="0"/>
                </a:rPr>
                <a:t> </a:t>
              </a:r>
              <a:r>
                <a:rPr lang="fr-FR" sz="500" b="1" dirty="0" smtClean="0">
                  <a:solidFill>
                    <a:schemeClr val="accent6">
                      <a:lumMod val="50000"/>
                    </a:schemeClr>
                  </a:solidFill>
                  <a:latin typeface="Open Sans"/>
                  <a:cs typeface="Arial" panose="020B0604020202020204" pitchFamily="34" charset="0"/>
                </a:rPr>
                <a:t>Hors Statiques</a:t>
              </a:r>
              <a:endParaRPr lang="fr-FR" sz="500" b="1" dirty="0" smtClean="0">
                <a:latin typeface="Open Sans"/>
                <a:cs typeface="Arial" panose="020B0604020202020204" pitchFamily="34" charset="0"/>
              </a:endParaRPr>
            </a:p>
            <a:p>
              <a:r>
                <a:rPr lang="fr-FR" sz="900" b="1" dirty="0" smtClean="0">
                  <a:latin typeface="Open Sans"/>
                  <a:cs typeface="Arial" panose="020B0604020202020204" pitchFamily="34" charset="0"/>
                </a:rPr>
                <a:t>Cyclistes : </a:t>
              </a:r>
              <a:r>
                <a:rPr lang="fr-FR" sz="900" b="1" dirty="0" smtClean="0">
                  <a:solidFill>
                    <a:srgbClr val="0000FF"/>
                  </a:solidFill>
                  <a:latin typeface="Open Sans"/>
                  <a:cs typeface="Arial" panose="020B0604020202020204" pitchFamily="34" charset="0"/>
                </a:rPr>
                <a:t>Chaussée </a:t>
              </a:r>
              <a:r>
                <a:rPr lang="fr-FR" sz="700" b="1" dirty="0">
                  <a:latin typeface="Open Sans"/>
                  <a:cs typeface="Arial" panose="020B0604020202020204" pitchFamily="34" charset="0"/>
                </a:rPr>
                <a:t>rouler à </a:t>
              </a:r>
              <a:r>
                <a:rPr lang="fr-FR" sz="700" b="1" dirty="0">
                  <a:solidFill>
                    <a:srgbClr val="C00000"/>
                  </a:solidFill>
                  <a:latin typeface="Arial Black" panose="020B0A04020102020204" pitchFamily="34" charset="0"/>
                  <a:cs typeface="Arial" panose="020B0604020202020204" pitchFamily="34" charset="0"/>
                </a:rPr>
                <a:t>DROITE</a:t>
              </a:r>
              <a:endParaRPr lang="fr-FR" sz="700" b="1" dirty="0">
                <a:solidFill>
                  <a:srgbClr val="C00000"/>
                </a:solidFill>
                <a:latin typeface="Open Sans"/>
                <a:cs typeface="Arial" panose="020B0604020202020204" pitchFamily="34" charset="0"/>
              </a:endParaRPr>
            </a:p>
            <a:p>
              <a:r>
                <a:rPr lang="fr-FR" sz="700" b="1" dirty="0">
                  <a:solidFill>
                    <a:srgbClr val="C00000"/>
                  </a:solidFill>
                  <a:latin typeface="Arial Black" panose="020B0A04020102020204" pitchFamily="34" charset="0"/>
                  <a:cs typeface="Arial" panose="020B0604020202020204" pitchFamily="34" charset="0"/>
                </a:rPr>
                <a:t>                </a:t>
              </a:r>
              <a:r>
                <a:rPr lang="fr-FR" sz="700" b="1" dirty="0" smtClean="0">
                  <a:solidFill>
                    <a:srgbClr val="C00000"/>
                  </a:solidFill>
                  <a:latin typeface="Arial Black" panose="020B0A04020102020204" pitchFamily="34" charset="0"/>
                  <a:cs typeface="Arial" panose="020B0604020202020204" pitchFamily="34" charset="0"/>
                </a:rPr>
                <a:t>    </a:t>
              </a:r>
              <a:r>
                <a:rPr lang="fr-FR" sz="900" b="1" dirty="0" smtClean="0">
                  <a:solidFill>
                    <a:srgbClr val="C00000"/>
                  </a:solidFill>
                  <a:latin typeface="Arial Black" panose="020B0A04020102020204" pitchFamily="34" charset="0"/>
                  <a:cs typeface="Arial" panose="020B0604020202020204" pitchFamily="34" charset="0"/>
                </a:rPr>
                <a:t>D</a:t>
              </a:r>
              <a:r>
                <a:rPr lang="fr-FR" sz="700" b="1" dirty="0" smtClean="0">
                  <a:solidFill>
                    <a:srgbClr val="0000FF"/>
                  </a:solidFill>
                  <a:latin typeface="Open Sans"/>
                  <a:cs typeface="Arial" panose="020B0604020202020204" pitchFamily="34" charset="0"/>
                </a:rPr>
                <a:t>ouble</a:t>
              </a:r>
              <a:r>
                <a:rPr lang="fr-FR" sz="700" b="1" dirty="0" smtClean="0">
                  <a:latin typeface="Open Sans"/>
                  <a:cs typeface="Arial" panose="020B0604020202020204" pitchFamily="34" charset="0"/>
                </a:rPr>
                <a:t> </a:t>
              </a:r>
              <a:r>
                <a:rPr lang="fr-FR" sz="900" b="1" dirty="0">
                  <a:solidFill>
                    <a:srgbClr val="C00000"/>
                  </a:solidFill>
                  <a:latin typeface="Arial Black" panose="020B0A04020102020204" pitchFamily="34" charset="0"/>
                  <a:cs typeface="Arial" panose="020B0604020202020204" pitchFamily="34" charset="0"/>
                </a:rPr>
                <a:t>S</a:t>
              </a:r>
              <a:r>
                <a:rPr lang="fr-FR" sz="700" b="1" dirty="0">
                  <a:solidFill>
                    <a:srgbClr val="0000FF"/>
                  </a:solidFill>
                  <a:latin typeface="Open Sans"/>
                  <a:cs typeface="Arial" panose="020B0604020202020204" pitchFamily="34" charset="0"/>
                </a:rPr>
                <a:t>ens</a:t>
              </a:r>
              <a:r>
                <a:rPr lang="fr-FR" sz="700" b="1" dirty="0">
                  <a:latin typeface="Open Sans"/>
                  <a:cs typeface="Arial" panose="020B0604020202020204" pitchFamily="34" charset="0"/>
                </a:rPr>
                <a:t> </a:t>
              </a:r>
              <a:r>
                <a:rPr lang="fr-FR" sz="900" b="1" dirty="0">
                  <a:solidFill>
                    <a:srgbClr val="C00000"/>
                  </a:solidFill>
                  <a:latin typeface="Arial Black" panose="020B0A04020102020204" pitchFamily="34" charset="0"/>
                  <a:cs typeface="Arial" panose="020B0604020202020204" pitchFamily="34" charset="0"/>
                </a:rPr>
                <a:t>C</a:t>
              </a:r>
              <a:r>
                <a:rPr lang="fr-FR" sz="700" b="1" dirty="0">
                  <a:solidFill>
                    <a:srgbClr val="0000FF"/>
                  </a:solidFill>
                  <a:latin typeface="Open Sans"/>
                  <a:cs typeface="Arial" panose="020B0604020202020204" pitchFamily="34" charset="0"/>
                </a:rPr>
                <a:t>yclable</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90512"/>
              <a:ext cx="2160000" cy="726605"/>
            </a:xfrm>
            <a:prstGeom prst="rect">
              <a:avLst/>
            </a:prstGeom>
          </p:spPr>
        </p:pic>
        <p:sp>
          <p:nvSpPr>
            <p:cNvPr id="19" name="ZoneTexte 18"/>
            <p:cNvSpPr txBox="1"/>
            <p:nvPr/>
          </p:nvSpPr>
          <p:spPr>
            <a:xfrm>
              <a:off x="4590000" y="2087288"/>
              <a:ext cx="2124000" cy="324000"/>
            </a:xfrm>
            <a:prstGeom prst="rect">
              <a:avLst/>
            </a:prstGeom>
            <a:solidFill>
              <a:srgbClr val="33CC33"/>
            </a:solidFill>
            <a:ln w="28575">
              <a:solidFill>
                <a:srgbClr val="C00000"/>
              </a:solidFill>
            </a:ln>
          </p:spPr>
          <p:txBody>
            <a:bodyPr wrap="square" rtlCol="0">
              <a:spAutoFit/>
            </a:bodyPr>
            <a:lstStyle/>
            <a:p>
              <a:pPr algn="ctr"/>
              <a:r>
                <a:rPr lang="fr-FR" sz="1500" dirty="0" smtClean="0">
                  <a:latin typeface="Bodoni MT Black" panose="02070A03080606020203" pitchFamily="18" charset="0"/>
                </a:rPr>
                <a:t>Zone de Rencontre</a:t>
              </a:r>
              <a:endParaRPr lang="fr-FR" sz="1500" dirty="0">
                <a:latin typeface="Bodoni MT Black" panose="02070A03080606020203" pitchFamily="18" charset="0"/>
              </a:endParaRPr>
            </a:p>
          </p:txBody>
        </p:sp>
      </p:grpSp>
      <p:grpSp>
        <p:nvGrpSpPr>
          <p:cNvPr id="31" name="Groupe 30"/>
          <p:cNvGrpSpPr/>
          <p:nvPr/>
        </p:nvGrpSpPr>
        <p:grpSpPr>
          <a:xfrm>
            <a:off x="6804488" y="2085894"/>
            <a:ext cx="2160000" cy="2185385"/>
            <a:chOff x="6804488" y="2085894"/>
            <a:chExt cx="2160000" cy="2185385"/>
          </a:xfrm>
        </p:grpSpPr>
        <p:sp>
          <p:nvSpPr>
            <p:cNvPr id="21" name="ZoneTexte 20"/>
            <p:cNvSpPr txBox="1"/>
            <p:nvPr/>
          </p:nvSpPr>
          <p:spPr>
            <a:xfrm>
              <a:off x="6823773" y="2085894"/>
              <a:ext cx="2121430" cy="324000"/>
            </a:xfrm>
            <a:prstGeom prst="rect">
              <a:avLst/>
            </a:prstGeom>
            <a:solidFill>
              <a:srgbClr val="33CC33"/>
            </a:solidFill>
            <a:ln w="28575">
              <a:solidFill>
                <a:srgbClr val="C00000"/>
              </a:solidFill>
            </a:ln>
          </p:spPr>
          <p:txBody>
            <a:bodyPr wrap="square" rtlCol="0">
              <a:spAutoFit/>
            </a:bodyPr>
            <a:lstStyle/>
            <a:p>
              <a:pPr algn="ctr"/>
              <a:r>
                <a:rPr lang="fr-FR" sz="1500" dirty="0" smtClean="0">
                  <a:latin typeface="Bodoni MT Black" panose="02070A03080606020203" pitchFamily="18" charset="0"/>
                </a:rPr>
                <a:t>Aire Piétonne</a:t>
              </a:r>
              <a:endParaRPr lang="fr-FR" sz="1500" dirty="0">
                <a:latin typeface="Bodoni MT Black" panose="02070A03080606020203" pitchFamily="18" charset="0"/>
              </a:endParaRPr>
            </a:p>
          </p:txBody>
        </p:sp>
        <p:sp>
          <p:nvSpPr>
            <p:cNvPr id="22" name="ZoneTexte 21"/>
            <p:cNvSpPr txBox="1"/>
            <p:nvPr/>
          </p:nvSpPr>
          <p:spPr>
            <a:xfrm>
              <a:off x="6823773" y="3117117"/>
              <a:ext cx="2121429" cy="1154162"/>
            </a:xfrm>
            <a:prstGeom prst="rect">
              <a:avLst/>
            </a:prstGeom>
            <a:solidFill>
              <a:schemeClr val="accent2">
                <a:lumMod val="40000"/>
                <a:lumOff val="60000"/>
              </a:schemeClr>
            </a:solidFill>
            <a:ln w="38100">
              <a:solidFill>
                <a:srgbClr val="FF0000"/>
              </a:solidFill>
            </a:ln>
          </p:spPr>
          <p:txBody>
            <a:bodyPr wrap="square" rtlCol="0">
              <a:spAutoFit/>
            </a:bodyPr>
            <a:lstStyle/>
            <a:p>
              <a:pPr algn="ctr"/>
              <a:r>
                <a:rPr lang="fr-FR" sz="1400" dirty="0" smtClean="0">
                  <a:latin typeface="Arial Black" panose="020B0A04020102020204" pitchFamily="34" charset="0"/>
                </a:rPr>
                <a:t>Cœur de Ville</a:t>
              </a:r>
            </a:p>
            <a:p>
              <a:pPr algn="ctr"/>
              <a:r>
                <a:rPr lang="fr-FR" sz="800" b="1" dirty="0" smtClean="0">
                  <a:latin typeface="Arial Black" panose="020B0A04020102020204" pitchFamily="34" charset="0"/>
                  <a:cs typeface="Arial" panose="020B0604020202020204" pitchFamily="34" charset="0"/>
                </a:rPr>
                <a:t>Commerces – Tourisme</a:t>
              </a:r>
            </a:p>
            <a:p>
              <a:pPr algn="ctr"/>
              <a:r>
                <a:rPr lang="fr-FR" sz="1100" b="1" dirty="0" smtClean="0">
                  <a:solidFill>
                    <a:srgbClr val="C00000"/>
                  </a:solidFill>
                  <a:latin typeface="Arial Black" panose="020B0A04020102020204" pitchFamily="34" charset="0"/>
                  <a:cs typeface="Arial" panose="020B0604020202020204" pitchFamily="34" charset="0"/>
                </a:rPr>
                <a:t>Vitesse : Allure du Pas</a:t>
              </a:r>
            </a:p>
            <a:p>
              <a:r>
                <a:rPr lang="fr-FR" sz="900" b="1" dirty="0" smtClean="0">
                  <a:latin typeface="Open Sans"/>
                  <a:cs typeface="Arial" panose="020B0604020202020204" pitchFamily="34" charset="0"/>
                </a:rPr>
                <a:t>Motorisé : </a:t>
              </a:r>
              <a:r>
                <a:rPr lang="fr-FR" sz="900" b="1" dirty="0" smtClean="0">
                  <a:solidFill>
                    <a:srgbClr val="0000FF"/>
                  </a:solidFill>
                  <a:latin typeface="Open Sans"/>
                  <a:cs typeface="Arial" panose="020B0604020202020204" pitchFamily="34" charset="0"/>
                </a:rPr>
                <a:t>Chaussée</a:t>
              </a:r>
              <a:r>
                <a:rPr lang="fr-FR" sz="900" b="1" dirty="0" smtClean="0">
                  <a:latin typeface="Open Sans"/>
                  <a:cs typeface="Arial" panose="020B0604020202020204" pitchFamily="34" charset="0"/>
                </a:rPr>
                <a:t> </a:t>
              </a:r>
              <a:r>
                <a:rPr lang="fr-FR" sz="700" b="1" dirty="0" smtClean="0">
                  <a:latin typeface="Open Sans"/>
                  <a:cs typeface="Arial" panose="020B0604020202020204" pitchFamily="34" charset="0"/>
                </a:rPr>
                <a:t>Traffic restreint</a:t>
              </a:r>
            </a:p>
            <a:p>
              <a:r>
                <a:rPr lang="fr-FR" sz="900" b="1" dirty="0" smtClean="0">
                  <a:latin typeface="Open Sans"/>
                  <a:cs typeface="Arial" panose="020B0604020202020204" pitchFamily="34" charset="0"/>
                </a:rPr>
                <a:t>Piétons : </a:t>
              </a:r>
              <a:r>
                <a:rPr lang="fr-FR" sz="900" b="1" dirty="0" smtClean="0">
                  <a:solidFill>
                    <a:srgbClr val="0000FF"/>
                  </a:solidFill>
                  <a:latin typeface="Open Sans"/>
                  <a:cs typeface="Arial" panose="020B0604020202020204" pitchFamily="34" charset="0"/>
                </a:rPr>
                <a:t>Chaussée</a:t>
              </a:r>
              <a:r>
                <a:rPr lang="fr-FR" sz="900" b="1" dirty="0" smtClean="0">
                  <a:solidFill>
                    <a:srgbClr val="FF00FF"/>
                  </a:solidFill>
                  <a:latin typeface="Open Sans"/>
                  <a:cs typeface="Arial" panose="020B0604020202020204" pitchFamily="34" charset="0"/>
                </a:rPr>
                <a:t> </a:t>
              </a:r>
              <a:r>
                <a:rPr lang="fr-FR" sz="700" b="1" dirty="0" smtClean="0">
                  <a:solidFill>
                    <a:srgbClr val="C00000"/>
                  </a:solidFill>
                  <a:latin typeface="Open Sans"/>
                  <a:cs typeface="Arial" panose="020B0604020202020204" pitchFamily="34" charset="0"/>
                </a:rPr>
                <a:t>Prioritaires</a:t>
              </a:r>
              <a:endParaRPr lang="fr-FR" sz="700" b="1" dirty="0">
                <a:solidFill>
                  <a:srgbClr val="C00000"/>
                </a:solidFill>
                <a:latin typeface="Open Sans"/>
                <a:cs typeface="Arial" panose="020B0604020202020204" pitchFamily="34" charset="0"/>
              </a:endParaRPr>
            </a:p>
            <a:p>
              <a:r>
                <a:rPr lang="fr-FR" sz="900" b="1" dirty="0" smtClean="0">
                  <a:latin typeface="Open Sans"/>
                  <a:cs typeface="Arial" panose="020B0604020202020204" pitchFamily="34" charset="0"/>
                </a:rPr>
                <a:t>Cyclistes : </a:t>
              </a:r>
              <a:r>
                <a:rPr lang="fr-FR" sz="900" b="1" dirty="0" smtClean="0">
                  <a:solidFill>
                    <a:srgbClr val="0000FF"/>
                  </a:solidFill>
                  <a:latin typeface="Open Sans"/>
                  <a:cs typeface="Arial" panose="020B0604020202020204" pitchFamily="34" charset="0"/>
                </a:rPr>
                <a:t>Chaussée </a:t>
              </a:r>
              <a:r>
                <a:rPr lang="fr-FR" sz="700" b="1" dirty="0" smtClean="0">
                  <a:latin typeface="Open Sans"/>
                  <a:cs typeface="Arial" panose="020B0604020202020204" pitchFamily="34" charset="0"/>
                </a:rPr>
                <a:t>rouler à </a:t>
              </a:r>
              <a:r>
                <a:rPr lang="fr-FR" sz="700" b="1" dirty="0" smtClean="0">
                  <a:solidFill>
                    <a:srgbClr val="C00000"/>
                  </a:solidFill>
                  <a:latin typeface="Arial Black" panose="020B0A04020102020204" pitchFamily="34" charset="0"/>
                  <a:cs typeface="Arial" panose="020B0604020202020204" pitchFamily="34" charset="0"/>
                </a:rPr>
                <a:t>DROITE</a:t>
              </a:r>
              <a:endParaRPr lang="fr-FR" sz="700" b="1" dirty="0" smtClean="0">
                <a:solidFill>
                  <a:srgbClr val="C00000"/>
                </a:solidFill>
                <a:latin typeface="Open Sans"/>
                <a:cs typeface="Arial" panose="020B0604020202020204" pitchFamily="34" charset="0"/>
              </a:endParaRPr>
            </a:p>
            <a:p>
              <a:r>
                <a:rPr lang="fr-FR" sz="900" b="1" dirty="0" smtClean="0">
                  <a:solidFill>
                    <a:srgbClr val="C00000"/>
                  </a:solidFill>
                  <a:latin typeface="Arial Black" panose="020B0A04020102020204" pitchFamily="34" charset="0"/>
                  <a:cs typeface="Arial" panose="020B0604020202020204" pitchFamily="34" charset="0"/>
                </a:rPr>
                <a:t>                D</a:t>
              </a:r>
              <a:r>
                <a:rPr lang="fr-FR" sz="700" b="1" dirty="0" smtClean="0">
                  <a:solidFill>
                    <a:srgbClr val="0000FF"/>
                  </a:solidFill>
                  <a:latin typeface="Open Sans"/>
                  <a:cs typeface="Arial" panose="020B0604020202020204" pitchFamily="34" charset="0"/>
                </a:rPr>
                <a:t>ouble</a:t>
              </a:r>
              <a:r>
                <a:rPr lang="fr-FR" sz="700" b="1" dirty="0" smtClean="0">
                  <a:latin typeface="Open Sans"/>
                  <a:cs typeface="Arial" panose="020B0604020202020204" pitchFamily="34" charset="0"/>
                </a:rPr>
                <a:t> </a:t>
              </a:r>
              <a:r>
                <a:rPr lang="fr-FR" sz="900" b="1" dirty="0" smtClean="0">
                  <a:solidFill>
                    <a:srgbClr val="C00000"/>
                  </a:solidFill>
                  <a:latin typeface="Arial Black" panose="020B0A04020102020204" pitchFamily="34" charset="0"/>
                  <a:cs typeface="Arial" panose="020B0604020202020204" pitchFamily="34" charset="0"/>
                </a:rPr>
                <a:t>S</a:t>
              </a:r>
              <a:r>
                <a:rPr lang="fr-FR" sz="700" b="1" dirty="0" smtClean="0">
                  <a:solidFill>
                    <a:srgbClr val="0000FF"/>
                  </a:solidFill>
                  <a:latin typeface="Open Sans"/>
                  <a:cs typeface="Arial" panose="020B0604020202020204" pitchFamily="34" charset="0"/>
                </a:rPr>
                <a:t>ens</a:t>
              </a:r>
              <a:r>
                <a:rPr lang="fr-FR" sz="700" b="1" dirty="0" smtClean="0">
                  <a:latin typeface="Open Sans"/>
                  <a:cs typeface="Arial" panose="020B0604020202020204" pitchFamily="34" charset="0"/>
                </a:rPr>
                <a:t> </a:t>
              </a:r>
              <a:r>
                <a:rPr lang="fr-FR" sz="900" b="1" dirty="0" smtClean="0">
                  <a:solidFill>
                    <a:srgbClr val="C00000"/>
                  </a:solidFill>
                  <a:latin typeface="Arial Black" panose="020B0A04020102020204" pitchFamily="34" charset="0"/>
                  <a:cs typeface="Arial" panose="020B0604020202020204" pitchFamily="34" charset="0"/>
                </a:rPr>
                <a:t>C</a:t>
              </a:r>
              <a:r>
                <a:rPr lang="fr-FR" sz="700" b="1" dirty="0" smtClean="0">
                  <a:solidFill>
                    <a:srgbClr val="0000FF"/>
                  </a:solidFill>
                  <a:latin typeface="Open Sans"/>
                  <a:cs typeface="Arial" panose="020B0604020202020204" pitchFamily="34" charset="0"/>
                </a:rPr>
                <a:t>yclable</a:t>
              </a:r>
              <a:endParaRPr lang="fr-FR" sz="700" b="1" dirty="0">
                <a:solidFill>
                  <a:srgbClr val="0000FF"/>
                </a:solidFill>
                <a:latin typeface="Open Sans"/>
                <a:cs typeface="Arial" panose="020B0604020202020204" pitchFamily="34" charset="0"/>
              </a:endParaRPr>
            </a:p>
          </p:txBody>
        </p:sp>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488" y="2398843"/>
              <a:ext cx="2160000" cy="722350"/>
            </a:xfrm>
            <a:prstGeom prst="rect">
              <a:avLst/>
            </a:prstGeom>
          </p:spPr>
        </p:pic>
      </p:grpSp>
      <p:grpSp>
        <p:nvGrpSpPr>
          <p:cNvPr id="11" name="Groupe 10"/>
          <p:cNvGrpSpPr/>
          <p:nvPr/>
        </p:nvGrpSpPr>
        <p:grpSpPr>
          <a:xfrm>
            <a:off x="2339992" y="2087288"/>
            <a:ext cx="2160000" cy="2178810"/>
            <a:chOff x="2339992" y="2087288"/>
            <a:chExt cx="2160000" cy="2178810"/>
          </a:xfrm>
        </p:grpSpPr>
        <p:sp>
          <p:nvSpPr>
            <p:cNvPr id="24" name="ZoneTexte 23"/>
            <p:cNvSpPr txBox="1"/>
            <p:nvPr/>
          </p:nvSpPr>
          <p:spPr>
            <a:xfrm>
              <a:off x="2357992" y="3111936"/>
              <a:ext cx="2124000" cy="1154162"/>
            </a:xfrm>
            <a:prstGeom prst="rect">
              <a:avLst/>
            </a:prstGeom>
            <a:solidFill>
              <a:schemeClr val="accent1">
                <a:lumMod val="60000"/>
                <a:lumOff val="40000"/>
              </a:schemeClr>
            </a:solidFill>
            <a:ln w="38100">
              <a:solidFill>
                <a:srgbClr val="00B050"/>
              </a:solidFill>
            </a:ln>
          </p:spPr>
          <p:txBody>
            <a:bodyPr wrap="square" rtlCol="0">
              <a:spAutoFit/>
            </a:bodyPr>
            <a:lstStyle/>
            <a:p>
              <a:pPr algn="ctr"/>
              <a:r>
                <a:rPr lang="fr-FR" sz="1400" dirty="0" smtClean="0">
                  <a:latin typeface="Arial Black" panose="020B0A04020102020204" pitchFamily="34" charset="0"/>
                </a:rPr>
                <a:t>Quartiers</a:t>
              </a:r>
            </a:p>
            <a:p>
              <a:pPr algn="ctr"/>
              <a:r>
                <a:rPr lang="fr-FR" sz="800" b="1" dirty="0" smtClean="0">
                  <a:latin typeface="Arial Black" panose="020B0A04020102020204" pitchFamily="34" charset="0"/>
                  <a:cs typeface="Arial" panose="020B0604020202020204" pitchFamily="34" charset="0"/>
                </a:rPr>
                <a:t>Résidentiel – Pavillonnaire</a:t>
              </a:r>
            </a:p>
            <a:p>
              <a:pPr algn="ctr"/>
              <a:r>
                <a:rPr lang="fr-FR" sz="1100" b="1" dirty="0" smtClean="0">
                  <a:solidFill>
                    <a:srgbClr val="C00000"/>
                  </a:solidFill>
                  <a:latin typeface="Arial Black" panose="020B0A04020102020204" pitchFamily="34" charset="0"/>
                  <a:cs typeface="Arial" panose="020B0604020202020204" pitchFamily="34" charset="0"/>
                </a:rPr>
                <a:t>Vitesse : &lt; 30 Km/h</a:t>
              </a:r>
            </a:p>
            <a:p>
              <a:r>
                <a:rPr lang="fr-FR" sz="900" b="1" dirty="0" smtClean="0">
                  <a:latin typeface="Open Sans"/>
                  <a:cs typeface="Arial" panose="020B0604020202020204" pitchFamily="34" charset="0"/>
                </a:rPr>
                <a:t>Motorisé : </a:t>
              </a:r>
              <a:r>
                <a:rPr lang="fr-FR" sz="900" b="1" dirty="0" smtClean="0">
                  <a:solidFill>
                    <a:srgbClr val="0000FF"/>
                  </a:solidFill>
                  <a:latin typeface="Open Sans"/>
                  <a:cs typeface="Arial" panose="020B0604020202020204" pitchFamily="34" charset="0"/>
                </a:rPr>
                <a:t>Chaussée</a:t>
              </a:r>
              <a:r>
                <a:rPr lang="fr-FR" sz="900" b="1" dirty="0" smtClean="0">
                  <a:latin typeface="Open Sans"/>
                  <a:cs typeface="Arial" panose="020B0604020202020204" pitchFamily="34" charset="0"/>
                </a:rPr>
                <a:t> </a:t>
              </a:r>
              <a:r>
                <a:rPr lang="fr-FR" sz="700" b="1" dirty="0" smtClean="0">
                  <a:latin typeface="Open Sans"/>
                  <a:cs typeface="Arial" panose="020B0604020202020204" pitchFamily="34" charset="0"/>
                </a:rPr>
                <a:t>rouler à </a:t>
              </a:r>
              <a:r>
                <a:rPr lang="fr-FR" sz="700" b="1" dirty="0" smtClean="0">
                  <a:solidFill>
                    <a:srgbClr val="C00000"/>
                  </a:solidFill>
                  <a:latin typeface="Arial Black" panose="020B0A04020102020204" pitchFamily="34" charset="0"/>
                  <a:cs typeface="Arial" panose="020B0604020202020204" pitchFamily="34" charset="0"/>
                </a:rPr>
                <a:t>DROITE</a:t>
              </a:r>
              <a:endParaRPr lang="fr-FR" sz="700" b="1" dirty="0" smtClean="0">
                <a:solidFill>
                  <a:srgbClr val="C00000"/>
                </a:solidFill>
                <a:latin typeface="Open Sans"/>
                <a:cs typeface="Arial" panose="020B0604020202020204" pitchFamily="34" charset="0"/>
              </a:endParaRPr>
            </a:p>
            <a:p>
              <a:r>
                <a:rPr lang="fr-FR" sz="900" b="1" dirty="0" smtClean="0">
                  <a:latin typeface="Open Sans"/>
                  <a:cs typeface="Arial" panose="020B0604020202020204" pitchFamily="34" charset="0"/>
                </a:rPr>
                <a:t>Piétons : </a:t>
              </a:r>
              <a:r>
                <a:rPr lang="fr-FR" sz="900" b="1" dirty="0" smtClean="0">
                  <a:solidFill>
                    <a:srgbClr val="0000FF"/>
                  </a:solidFill>
                  <a:latin typeface="Open Sans"/>
                  <a:cs typeface="Arial" panose="020B0604020202020204" pitchFamily="34" charset="0"/>
                </a:rPr>
                <a:t>Sur le Trottoir</a:t>
              </a:r>
            </a:p>
            <a:p>
              <a:r>
                <a:rPr lang="fr-FR" sz="900" b="1" dirty="0" smtClean="0">
                  <a:latin typeface="Open Sans"/>
                  <a:cs typeface="Arial" panose="020B0604020202020204" pitchFamily="34" charset="0"/>
                </a:rPr>
                <a:t>Cyclistes : </a:t>
              </a:r>
              <a:r>
                <a:rPr lang="fr-FR" sz="900" b="1" dirty="0" smtClean="0">
                  <a:solidFill>
                    <a:srgbClr val="0000FF"/>
                  </a:solidFill>
                  <a:latin typeface="Open Sans"/>
                  <a:cs typeface="Arial" panose="020B0604020202020204" pitchFamily="34" charset="0"/>
                </a:rPr>
                <a:t>Chaussée </a:t>
              </a:r>
              <a:r>
                <a:rPr lang="fr-FR" sz="700" b="1" dirty="0" smtClean="0">
                  <a:latin typeface="Open Sans"/>
                  <a:cs typeface="Arial" panose="020B0604020202020204" pitchFamily="34" charset="0"/>
                </a:rPr>
                <a:t>rouler à </a:t>
              </a:r>
              <a:r>
                <a:rPr lang="fr-FR" sz="700" b="1" dirty="0" smtClean="0">
                  <a:solidFill>
                    <a:srgbClr val="C00000"/>
                  </a:solidFill>
                  <a:latin typeface="Arial Black" panose="020B0A04020102020204" pitchFamily="34" charset="0"/>
                  <a:cs typeface="Arial" panose="020B0604020202020204" pitchFamily="34" charset="0"/>
                </a:rPr>
                <a:t>DROITE</a:t>
              </a:r>
              <a:endParaRPr lang="fr-FR" sz="700" b="1" dirty="0" smtClean="0">
                <a:solidFill>
                  <a:srgbClr val="C00000"/>
                </a:solidFill>
                <a:latin typeface="Open Sans"/>
                <a:cs typeface="Arial" panose="020B0604020202020204" pitchFamily="34" charset="0"/>
              </a:endParaRPr>
            </a:p>
            <a:p>
              <a:r>
                <a:rPr lang="fr-FR" sz="900" b="1" dirty="0">
                  <a:latin typeface="Open Sans"/>
                  <a:cs typeface="Arial" panose="020B0604020202020204" pitchFamily="34" charset="0"/>
                </a:rPr>
                <a:t> </a:t>
              </a:r>
              <a:r>
                <a:rPr lang="fr-FR" sz="900" b="1" dirty="0" smtClean="0">
                  <a:latin typeface="Open Sans"/>
                  <a:cs typeface="Arial" panose="020B0604020202020204" pitchFamily="34" charset="0"/>
                </a:rPr>
                <a:t>                  </a:t>
              </a:r>
              <a:r>
                <a:rPr lang="fr-FR" sz="900" b="1" dirty="0" smtClean="0">
                  <a:solidFill>
                    <a:srgbClr val="C00000"/>
                  </a:solidFill>
                  <a:latin typeface="Arial Black" panose="020B0A04020102020204" pitchFamily="34" charset="0"/>
                  <a:cs typeface="Arial" panose="020B0604020202020204" pitchFamily="34" charset="0"/>
                </a:rPr>
                <a:t>D</a:t>
              </a:r>
              <a:r>
                <a:rPr lang="fr-FR" sz="700" b="1" dirty="0" smtClean="0">
                  <a:solidFill>
                    <a:srgbClr val="0000FF"/>
                  </a:solidFill>
                  <a:latin typeface="Open Sans"/>
                  <a:cs typeface="Arial" panose="020B0604020202020204" pitchFamily="34" charset="0"/>
                </a:rPr>
                <a:t>ouble</a:t>
              </a:r>
              <a:r>
                <a:rPr lang="fr-FR" sz="700" b="1" dirty="0" smtClean="0">
                  <a:latin typeface="Open Sans"/>
                  <a:cs typeface="Arial" panose="020B0604020202020204" pitchFamily="34" charset="0"/>
                </a:rPr>
                <a:t> </a:t>
              </a:r>
              <a:r>
                <a:rPr lang="fr-FR" sz="900" b="1" dirty="0" smtClean="0">
                  <a:solidFill>
                    <a:srgbClr val="C00000"/>
                  </a:solidFill>
                  <a:latin typeface="Arial Black" panose="020B0A04020102020204" pitchFamily="34" charset="0"/>
                  <a:cs typeface="Arial" panose="020B0604020202020204" pitchFamily="34" charset="0"/>
                </a:rPr>
                <a:t>S</a:t>
              </a:r>
              <a:r>
                <a:rPr lang="fr-FR" sz="700" b="1" dirty="0" smtClean="0">
                  <a:solidFill>
                    <a:srgbClr val="0000FF"/>
                  </a:solidFill>
                  <a:latin typeface="Open Sans"/>
                  <a:cs typeface="Arial" panose="020B0604020202020204" pitchFamily="34" charset="0"/>
                </a:rPr>
                <a:t>ens</a:t>
              </a:r>
              <a:r>
                <a:rPr lang="fr-FR" sz="700" b="1" dirty="0" smtClean="0">
                  <a:latin typeface="Open Sans"/>
                  <a:cs typeface="Arial" panose="020B0604020202020204" pitchFamily="34" charset="0"/>
                </a:rPr>
                <a:t> </a:t>
              </a:r>
              <a:r>
                <a:rPr lang="fr-FR" sz="900" b="1" dirty="0" smtClean="0">
                  <a:solidFill>
                    <a:srgbClr val="C00000"/>
                  </a:solidFill>
                  <a:latin typeface="Arial Black" panose="020B0A04020102020204" pitchFamily="34" charset="0"/>
                  <a:cs typeface="Arial" panose="020B0604020202020204" pitchFamily="34" charset="0"/>
                </a:rPr>
                <a:t>C</a:t>
              </a:r>
              <a:r>
                <a:rPr lang="fr-FR" sz="700" b="1" dirty="0" smtClean="0">
                  <a:solidFill>
                    <a:srgbClr val="0000FF"/>
                  </a:solidFill>
                  <a:latin typeface="Open Sans"/>
                  <a:cs typeface="Arial" panose="020B0604020202020204" pitchFamily="34" charset="0"/>
                </a:rPr>
                <a:t>yclable</a:t>
              </a:r>
              <a:endParaRPr lang="fr-FR" sz="700" b="1" dirty="0">
                <a:solidFill>
                  <a:srgbClr val="0000FF"/>
                </a:solidFill>
                <a:latin typeface="Open Sans"/>
                <a:cs typeface="Arial" panose="020B0604020202020204" pitchFamily="34" charset="0"/>
              </a:endParaRPr>
            </a:p>
          </p:txBody>
        </p:sp>
        <p:pic>
          <p:nvPicPr>
            <p:cNvPr id="25" name="Imag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992" y="2393442"/>
              <a:ext cx="2160000" cy="727751"/>
            </a:xfrm>
            <a:prstGeom prst="rect">
              <a:avLst/>
            </a:prstGeom>
          </p:spPr>
        </p:pic>
        <p:sp>
          <p:nvSpPr>
            <p:cNvPr id="29" name="ZoneTexte 28"/>
            <p:cNvSpPr txBox="1"/>
            <p:nvPr/>
          </p:nvSpPr>
          <p:spPr>
            <a:xfrm>
              <a:off x="2357992" y="2087288"/>
              <a:ext cx="2124000" cy="324000"/>
            </a:xfrm>
            <a:prstGeom prst="rect">
              <a:avLst/>
            </a:prstGeom>
            <a:solidFill>
              <a:srgbClr val="33CC33"/>
            </a:solidFill>
            <a:ln w="28575">
              <a:solidFill>
                <a:srgbClr val="C00000"/>
              </a:solidFill>
            </a:ln>
          </p:spPr>
          <p:txBody>
            <a:bodyPr wrap="square" rtlCol="0">
              <a:spAutoFit/>
            </a:bodyPr>
            <a:lstStyle/>
            <a:p>
              <a:pPr algn="ctr"/>
              <a:r>
                <a:rPr lang="fr-FR" sz="1500" dirty="0" smtClean="0">
                  <a:latin typeface="Bodoni MT Black" panose="02070A03080606020203" pitchFamily="18" charset="0"/>
                </a:rPr>
                <a:t>Zone 30</a:t>
              </a:r>
              <a:endParaRPr lang="fr-FR" sz="1500" dirty="0">
                <a:latin typeface="Bodoni MT Black" panose="02070A03080606020203" pitchFamily="18" charset="0"/>
              </a:endParaRPr>
            </a:p>
          </p:txBody>
        </p:sp>
      </p:grpSp>
      <p:grpSp>
        <p:nvGrpSpPr>
          <p:cNvPr id="3" name="Groupe 2"/>
          <p:cNvGrpSpPr/>
          <p:nvPr/>
        </p:nvGrpSpPr>
        <p:grpSpPr>
          <a:xfrm>
            <a:off x="103118" y="2096888"/>
            <a:ext cx="2160000" cy="2171137"/>
            <a:chOff x="103118" y="2096888"/>
            <a:chExt cx="2160000" cy="2171137"/>
          </a:xfrm>
        </p:grpSpPr>
        <p:sp>
          <p:nvSpPr>
            <p:cNvPr id="26" name="ZoneTexte 25"/>
            <p:cNvSpPr txBox="1"/>
            <p:nvPr/>
          </p:nvSpPr>
          <p:spPr>
            <a:xfrm>
              <a:off x="121180" y="3113863"/>
              <a:ext cx="2123873" cy="1154162"/>
            </a:xfrm>
            <a:prstGeom prst="rect">
              <a:avLst/>
            </a:prstGeom>
            <a:solidFill>
              <a:srgbClr val="FFC000"/>
            </a:solidFill>
            <a:ln w="38100">
              <a:solidFill>
                <a:srgbClr val="00B0F0"/>
              </a:solidFill>
            </a:ln>
          </p:spPr>
          <p:txBody>
            <a:bodyPr wrap="square" rtlCol="0">
              <a:spAutoFit/>
            </a:bodyPr>
            <a:lstStyle/>
            <a:p>
              <a:pPr algn="ctr"/>
              <a:r>
                <a:rPr lang="fr-FR" sz="1400" dirty="0" smtClean="0">
                  <a:latin typeface="Arial Black" panose="020B0A04020102020204" pitchFamily="34" charset="0"/>
                </a:rPr>
                <a:t>Axes</a:t>
              </a:r>
            </a:p>
            <a:p>
              <a:pPr algn="ctr"/>
              <a:r>
                <a:rPr lang="fr-FR" sz="800" b="1" dirty="0" smtClean="0">
                  <a:latin typeface="Arial Black" panose="020B0A04020102020204" pitchFamily="34" charset="0"/>
                  <a:cs typeface="Arial" panose="020B0604020202020204" pitchFamily="34" charset="0"/>
                </a:rPr>
                <a:t>Structurants - Pénétrants</a:t>
              </a:r>
            </a:p>
            <a:p>
              <a:pPr algn="ctr"/>
              <a:r>
                <a:rPr lang="fr-FR" sz="1100" b="1" dirty="0" smtClean="0">
                  <a:solidFill>
                    <a:srgbClr val="C00000"/>
                  </a:solidFill>
                  <a:latin typeface="Arial Black" panose="020B0A04020102020204" pitchFamily="34" charset="0"/>
                  <a:cs typeface="Arial" panose="020B0604020202020204" pitchFamily="34" charset="0"/>
                </a:rPr>
                <a:t>Vitesse : &lt; 50 Km/h</a:t>
              </a:r>
            </a:p>
            <a:p>
              <a:r>
                <a:rPr lang="fr-FR" sz="900" b="1" dirty="0" smtClean="0">
                  <a:latin typeface="Open Sans"/>
                  <a:cs typeface="Arial" panose="020B0604020202020204" pitchFamily="34" charset="0"/>
                </a:rPr>
                <a:t>Motorisé : </a:t>
              </a:r>
              <a:r>
                <a:rPr lang="fr-FR" sz="900" b="1" dirty="0" smtClean="0">
                  <a:solidFill>
                    <a:srgbClr val="0000FF"/>
                  </a:solidFill>
                  <a:latin typeface="Open Sans"/>
                  <a:cs typeface="Arial" panose="020B0604020202020204" pitchFamily="34" charset="0"/>
                </a:rPr>
                <a:t>Chaussée</a:t>
              </a:r>
              <a:r>
                <a:rPr lang="fr-FR" sz="900" b="1" dirty="0" smtClean="0">
                  <a:latin typeface="Open Sans"/>
                  <a:cs typeface="Arial" panose="020B0604020202020204" pitchFamily="34" charset="0"/>
                </a:rPr>
                <a:t> </a:t>
              </a:r>
            </a:p>
            <a:p>
              <a:r>
                <a:rPr lang="fr-FR" sz="900" b="1" dirty="0" smtClean="0">
                  <a:latin typeface="Open Sans"/>
                  <a:cs typeface="Arial" panose="020B0604020202020204" pitchFamily="34" charset="0"/>
                </a:rPr>
                <a:t>Piétons : </a:t>
              </a:r>
              <a:r>
                <a:rPr lang="fr-FR" sz="900" b="1" dirty="0" smtClean="0">
                  <a:solidFill>
                    <a:srgbClr val="0000FF"/>
                  </a:solidFill>
                  <a:latin typeface="Open Sans"/>
                  <a:cs typeface="Arial" panose="020B0604020202020204" pitchFamily="34" charset="0"/>
                </a:rPr>
                <a:t>Sur le Trottoir</a:t>
              </a:r>
            </a:p>
            <a:p>
              <a:r>
                <a:rPr lang="fr-FR" sz="900" b="1" dirty="0" smtClean="0">
                  <a:latin typeface="Open Sans"/>
                  <a:cs typeface="Arial" panose="020B0604020202020204" pitchFamily="34" charset="0"/>
                </a:rPr>
                <a:t>Cyclistes : </a:t>
              </a:r>
              <a:r>
                <a:rPr lang="fr-FR" sz="900" b="1" dirty="0" smtClean="0">
                  <a:solidFill>
                    <a:srgbClr val="0000FF"/>
                  </a:solidFill>
                  <a:latin typeface="Open Sans"/>
                  <a:cs typeface="Arial" panose="020B0604020202020204" pitchFamily="34" charset="0"/>
                </a:rPr>
                <a:t>Chaussée </a:t>
              </a:r>
              <a:r>
                <a:rPr lang="fr-FR" sz="700" b="1" dirty="0" smtClean="0">
                  <a:solidFill>
                    <a:srgbClr val="0000FF"/>
                  </a:solidFill>
                  <a:latin typeface="Open Sans"/>
                  <a:cs typeface="Arial" panose="020B0604020202020204" pitchFamily="34" charset="0"/>
                </a:rPr>
                <a:t>sauf panneau</a:t>
              </a:r>
            </a:p>
            <a:p>
              <a:endParaRPr lang="fr-FR" sz="900" b="1" dirty="0">
                <a:solidFill>
                  <a:srgbClr val="0000FF"/>
                </a:solidFill>
                <a:latin typeface="Open Sans"/>
                <a:cs typeface="Arial" panose="020B0604020202020204" pitchFamily="34" charset="0"/>
              </a:endParaRPr>
            </a:p>
          </p:txBody>
        </p:sp>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18" y="2395823"/>
              <a:ext cx="2160000" cy="728389"/>
            </a:xfrm>
            <a:prstGeom prst="rect">
              <a:avLst/>
            </a:prstGeom>
          </p:spPr>
        </p:pic>
        <p:pic>
          <p:nvPicPr>
            <p:cNvPr id="28" name="Imag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3460" y="3933056"/>
              <a:ext cx="252000" cy="244283"/>
            </a:xfrm>
            <a:prstGeom prst="rect">
              <a:avLst/>
            </a:prstGeom>
          </p:spPr>
        </p:pic>
        <p:sp>
          <p:nvSpPr>
            <p:cNvPr id="30" name="ZoneTexte 29"/>
            <p:cNvSpPr txBox="1"/>
            <p:nvPr/>
          </p:nvSpPr>
          <p:spPr>
            <a:xfrm>
              <a:off x="121181" y="2096888"/>
              <a:ext cx="2123874" cy="324000"/>
            </a:xfrm>
            <a:prstGeom prst="rect">
              <a:avLst/>
            </a:prstGeom>
            <a:solidFill>
              <a:srgbClr val="33CC33"/>
            </a:solidFill>
            <a:ln w="28575">
              <a:solidFill>
                <a:srgbClr val="C00000"/>
              </a:solidFill>
            </a:ln>
          </p:spPr>
          <p:txBody>
            <a:bodyPr wrap="square" rtlCol="0">
              <a:spAutoFit/>
            </a:bodyPr>
            <a:lstStyle/>
            <a:p>
              <a:pPr algn="ctr"/>
              <a:r>
                <a:rPr lang="fr-FR" sz="1500" dirty="0" smtClean="0">
                  <a:latin typeface="Bodoni MT Black" panose="02070A03080606020203" pitchFamily="18" charset="0"/>
                </a:rPr>
                <a:t>Axe de Transit</a:t>
              </a:r>
              <a:endParaRPr lang="fr-FR" sz="1500" dirty="0">
                <a:latin typeface="Bodoni MT Black" panose="02070A03080606020203"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30</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5" name="ZoneTexte 4"/>
          <p:cNvSpPr txBox="1"/>
          <p:nvPr/>
        </p:nvSpPr>
        <p:spPr>
          <a:xfrm>
            <a:off x="137056" y="4797152"/>
            <a:ext cx="8858468" cy="1969770"/>
          </a:xfrm>
          <a:prstGeom prst="rect">
            <a:avLst/>
          </a:prstGeom>
          <a:solidFill>
            <a:srgbClr val="FFFFCC"/>
          </a:solidFill>
          <a:ln w="12700">
            <a:solidFill>
              <a:srgbClr val="C00000"/>
            </a:solidFill>
          </a:ln>
        </p:spPr>
        <p:txBody>
          <a:bodyPr wrap="square" rtlCol="0">
            <a:spAutoFit/>
          </a:bodyPr>
          <a:lstStyle/>
          <a:p>
            <a:pPr algn="just"/>
            <a:endParaRPr lang="fr-FR" sz="800" b="1" dirty="0" smtClean="0">
              <a:solidFill>
                <a:srgbClr val="FF0000"/>
              </a:solidFill>
              <a:latin typeface="Arial Black" panose="020B0A04020102020204" pitchFamily="34" charset="0"/>
            </a:endParaRPr>
          </a:p>
          <a:p>
            <a:pPr algn="just"/>
            <a:r>
              <a:rPr lang="fr-FR" b="1" dirty="0" smtClean="0">
                <a:solidFill>
                  <a:srgbClr val="FF0000"/>
                </a:solidFill>
                <a:latin typeface="Arial Black" panose="020B0A04020102020204" pitchFamily="34" charset="0"/>
              </a:rPr>
              <a:t>AUTOMOBILISTES </a:t>
            </a:r>
            <a:r>
              <a:rPr lang="fr-FR" b="1" dirty="0">
                <a:solidFill>
                  <a:srgbClr val="FF0000"/>
                </a:solidFill>
                <a:latin typeface="Arial Black" panose="020B0A04020102020204" pitchFamily="34" charset="0"/>
              </a:rPr>
              <a:t>ATTENTION </a:t>
            </a:r>
            <a:r>
              <a:rPr lang="fr-FR" b="1" dirty="0" smtClean="0">
                <a:solidFill>
                  <a:srgbClr val="FF0000"/>
                </a:solidFill>
                <a:latin typeface="Arial Black" panose="020B0A04020102020204" pitchFamily="34" charset="0"/>
              </a:rPr>
              <a:t>:</a:t>
            </a:r>
          </a:p>
          <a:p>
            <a:pPr algn="just"/>
            <a:endParaRPr lang="fr-FR" sz="800" dirty="0">
              <a:solidFill>
                <a:srgbClr val="FFFFFF"/>
              </a:solidFill>
              <a:latin typeface="Arial Black" panose="020B0A04020102020204" pitchFamily="34" charset="0"/>
            </a:endParaRPr>
          </a:p>
          <a:p>
            <a:pPr algn="just"/>
            <a:r>
              <a:rPr lang="fr-FR" b="1" dirty="0">
                <a:solidFill>
                  <a:srgbClr val="002060"/>
                </a:solidFill>
                <a:latin typeface="Open Sans"/>
              </a:rPr>
              <a:t>Aux intersections avec une rue en </a:t>
            </a:r>
            <a:r>
              <a:rPr lang="fr-FR" b="1" dirty="0">
                <a:solidFill>
                  <a:schemeClr val="accent6">
                    <a:lumMod val="75000"/>
                  </a:schemeClr>
                </a:solidFill>
                <a:latin typeface="Open Sans"/>
              </a:rPr>
              <a:t>sens unique pour les Véhicules Motorisés</a:t>
            </a:r>
            <a:r>
              <a:rPr lang="fr-FR" b="1" dirty="0">
                <a:solidFill>
                  <a:srgbClr val="002060"/>
                </a:solidFill>
                <a:latin typeface="Open Sans"/>
              </a:rPr>
              <a:t>, il y a </a:t>
            </a:r>
            <a:r>
              <a:rPr lang="fr-FR" b="1" dirty="0">
                <a:solidFill>
                  <a:srgbClr val="FF0000"/>
                </a:solidFill>
                <a:latin typeface="Open Sans"/>
              </a:rPr>
              <a:t>TOUJOURS</a:t>
            </a:r>
            <a:r>
              <a:rPr lang="fr-FR" b="1" dirty="0">
                <a:solidFill>
                  <a:srgbClr val="FACD99"/>
                </a:solidFill>
                <a:latin typeface="Open Sans"/>
              </a:rPr>
              <a:t> </a:t>
            </a:r>
            <a:r>
              <a:rPr lang="fr-FR" b="1" dirty="0">
                <a:solidFill>
                  <a:srgbClr val="002060"/>
                </a:solidFill>
                <a:latin typeface="Open Sans"/>
              </a:rPr>
              <a:t>la possibilité de l'</a:t>
            </a:r>
            <a:r>
              <a:rPr lang="fr-FR" b="1" dirty="0">
                <a:solidFill>
                  <a:srgbClr val="00B0F0"/>
                </a:solidFill>
                <a:latin typeface="Open Sans"/>
              </a:rPr>
              <a:t>arrivée d'un cycliste</a:t>
            </a:r>
            <a:r>
              <a:rPr lang="fr-FR" b="1" dirty="0">
                <a:solidFill>
                  <a:srgbClr val="FACD99"/>
                </a:solidFill>
                <a:latin typeface="Open Sans"/>
              </a:rPr>
              <a:t> </a:t>
            </a:r>
            <a:r>
              <a:rPr lang="fr-FR" b="1" dirty="0">
                <a:solidFill>
                  <a:srgbClr val="002060"/>
                </a:solidFill>
                <a:latin typeface="Open Sans"/>
              </a:rPr>
              <a:t>en </a:t>
            </a:r>
            <a:r>
              <a:rPr lang="fr-FR" b="1" dirty="0">
                <a:solidFill>
                  <a:srgbClr val="FF00FF"/>
                </a:solidFill>
                <a:latin typeface="Open Sans"/>
              </a:rPr>
              <a:t>Double Sens Cyclable</a:t>
            </a:r>
            <a:r>
              <a:rPr lang="fr-FR" b="1" dirty="0">
                <a:solidFill>
                  <a:srgbClr val="FACD99"/>
                </a:solidFill>
                <a:latin typeface="Open Sans"/>
              </a:rPr>
              <a:t> </a:t>
            </a:r>
            <a:r>
              <a:rPr lang="fr-FR" b="1" dirty="0">
                <a:solidFill>
                  <a:srgbClr val="002060"/>
                </a:solidFill>
                <a:latin typeface="Open Sans"/>
              </a:rPr>
              <a:t>à qui vous devez</a:t>
            </a:r>
            <a:r>
              <a:rPr lang="fr-FR" b="1" dirty="0">
                <a:solidFill>
                  <a:srgbClr val="FACD99"/>
                </a:solidFill>
                <a:latin typeface="Open Sans"/>
              </a:rPr>
              <a:t> </a:t>
            </a:r>
            <a:r>
              <a:rPr lang="fr-FR" b="1" dirty="0">
                <a:solidFill>
                  <a:srgbClr val="FF0000"/>
                </a:solidFill>
                <a:latin typeface="Open Sans"/>
              </a:rPr>
              <a:t>céder le passage</a:t>
            </a:r>
            <a:r>
              <a:rPr lang="fr-FR" b="1" dirty="0">
                <a:solidFill>
                  <a:srgbClr val="002060"/>
                </a:solidFill>
                <a:latin typeface="Open Sans"/>
              </a:rPr>
              <a:t>.</a:t>
            </a:r>
            <a:endParaRPr lang="fr-FR" dirty="0">
              <a:solidFill>
                <a:srgbClr val="002060"/>
              </a:solidFill>
              <a:latin typeface="Open Sans"/>
            </a:endParaRPr>
          </a:p>
          <a:p>
            <a:pPr algn="just"/>
            <a:r>
              <a:rPr lang="fr-FR" sz="800" dirty="0">
                <a:solidFill>
                  <a:srgbClr val="FFFFFF"/>
                </a:solidFill>
                <a:latin typeface="Open Sans"/>
              </a:rPr>
              <a:t> </a:t>
            </a:r>
          </a:p>
          <a:p>
            <a:pPr algn="ctr"/>
            <a:r>
              <a:rPr lang="fr-FR" b="1" dirty="0">
                <a:solidFill>
                  <a:srgbClr val="008000"/>
                </a:solidFill>
                <a:latin typeface="Open Sans"/>
              </a:rPr>
              <a:t>Surveillez les </a:t>
            </a:r>
            <a:r>
              <a:rPr lang="fr-FR" b="1" dirty="0">
                <a:solidFill>
                  <a:srgbClr val="FF00FF"/>
                </a:solidFill>
                <a:latin typeface="Open Sans"/>
              </a:rPr>
              <a:t>deux côtés</a:t>
            </a:r>
            <a:r>
              <a:rPr lang="fr-FR" b="1" dirty="0">
                <a:solidFill>
                  <a:srgbClr val="008000"/>
                </a:solidFill>
                <a:latin typeface="Open Sans"/>
              </a:rPr>
              <a:t> en respectant </a:t>
            </a:r>
            <a:r>
              <a:rPr lang="fr-FR" b="1" dirty="0">
                <a:solidFill>
                  <a:srgbClr val="FF00FF"/>
                </a:solidFill>
                <a:latin typeface="Open Sans"/>
              </a:rPr>
              <a:t>panneaux</a:t>
            </a:r>
            <a:r>
              <a:rPr lang="fr-FR" b="1" dirty="0">
                <a:solidFill>
                  <a:srgbClr val="00FF00"/>
                </a:solidFill>
                <a:latin typeface="Open Sans"/>
              </a:rPr>
              <a:t> </a:t>
            </a:r>
            <a:r>
              <a:rPr lang="fr-FR" b="1" dirty="0">
                <a:solidFill>
                  <a:srgbClr val="008000"/>
                </a:solidFill>
                <a:latin typeface="Open Sans"/>
              </a:rPr>
              <a:t>et </a:t>
            </a:r>
            <a:r>
              <a:rPr lang="fr-FR" b="1" dirty="0">
                <a:solidFill>
                  <a:srgbClr val="FF00FF"/>
                </a:solidFill>
                <a:latin typeface="Open Sans"/>
              </a:rPr>
              <a:t>marquages</a:t>
            </a:r>
            <a:r>
              <a:rPr lang="fr-FR" b="1" dirty="0">
                <a:solidFill>
                  <a:srgbClr val="00FF00"/>
                </a:solidFill>
                <a:latin typeface="Open Sans"/>
              </a:rPr>
              <a:t> </a:t>
            </a:r>
            <a:r>
              <a:rPr lang="fr-FR" b="1" dirty="0">
                <a:solidFill>
                  <a:srgbClr val="008000"/>
                </a:solidFill>
                <a:latin typeface="Open Sans"/>
              </a:rPr>
              <a:t>au sol</a:t>
            </a:r>
            <a:r>
              <a:rPr lang="fr-FR" b="1" dirty="0" smtClean="0">
                <a:solidFill>
                  <a:srgbClr val="008000"/>
                </a:solidFill>
                <a:latin typeface="Open Sans"/>
              </a:rPr>
              <a:t>.</a:t>
            </a:r>
          </a:p>
          <a:p>
            <a:pPr algn="ctr"/>
            <a:endParaRPr lang="fr-FR" sz="800" b="0" i="0" dirty="0">
              <a:solidFill>
                <a:srgbClr val="FFFFFF"/>
              </a:solidFill>
              <a:effectLst/>
              <a:latin typeface="Open Sans"/>
            </a:endParaRPr>
          </a:p>
        </p:txBody>
      </p:sp>
      <p:sp>
        <p:nvSpPr>
          <p:cNvPr id="10" name="ZoneTexte 9"/>
          <p:cNvSpPr txBox="1"/>
          <p:nvPr/>
        </p:nvSpPr>
        <p:spPr>
          <a:xfrm>
            <a:off x="4615565"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CROISEMENT DES CYCLISTES</a:t>
            </a:r>
            <a:endParaRPr lang="fr-FR" dirty="0">
              <a:solidFill>
                <a:srgbClr val="008000"/>
              </a:solidFill>
              <a:latin typeface="Arial Black" panose="020B0A04020102020204" pitchFamily="34" charset="0"/>
            </a:endParaRPr>
          </a:p>
        </p:txBody>
      </p:sp>
      <p:sp>
        <p:nvSpPr>
          <p:cNvPr id="11" name="ZoneTexte 10"/>
          <p:cNvSpPr txBox="1"/>
          <p:nvPr/>
        </p:nvSpPr>
        <p:spPr>
          <a:xfrm>
            <a:off x="4701794" y="1805915"/>
            <a:ext cx="4207500" cy="830997"/>
          </a:xfrm>
          <a:prstGeom prst="rect">
            <a:avLst/>
          </a:prstGeom>
          <a:solidFill>
            <a:schemeClr val="accent3">
              <a:lumMod val="60000"/>
              <a:lumOff val="40000"/>
            </a:schemeClr>
          </a:solidFill>
          <a:ln w="28575">
            <a:solidFill>
              <a:srgbClr val="002060"/>
            </a:solidFill>
          </a:ln>
        </p:spPr>
        <p:txBody>
          <a:bodyPr wrap="square" rtlCol="0">
            <a:spAutoFit/>
          </a:bodyPr>
          <a:lstStyle/>
          <a:p>
            <a:pPr algn="ctr"/>
            <a:r>
              <a:rPr lang="fr-FR" sz="2400" b="1" dirty="0" smtClean="0">
                <a:solidFill>
                  <a:srgbClr val="FF00FF"/>
                </a:solidFill>
                <a:latin typeface="Arial Black" panose="020B0A04020102020204" pitchFamily="34" charset="0"/>
              </a:rPr>
              <a:t>TOUJOURS</a:t>
            </a:r>
            <a:r>
              <a:rPr lang="fr-FR" sz="2400" b="1" dirty="0">
                <a:solidFill>
                  <a:srgbClr val="93C57C"/>
                </a:solidFill>
                <a:latin typeface="Open Sans"/>
              </a:rPr>
              <a:t> </a:t>
            </a:r>
            <a:r>
              <a:rPr lang="fr-FR" sz="2400" b="1" dirty="0" smtClean="0">
                <a:solidFill>
                  <a:srgbClr val="00B0F0"/>
                </a:solidFill>
                <a:latin typeface="Open Sans"/>
              </a:rPr>
              <a:t>bien circuler</a:t>
            </a:r>
            <a:r>
              <a:rPr lang="fr-FR" sz="2400" b="1" dirty="0" smtClean="0">
                <a:solidFill>
                  <a:srgbClr val="93C57C"/>
                </a:solidFill>
                <a:latin typeface="Open Sans"/>
              </a:rPr>
              <a:t>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
        <p:nvSpPr>
          <p:cNvPr id="6" name="ZoneTexte 5"/>
          <p:cNvSpPr txBox="1"/>
          <p:nvPr/>
        </p:nvSpPr>
        <p:spPr>
          <a:xfrm>
            <a:off x="4665530" y="3020759"/>
            <a:ext cx="4280028" cy="1277273"/>
          </a:xfrm>
          <a:prstGeom prst="rect">
            <a:avLst/>
          </a:prstGeom>
          <a:solidFill>
            <a:schemeClr val="accent6">
              <a:lumMod val="40000"/>
              <a:lumOff val="60000"/>
            </a:schemeClr>
          </a:solidFill>
          <a:ln w="28575">
            <a:solidFill>
              <a:srgbClr val="FF0000"/>
            </a:solidFill>
          </a:ln>
        </p:spPr>
        <p:txBody>
          <a:bodyPr wrap="square" rtlCol="0">
            <a:spAutoFit/>
          </a:bodyPr>
          <a:lstStyle/>
          <a:p>
            <a:pPr algn="ctr"/>
            <a:r>
              <a:rPr lang="fr-FR" b="1" dirty="0">
                <a:solidFill>
                  <a:srgbClr val="002060"/>
                </a:solidFill>
                <a:latin typeface="Open Sans"/>
              </a:rPr>
              <a:t>Il n'existe plus </a:t>
            </a:r>
            <a:r>
              <a:rPr lang="fr-FR" b="1" dirty="0" smtClean="0">
                <a:solidFill>
                  <a:srgbClr val="002060"/>
                </a:solidFill>
                <a:latin typeface="Open Sans"/>
              </a:rPr>
              <a:t>de</a:t>
            </a:r>
          </a:p>
          <a:p>
            <a:pPr algn="ctr"/>
            <a:r>
              <a:rPr lang="fr-FR" b="1" dirty="0" smtClean="0">
                <a:solidFill>
                  <a:srgbClr val="00B0F0"/>
                </a:solidFill>
                <a:latin typeface="Open Sans"/>
              </a:rPr>
              <a:t>sens </a:t>
            </a:r>
            <a:r>
              <a:rPr lang="fr-FR" b="1" dirty="0">
                <a:solidFill>
                  <a:srgbClr val="00B0F0"/>
                </a:solidFill>
                <a:latin typeface="Open Sans"/>
              </a:rPr>
              <a:t>unique strict</a:t>
            </a:r>
            <a:r>
              <a:rPr lang="fr-FR" b="1" dirty="0">
                <a:solidFill>
                  <a:srgbClr val="FF9900"/>
                </a:solidFill>
                <a:latin typeface="Open Sans"/>
              </a:rPr>
              <a:t> </a:t>
            </a:r>
            <a:r>
              <a:rPr lang="fr-FR" b="1" dirty="0">
                <a:solidFill>
                  <a:srgbClr val="002060"/>
                </a:solidFill>
                <a:latin typeface="Open Sans"/>
              </a:rPr>
              <a:t>en </a:t>
            </a:r>
            <a:r>
              <a:rPr lang="fr-FR" b="1" dirty="0">
                <a:solidFill>
                  <a:srgbClr val="008000"/>
                </a:solidFill>
                <a:latin typeface="Open Sans"/>
              </a:rPr>
              <a:t>"Zone 30"</a:t>
            </a:r>
            <a:r>
              <a:rPr lang="fr-FR" b="1" dirty="0">
                <a:solidFill>
                  <a:srgbClr val="FACD99"/>
                </a:solidFill>
                <a:latin typeface="Open Sans"/>
              </a:rPr>
              <a:t> </a:t>
            </a:r>
            <a:endParaRPr lang="fr-FR" b="1" dirty="0" smtClean="0">
              <a:solidFill>
                <a:srgbClr val="FACD99"/>
              </a:solidFill>
              <a:latin typeface="Open Sans"/>
            </a:endParaRPr>
          </a:p>
          <a:p>
            <a:pPr algn="ctr"/>
            <a:endParaRPr lang="fr-FR" sz="500" dirty="0">
              <a:solidFill>
                <a:srgbClr val="FFFFFF"/>
              </a:solidFill>
              <a:latin typeface="Open Sans"/>
            </a:endParaRPr>
          </a:p>
          <a:p>
            <a:pPr algn="ctr"/>
            <a:r>
              <a:rPr lang="fr-FR" b="1" dirty="0" smtClean="0">
                <a:solidFill>
                  <a:srgbClr val="FF00FF"/>
                </a:solidFill>
                <a:latin typeface="Open Sans"/>
              </a:rPr>
              <a:t>TOUJOURS </a:t>
            </a:r>
            <a:r>
              <a:rPr lang="fr-FR" b="1" dirty="0">
                <a:solidFill>
                  <a:srgbClr val="FF00FF"/>
                </a:solidFill>
                <a:latin typeface="Open Sans"/>
              </a:rPr>
              <a:t>des </a:t>
            </a:r>
            <a:r>
              <a:rPr lang="fr-FR" b="1" dirty="0" smtClean="0">
                <a:solidFill>
                  <a:srgbClr val="FF00FF"/>
                </a:solidFill>
                <a:latin typeface="Open Sans"/>
              </a:rPr>
              <a:t>CYCLISTES </a:t>
            </a:r>
            <a:r>
              <a:rPr lang="fr-FR" b="1" dirty="0" smtClean="0">
                <a:solidFill>
                  <a:srgbClr val="FF0000"/>
                </a:solidFill>
                <a:latin typeface="Open Sans"/>
              </a:rPr>
              <a:t>en </a:t>
            </a:r>
            <a:r>
              <a:rPr lang="fr-FR" b="1" dirty="0">
                <a:solidFill>
                  <a:srgbClr val="FF0000"/>
                </a:solidFill>
                <a:latin typeface="Open Sans"/>
              </a:rPr>
              <a:t>face</a:t>
            </a:r>
            <a:r>
              <a:rPr lang="fr-FR" b="1" dirty="0" smtClean="0">
                <a:solidFill>
                  <a:srgbClr val="002060"/>
                </a:solidFill>
                <a:latin typeface="Open Sans"/>
              </a:rPr>
              <a:t>.</a:t>
            </a:r>
          </a:p>
          <a:p>
            <a:pPr algn="ctr"/>
            <a:r>
              <a:rPr lang="fr-FR" b="1" dirty="0">
                <a:solidFill>
                  <a:srgbClr val="00B050"/>
                </a:solidFill>
                <a:latin typeface="Open Sans"/>
              </a:rPr>
              <a:t>(Articles R110-2-15° et R412-28-1</a:t>
            </a:r>
            <a:r>
              <a:rPr lang="fr-FR" b="1" dirty="0">
                <a:solidFill>
                  <a:srgbClr val="00B050"/>
                </a:solidFill>
                <a:latin typeface="Open Sans"/>
              </a:rPr>
              <a:t>)</a:t>
            </a:r>
            <a:endParaRPr lang="fr-FR" dirty="0">
              <a:solidFill>
                <a:srgbClr val="002060"/>
              </a:solidFill>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28" y="1701128"/>
            <a:ext cx="4320000" cy="2880000"/>
          </a:xfrm>
          <a:prstGeom prst="rect">
            <a:avLst/>
          </a:prstGeom>
        </p:spPr>
      </p:pic>
    </p:spTree>
    <p:extLst>
      <p:ext uri="{BB962C8B-B14F-4D97-AF65-F5344CB8AC3E}">
        <p14:creationId xmlns:p14="http://schemas.microsoft.com/office/powerpoint/2010/main" val="2953645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30</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16" name="ZoneTexte 15"/>
          <p:cNvSpPr txBox="1"/>
          <p:nvPr/>
        </p:nvSpPr>
        <p:spPr>
          <a:xfrm>
            <a:off x="4615565" y="1011949"/>
            <a:ext cx="4379959" cy="369332"/>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dirty="0" smtClean="0">
                <a:solidFill>
                  <a:srgbClr val="008000"/>
                </a:solidFill>
                <a:latin typeface="Arial Black" panose="020B0A04020102020204" pitchFamily="34" charset="0"/>
              </a:rPr>
              <a:t>DÉPASSEMENT DES CYCLISTES</a:t>
            </a:r>
            <a:endParaRPr lang="fr-FR" dirty="0">
              <a:solidFill>
                <a:srgbClr val="008000"/>
              </a:solidFill>
              <a:latin typeface="Arial Black" panose="020B0A04020102020204" pitchFamily="34" charset="0"/>
            </a:endParaRPr>
          </a:p>
        </p:txBody>
      </p:sp>
      <p:sp>
        <p:nvSpPr>
          <p:cNvPr id="5" name="ZoneTexte 4"/>
          <p:cNvSpPr txBox="1"/>
          <p:nvPr/>
        </p:nvSpPr>
        <p:spPr>
          <a:xfrm>
            <a:off x="137056" y="3717032"/>
            <a:ext cx="8858468" cy="1508105"/>
          </a:xfrm>
          <a:prstGeom prst="rect">
            <a:avLst/>
          </a:prstGeom>
          <a:solidFill>
            <a:schemeClr val="accent2">
              <a:lumMod val="20000"/>
              <a:lumOff val="80000"/>
            </a:schemeClr>
          </a:solidFill>
          <a:ln w="12700">
            <a:solidFill>
              <a:srgbClr val="002060"/>
            </a:solidFill>
          </a:ln>
        </p:spPr>
        <p:txBody>
          <a:bodyPr wrap="square" rtlCol="0">
            <a:spAutoFit/>
          </a:bodyPr>
          <a:lstStyle/>
          <a:p>
            <a:pPr algn="just"/>
            <a:r>
              <a:rPr lang="fr-FR" sz="2000" b="1" dirty="0" smtClean="0">
                <a:solidFill>
                  <a:srgbClr val="FF0000"/>
                </a:solidFill>
                <a:latin typeface="Arial Black" panose="020B0A04020102020204" pitchFamily="34" charset="0"/>
              </a:rPr>
              <a:t>Automobilistes</a:t>
            </a:r>
            <a:r>
              <a:rPr lang="fr-FR" b="1" dirty="0" smtClean="0">
                <a:solidFill>
                  <a:srgbClr val="002060"/>
                </a:solidFill>
                <a:latin typeface="Open Sans"/>
              </a:rPr>
              <a:t>, soyez persuadés que lorsque vous vous déplacez dans une Zone 30, les </a:t>
            </a:r>
            <a:r>
              <a:rPr lang="fr-FR" b="1" dirty="0" smtClean="0">
                <a:solidFill>
                  <a:srgbClr val="FF66FF"/>
                </a:solidFill>
                <a:latin typeface="Open Sans"/>
              </a:rPr>
              <a:t>impératifs de circulation</a:t>
            </a:r>
            <a:r>
              <a:rPr lang="fr-FR" b="1" dirty="0" smtClean="0">
                <a:solidFill>
                  <a:srgbClr val="FACD99"/>
                </a:solidFill>
                <a:latin typeface="Open Sans"/>
              </a:rPr>
              <a:t> </a:t>
            </a:r>
            <a:r>
              <a:rPr lang="fr-FR" b="1" dirty="0" smtClean="0">
                <a:solidFill>
                  <a:srgbClr val="008000"/>
                </a:solidFill>
                <a:latin typeface="Open Sans"/>
              </a:rPr>
              <a:t>(Feux - Carrefours - Circulation des autres automobilistes - Passages Piétons)</a:t>
            </a:r>
            <a:r>
              <a:rPr lang="fr-FR" b="1" dirty="0" smtClean="0">
                <a:solidFill>
                  <a:srgbClr val="002060"/>
                </a:solidFill>
                <a:latin typeface="Open Sans"/>
              </a:rPr>
              <a:t> font </a:t>
            </a:r>
            <a:r>
              <a:rPr lang="fr-FR" b="1" dirty="0" smtClean="0">
                <a:solidFill>
                  <a:srgbClr val="00B0F0"/>
                </a:solidFill>
                <a:latin typeface="Open Sans"/>
              </a:rPr>
              <a:t>chuter votre vitesse</a:t>
            </a:r>
            <a:r>
              <a:rPr lang="fr-FR" b="1" dirty="0" smtClean="0">
                <a:solidFill>
                  <a:srgbClr val="002060"/>
                </a:solidFill>
                <a:latin typeface="Open Sans"/>
              </a:rPr>
              <a:t> bien plus que</a:t>
            </a:r>
            <a:r>
              <a:rPr lang="fr-FR" b="1" dirty="0" smtClean="0">
                <a:solidFill>
                  <a:srgbClr val="FACD99"/>
                </a:solidFill>
                <a:latin typeface="Open Sans"/>
              </a:rPr>
              <a:t> </a:t>
            </a:r>
            <a:r>
              <a:rPr lang="fr-FR" b="1" dirty="0" smtClean="0">
                <a:solidFill>
                  <a:srgbClr val="FF0000"/>
                </a:solidFill>
                <a:latin typeface="Open Sans"/>
              </a:rPr>
              <a:t>les cyclistes</a:t>
            </a:r>
            <a:r>
              <a:rPr lang="fr-FR" b="1" dirty="0" smtClean="0">
                <a:solidFill>
                  <a:srgbClr val="FACD99"/>
                </a:solidFill>
                <a:latin typeface="Open Sans"/>
              </a:rPr>
              <a:t> </a:t>
            </a:r>
            <a:r>
              <a:rPr lang="fr-FR" b="1" dirty="0" smtClean="0">
                <a:solidFill>
                  <a:srgbClr val="002060"/>
                </a:solidFill>
                <a:latin typeface="Open Sans"/>
              </a:rPr>
              <a:t>que vous vous </a:t>
            </a:r>
            <a:r>
              <a:rPr lang="fr-FR" b="1" dirty="0" smtClean="0">
                <a:solidFill>
                  <a:srgbClr val="FF66FF"/>
                </a:solidFill>
                <a:latin typeface="Open Sans"/>
              </a:rPr>
              <a:t>obstinez à vouloir doubler</a:t>
            </a:r>
            <a:r>
              <a:rPr lang="fr-FR" b="1" dirty="0" smtClean="0">
                <a:solidFill>
                  <a:srgbClr val="002060"/>
                </a:solidFill>
                <a:latin typeface="Open Sans"/>
              </a:rPr>
              <a:t>, la plupart du temps en </a:t>
            </a:r>
            <a:r>
              <a:rPr lang="fr-FR" b="1" dirty="0" smtClean="0">
                <a:solidFill>
                  <a:srgbClr val="FF66FF"/>
                </a:solidFill>
                <a:latin typeface="Open Sans"/>
              </a:rPr>
              <a:t>infraction aux règles</a:t>
            </a:r>
            <a:r>
              <a:rPr lang="fr-FR" b="1" dirty="0" smtClean="0">
                <a:solidFill>
                  <a:srgbClr val="002060"/>
                </a:solidFill>
                <a:latin typeface="Open Sans"/>
              </a:rPr>
              <a:t> de </a:t>
            </a:r>
            <a:r>
              <a:rPr lang="fr-FR" b="1" dirty="0" smtClean="0">
                <a:solidFill>
                  <a:srgbClr val="00B050"/>
                </a:solidFill>
                <a:latin typeface="Open Sans"/>
              </a:rPr>
              <a:t>Article R414-4</a:t>
            </a:r>
            <a:r>
              <a:rPr lang="fr-FR" b="1" dirty="0" smtClean="0">
                <a:solidFill>
                  <a:srgbClr val="FACD99"/>
                </a:solidFill>
                <a:latin typeface="Open Sans"/>
              </a:rPr>
              <a:t> </a:t>
            </a:r>
            <a:r>
              <a:rPr lang="fr-FR" b="1" dirty="0" smtClean="0">
                <a:solidFill>
                  <a:srgbClr val="002060"/>
                </a:solidFill>
                <a:latin typeface="Open Sans"/>
              </a:rPr>
              <a:t>du Code de la Route</a:t>
            </a:r>
            <a:r>
              <a:rPr lang="fr-FR" b="1" dirty="0" smtClean="0">
                <a:solidFill>
                  <a:srgbClr val="FACD99"/>
                </a:solidFill>
                <a:latin typeface="Open Sans"/>
              </a:rPr>
              <a:t> </a:t>
            </a:r>
            <a:r>
              <a:rPr lang="fr-FR" sz="1400" b="1" dirty="0" smtClean="0">
                <a:solidFill>
                  <a:srgbClr val="7030A0"/>
                </a:solidFill>
                <a:latin typeface="Open Sans"/>
              </a:rPr>
              <a:t>(135€ + 3 points)</a:t>
            </a:r>
            <a:r>
              <a:rPr lang="fr-FR" b="1" dirty="0" smtClean="0">
                <a:solidFill>
                  <a:srgbClr val="002060"/>
                </a:solidFill>
                <a:latin typeface="Open Sans"/>
              </a:rPr>
              <a:t>.</a:t>
            </a:r>
          </a:p>
        </p:txBody>
      </p:sp>
      <p:sp>
        <p:nvSpPr>
          <p:cNvPr id="9" name="ZoneTexte 8"/>
          <p:cNvSpPr txBox="1"/>
          <p:nvPr/>
        </p:nvSpPr>
        <p:spPr>
          <a:xfrm>
            <a:off x="137056" y="5373216"/>
            <a:ext cx="8858468" cy="1354217"/>
          </a:xfrm>
          <a:prstGeom prst="rect">
            <a:avLst/>
          </a:prstGeom>
          <a:solidFill>
            <a:srgbClr val="FFFFCC"/>
          </a:solidFill>
          <a:ln w="12700">
            <a:solidFill>
              <a:srgbClr val="C00000"/>
            </a:solidFill>
          </a:ln>
        </p:spPr>
        <p:txBody>
          <a:bodyPr wrap="square" rtlCol="0">
            <a:spAutoFit/>
          </a:bodyPr>
          <a:lstStyle/>
          <a:p>
            <a:pPr algn="just"/>
            <a:r>
              <a:rPr lang="fr-FR" b="1" dirty="0" smtClean="0">
                <a:solidFill>
                  <a:srgbClr val="00B0F0"/>
                </a:solidFill>
                <a:latin typeface="Open Sans"/>
              </a:rPr>
              <a:t>Nota </a:t>
            </a:r>
            <a:r>
              <a:rPr lang="fr-FR" b="1" dirty="0">
                <a:solidFill>
                  <a:srgbClr val="00B0F0"/>
                </a:solidFill>
                <a:latin typeface="Open Sans"/>
              </a:rPr>
              <a:t>:</a:t>
            </a:r>
            <a:r>
              <a:rPr lang="fr-FR" b="1" dirty="0">
                <a:solidFill>
                  <a:srgbClr val="FACD99"/>
                </a:solidFill>
                <a:latin typeface="Open Sans"/>
              </a:rPr>
              <a:t> </a:t>
            </a:r>
            <a:r>
              <a:rPr lang="fr-FR" b="1" dirty="0">
                <a:solidFill>
                  <a:srgbClr val="002060"/>
                </a:solidFill>
                <a:latin typeface="Open Sans"/>
              </a:rPr>
              <a:t>À Brive, dans les Zones 30, </a:t>
            </a:r>
            <a:r>
              <a:rPr lang="fr-FR" sz="1400" b="1" dirty="0">
                <a:solidFill>
                  <a:srgbClr val="7030A0"/>
                </a:solidFill>
                <a:latin typeface="Open Sans"/>
              </a:rPr>
              <a:t>- actuelles ou futures - </a:t>
            </a:r>
            <a:r>
              <a:rPr lang="fr-FR" b="1" dirty="0">
                <a:solidFill>
                  <a:srgbClr val="002060"/>
                </a:solidFill>
                <a:latin typeface="Open Sans"/>
              </a:rPr>
              <a:t>le </a:t>
            </a:r>
            <a:r>
              <a:rPr lang="fr-FR" b="1" dirty="0">
                <a:solidFill>
                  <a:srgbClr val="FF66FF"/>
                </a:solidFill>
                <a:latin typeface="Open Sans"/>
              </a:rPr>
              <a:t>stationnement </a:t>
            </a:r>
            <a:r>
              <a:rPr lang="fr-FR" b="1" dirty="0">
                <a:solidFill>
                  <a:srgbClr val="002060"/>
                </a:solidFill>
                <a:latin typeface="Open Sans"/>
              </a:rPr>
              <a:t>a réduit la </a:t>
            </a:r>
            <a:r>
              <a:rPr lang="fr-FR" b="1" dirty="0">
                <a:solidFill>
                  <a:srgbClr val="FF66FF"/>
                </a:solidFill>
                <a:latin typeface="Open Sans"/>
              </a:rPr>
              <a:t>largeur des rues </a:t>
            </a:r>
            <a:r>
              <a:rPr lang="fr-FR" b="1" dirty="0">
                <a:solidFill>
                  <a:srgbClr val="002060"/>
                </a:solidFill>
                <a:latin typeface="Open Sans"/>
              </a:rPr>
              <a:t>et conduit au classement de ces voies en </a:t>
            </a:r>
            <a:r>
              <a:rPr lang="fr-FR" b="1" dirty="0">
                <a:solidFill>
                  <a:srgbClr val="FF66FF"/>
                </a:solidFill>
                <a:latin typeface="Open Sans"/>
              </a:rPr>
              <a:t>sens unique pour les véhicules motorisés</a:t>
            </a:r>
            <a:r>
              <a:rPr lang="fr-FR" b="1" dirty="0">
                <a:solidFill>
                  <a:srgbClr val="002060"/>
                </a:solidFill>
                <a:latin typeface="Open Sans"/>
              </a:rPr>
              <a:t>, fait qu’il devient </a:t>
            </a:r>
            <a:r>
              <a:rPr lang="fr-FR" b="1" dirty="0">
                <a:solidFill>
                  <a:srgbClr val="FF0000"/>
                </a:solidFill>
                <a:latin typeface="Arial Black" panose="020B0A04020102020204" pitchFamily="34" charset="0"/>
              </a:rPr>
              <a:t>INTERDIT </a:t>
            </a:r>
            <a:r>
              <a:rPr lang="fr-FR" b="1" dirty="0">
                <a:solidFill>
                  <a:srgbClr val="002060"/>
                </a:solidFill>
                <a:latin typeface="Open Sans"/>
              </a:rPr>
              <a:t>de </a:t>
            </a:r>
            <a:r>
              <a:rPr lang="fr-FR" b="1" dirty="0">
                <a:solidFill>
                  <a:srgbClr val="FF66FF"/>
                </a:solidFill>
                <a:latin typeface="Open Sans"/>
              </a:rPr>
              <a:t>doubler les cyclistes</a:t>
            </a:r>
            <a:r>
              <a:rPr lang="fr-FR" b="1" dirty="0">
                <a:solidFill>
                  <a:srgbClr val="002060"/>
                </a:solidFill>
                <a:latin typeface="Open Sans"/>
              </a:rPr>
              <a:t>.</a:t>
            </a:r>
            <a:endParaRPr lang="fr-FR" dirty="0">
              <a:solidFill>
                <a:srgbClr val="002060"/>
              </a:solidFill>
              <a:latin typeface="Open Sans"/>
            </a:endParaRPr>
          </a:p>
          <a:p>
            <a:pPr algn="just"/>
            <a:r>
              <a:rPr lang="fr-FR" sz="1400" b="1" dirty="0" smtClean="0">
                <a:solidFill>
                  <a:srgbClr val="7030A0"/>
                </a:solidFill>
                <a:latin typeface="Open Sans"/>
              </a:rPr>
              <a:t>Ne </a:t>
            </a:r>
            <a:r>
              <a:rPr lang="fr-FR" sz="1400" b="1" dirty="0">
                <a:solidFill>
                  <a:srgbClr val="7030A0"/>
                </a:solidFill>
                <a:latin typeface="Open Sans"/>
              </a:rPr>
              <a:t>mettez pas </a:t>
            </a:r>
            <a:r>
              <a:rPr lang="fr-FR" sz="1400" b="1" dirty="0" smtClean="0">
                <a:solidFill>
                  <a:srgbClr val="00B0F0"/>
                </a:solidFill>
                <a:latin typeface="Open Sans"/>
              </a:rPr>
              <a:t>la vie des cyclistes </a:t>
            </a:r>
            <a:r>
              <a:rPr lang="fr-FR" sz="1400" b="1" dirty="0">
                <a:solidFill>
                  <a:srgbClr val="00B0F0"/>
                </a:solidFill>
                <a:latin typeface="Open Sans"/>
              </a:rPr>
              <a:t>en jeu </a:t>
            </a:r>
            <a:r>
              <a:rPr lang="fr-FR" sz="1400" b="1" dirty="0">
                <a:solidFill>
                  <a:srgbClr val="7030A0"/>
                </a:solidFill>
                <a:latin typeface="Open Sans"/>
              </a:rPr>
              <a:t>pour avoir l'impression d'avoir "gagné" deux ou trois minutes à la fin d'un parcours car il n'est pas dit que le cycliste doublé n'arrivera pas </a:t>
            </a:r>
            <a:r>
              <a:rPr lang="fr-FR" sz="1400" b="1" dirty="0" smtClean="0">
                <a:solidFill>
                  <a:srgbClr val="7030A0"/>
                </a:solidFill>
                <a:latin typeface="Open Sans"/>
              </a:rPr>
              <a:t>finalement avant </a:t>
            </a:r>
            <a:r>
              <a:rPr lang="fr-FR" sz="1400" b="1" dirty="0">
                <a:solidFill>
                  <a:srgbClr val="7030A0"/>
                </a:solidFill>
                <a:latin typeface="Open Sans"/>
              </a:rPr>
              <a:t>vous</a:t>
            </a:r>
            <a:r>
              <a:rPr lang="fr-FR" sz="1400" b="1" dirty="0" smtClean="0">
                <a:solidFill>
                  <a:srgbClr val="7030A0"/>
                </a:solidFill>
                <a:latin typeface="Open Sans"/>
              </a:rPr>
              <a:t>.</a:t>
            </a:r>
            <a:endParaRPr lang="fr-FR" sz="1400" dirty="0">
              <a:solidFill>
                <a:srgbClr val="7030A0"/>
              </a:solidFill>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56" y="1556792"/>
            <a:ext cx="3783565" cy="2124000"/>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1556792"/>
            <a:ext cx="4244367" cy="2124000"/>
          </a:xfrm>
          <a:prstGeom prst="rect">
            <a:avLst/>
          </a:prstGeom>
        </p:spPr>
      </p:pic>
    </p:spTree>
    <p:extLst>
      <p:ext uri="{BB962C8B-B14F-4D97-AF65-F5344CB8AC3E}">
        <p14:creationId xmlns:p14="http://schemas.microsoft.com/office/powerpoint/2010/main" val="34115412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DE RENCONTRE</a:t>
            </a:r>
            <a:endParaRPr lang="fr-FR" altLang="fr-FR" sz="3200" kern="0" dirty="0">
              <a:latin typeface="Bodoni MT Black" panose="02070A03080606020203" pitchFamily="18"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924944"/>
            <a:ext cx="5666804" cy="3780000"/>
          </a:xfrm>
          <a:prstGeom prst="rect">
            <a:avLst/>
          </a:prstGeom>
        </p:spPr>
      </p:pic>
      <p:sp>
        <p:nvSpPr>
          <p:cNvPr id="8" name="ZoneTexte 7"/>
          <p:cNvSpPr txBox="1"/>
          <p:nvPr/>
        </p:nvSpPr>
        <p:spPr>
          <a:xfrm>
            <a:off x="4283968" y="1373867"/>
            <a:ext cx="4608512" cy="830997"/>
          </a:xfrm>
          <a:prstGeom prst="rect">
            <a:avLst/>
          </a:prstGeom>
          <a:solidFill>
            <a:schemeClr val="accent2">
              <a:lumMod val="40000"/>
              <a:lumOff val="60000"/>
            </a:schemeClr>
          </a:solidFill>
          <a:ln w="28575">
            <a:solidFill>
              <a:srgbClr val="008000"/>
            </a:solidFill>
          </a:ln>
        </p:spPr>
        <p:txBody>
          <a:bodyPr wrap="square" rtlCol="0">
            <a:spAutoFit/>
          </a:bodyPr>
          <a:lstStyle/>
          <a:p>
            <a:pPr algn="ctr"/>
            <a:r>
              <a:rPr lang="fr-FR" sz="2400" b="1" dirty="0" smtClean="0">
                <a:solidFill>
                  <a:srgbClr val="FF00FF"/>
                </a:solidFill>
                <a:latin typeface="Open Sans"/>
              </a:rPr>
              <a:t>PAS</a:t>
            </a:r>
            <a:r>
              <a:rPr lang="fr-FR" sz="2400" b="1" dirty="0" smtClean="0">
                <a:solidFill>
                  <a:srgbClr val="00B0F0"/>
                </a:solidFill>
                <a:latin typeface="Open Sans"/>
              </a:rPr>
              <a:t> DE </a:t>
            </a:r>
            <a:r>
              <a:rPr lang="fr-FR" sz="2400" b="1" dirty="0" smtClean="0">
                <a:solidFill>
                  <a:srgbClr val="FF0000"/>
                </a:solidFill>
                <a:latin typeface="Arial Black" panose="020B0A04020102020204" pitchFamily="34" charset="0"/>
              </a:rPr>
              <a:t>« TROTTOIR » </a:t>
            </a:r>
            <a:r>
              <a:rPr lang="fr-FR" sz="2400" b="1" dirty="0" smtClean="0">
                <a:solidFill>
                  <a:srgbClr val="00B0F0"/>
                </a:solidFill>
                <a:latin typeface="Open Sans"/>
              </a:rPr>
              <a:t>EN </a:t>
            </a:r>
          </a:p>
          <a:p>
            <a:pPr algn="ctr"/>
            <a:r>
              <a:rPr lang="fr-FR" sz="2400" b="1" dirty="0" smtClean="0">
                <a:solidFill>
                  <a:srgbClr val="7030A0"/>
                </a:solidFill>
                <a:latin typeface="Arial Black" panose="020B0A04020102020204" pitchFamily="34" charset="0"/>
              </a:rPr>
              <a:t>ZONE DE RENCONTRE</a:t>
            </a:r>
            <a:endParaRPr lang="fr-FR" sz="2400" b="0" i="0" dirty="0">
              <a:solidFill>
                <a:srgbClr val="7030A0"/>
              </a:solidFill>
              <a:effectLst/>
              <a:latin typeface="Arial Black" panose="020B0A04020102020204" pitchFamily="34" charset="0"/>
            </a:endParaRPr>
          </a:p>
        </p:txBody>
      </p:sp>
      <p:sp>
        <p:nvSpPr>
          <p:cNvPr id="9" name="ZoneTexte 8"/>
          <p:cNvSpPr txBox="1"/>
          <p:nvPr/>
        </p:nvSpPr>
        <p:spPr>
          <a:xfrm>
            <a:off x="134741" y="4941168"/>
            <a:ext cx="2853083" cy="1200329"/>
          </a:xfrm>
          <a:prstGeom prst="rect">
            <a:avLst/>
          </a:prstGeom>
          <a:solidFill>
            <a:srgbClr val="99FF66"/>
          </a:solidFill>
          <a:ln w="28575">
            <a:solidFill>
              <a:srgbClr val="C00000"/>
            </a:solidFill>
          </a:ln>
        </p:spPr>
        <p:txBody>
          <a:bodyPr wrap="square" rtlCol="0">
            <a:spAutoFit/>
          </a:bodyPr>
          <a:lstStyle/>
          <a:p>
            <a:pPr algn="ctr"/>
            <a:r>
              <a:rPr lang="fr-FR" sz="2400" b="1" dirty="0">
                <a:solidFill>
                  <a:srgbClr val="FF00FF"/>
                </a:solidFill>
                <a:latin typeface="Arial Black" panose="020B0A04020102020204" pitchFamily="34" charset="0"/>
              </a:rPr>
              <a:t>LES PIÉTONS </a:t>
            </a:r>
            <a:r>
              <a:rPr lang="fr-FR" sz="2400" b="1" dirty="0">
                <a:solidFill>
                  <a:srgbClr val="002060"/>
                </a:solidFill>
                <a:latin typeface="Arial Black" panose="020B0A04020102020204" pitchFamily="34" charset="0"/>
              </a:rPr>
              <a:t>SONT </a:t>
            </a:r>
            <a:r>
              <a:rPr lang="fr-FR" sz="2400" b="1" dirty="0">
                <a:solidFill>
                  <a:srgbClr val="FF0000"/>
                </a:solidFill>
                <a:latin typeface="Arial Black" panose="020B0A04020102020204" pitchFamily="34" charset="0"/>
              </a:rPr>
              <a:t>PRIORITAIRES</a:t>
            </a:r>
            <a:endParaRPr lang="fr-FR" sz="2400" dirty="0">
              <a:solidFill>
                <a:srgbClr val="FF0000"/>
              </a:solidFill>
              <a:latin typeface="Arial Black" panose="020B0A04020102020204" pitchFamily="34" charset="0"/>
            </a:endParaRPr>
          </a:p>
        </p:txBody>
      </p:sp>
      <p:grpSp>
        <p:nvGrpSpPr>
          <p:cNvPr id="7" name="Groupe 6"/>
          <p:cNvGrpSpPr/>
          <p:nvPr/>
        </p:nvGrpSpPr>
        <p:grpSpPr>
          <a:xfrm>
            <a:off x="107506" y="1002071"/>
            <a:ext cx="4032000" cy="3363033"/>
            <a:chOff x="4066976" y="892963"/>
            <a:chExt cx="4032000" cy="3363033"/>
          </a:xfrm>
        </p:grpSpPr>
        <p:sp>
          <p:nvSpPr>
            <p:cNvPr id="10" name="ZoneTexte 9"/>
            <p:cNvSpPr txBox="1"/>
            <p:nvPr/>
          </p:nvSpPr>
          <p:spPr>
            <a:xfrm>
              <a:off x="4102976" y="2378559"/>
              <a:ext cx="3960000" cy="1877437"/>
            </a:xfrm>
            <a:prstGeom prst="rect">
              <a:avLst/>
            </a:prstGeom>
            <a:solidFill>
              <a:srgbClr val="92D050"/>
            </a:solidFill>
            <a:ln w="57150">
              <a:solidFill>
                <a:srgbClr val="00B050"/>
              </a:solidFill>
            </a:ln>
          </p:spPr>
          <p:txBody>
            <a:bodyPr wrap="square" rtlCol="0">
              <a:spAutoFit/>
            </a:bodyPr>
            <a:lstStyle/>
            <a:p>
              <a:pPr algn="ctr"/>
              <a:r>
                <a:rPr lang="fr-FR" sz="2400" dirty="0" smtClean="0">
                  <a:latin typeface="Arial Black" panose="020B0A04020102020204" pitchFamily="34" charset="0"/>
                </a:rPr>
                <a:t>Centre-Ville</a:t>
              </a:r>
            </a:p>
            <a:p>
              <a:pPr algn="ctr"/>
              <a:r>
                <a:rPr lang="fr-FR" sz="1600" b="1" dirty="0" smtClean="0">
                  <a:latin typeface="Arial Black" panose="020B0A04020102020204" pitchFamily="34" charset="0"/>
                  <a:cs typeface="Arial" panose="020B0604020202020204" pitchFamily="34" charset="0"/>
                </a:rPr>
                <a:t>Desserte - Habitants</a:t>
              </a:r>
            </a:p>
            <a:p>
              <a:pPr algn="ctr"/>
              <a:r>
                <a:rPr lang="fr-FR" sz="1600" b="1" dirty="0" smtClean="0">
                  <a:solidFill>
                    <a:srgbClr val="C00000"/>
                  </a:solidFill>
                  <a:latin typeface="Arial Black" panose="020B0A04020102020204" pitchFamily="34" charset="0"/>
                  <a:cs typeface="Arial" panose="020B0604020202020204" pitchFamily="34" charset="0"/>
                </a:rPr>
                <a:t>Vitesse : </a:t>
              </a:r>
              <a:r>
                <a:rPr lang="fr-FR" sz="2000" b="1" dirty="0" smtClean="0">
                  <a:solidFill>
                    <a:srgbClr val="C00000"/>
                  </a:solidFill>
                  <a:latin typeface="Arial Black" panose="020B0A04020102020204" pitchFamily="34" charset="0"/>
                  <a:cs typeface="Arial" panose="020B0604020202020204" pitchFamily="34" charset="0"/>
                </a:rPr>
                <a:t>&lt; 20 Km/h</a:t>
              </a:r>
            </a:p>
            <a:p>
              <a:r>
                <a:rPr lang="fr-FR" sz="1400" b="1" dirty="0" smtClean="0">
                  <a:latin typeface="Open Sans"/>
                  <a:cs typeface="Arial" panose="020B0604020202020204" pitchFamily="34" charset="0"/>
                </a:rPr>
                <a:t>Motorisé :	</a:t>
              </a:r>
              <a:r>
                <a:rPr lang="fr-FR" sz="1400" b="1" dirty="0" smtClean="0">
                  <a:solidFill>
                    <a:srgbClr val="0000FF"/>
                  </a:solidFill>
                  <a:latin typeface="Open Sans"/>
                  <a:cs typeface="Arial" panose="020B0604020202020204" pitchFamily="34" charset="0"/>
                </a:rPr>
                <a:t>Chaussée</a:t>
              </a:r>
              <a:r>
                <a:rPr lang="fr-FR" sz="1400" b="1" dirty="0" smtClean="0">
                  <a:latin typeface="Open Sans"/>
                  <a:cs typeface="Arial" panose="020B0604020202020204" pitchFamily="34" charset="0"/>
                </a:rPr>
                <a:t> </a:t>
              </a:r>
              <a:r>
                <a:rPr lang="fr-FR" sz="1200" b="1" dirty="0" smtClean="0">
                  <a:latin typeface="Open Sans"/>
                  <a:cs typeface="Arial" panose="020B0604020202020204" pitchFamily="34" charset="0"/>
                </a:rPr>
                <a:t>(rouler à </a:t>
              </a:r>
              <a:r>
                <a:rPr lang="fr-FR" sz="1200" b="1" dirty="0" smtClean="0">
                  <a:solidFill>
                    <a:srgbClr val="C00000"/>
                  </a:solidFill>
                  <a:latin typeface="Arial Black" panose="020B0A04020102020204" pitchFamily="34" charset="0"/>
                  <a:cs typeface="Arial" panose="020B0604020202020204" pitchFamily="34" charset="0"/>
                </a:rPr>
                <a:t>DROITE</a:t>
              </a:r>
              <a:r>
                <a:rPr lang="fr-FR" sz="1200" b="1" dirty="0" smtClean="0">
                  <a:latin typeface="Open Sans"/>
                  <a:cs typeface="Arial" panose="020B0604020202020204" pitchFamily="34" charset="0"/>
                </a:rPr>
                <a:t>)</a:t>
              </a:r>
            </a:p>
            <a:p>
              <a:r>
                <a:rPr lang="fr-FR" sz="1400" b="1" dirty="0" smtClean="0">
                  <a:latin typeface="Open Sans"/>
                  <a:cs typeface="Arial" panose="020B0604020202020204" pitchFamily="34" charset="0"/>
                </a:rPr>
                <a:t>Piétons : 	</a:t>
              </a:r>
              <a:r>
                <a:rPr lang="fr-FR" sz="1400" b="1" dirty="0" smtClean="0">
                  <a:solidFill>
                    <a:srgbClr val="0000FF"/>
                  </a:solidFill>
                  <a:latin typeface="Open Sans"/>
                  <a:cs typeface="Arial" panose="020B0604020202020204" pitchFamily="34" charset="0"/>
                </a:rPr>
                <a:t>Chaussée </a:t>
              </a:r>
              <a:r>
                <a:rPr lang="fr-FR" sz="1100" b="1" dirty="0" smtClean="0">
                  <a:latin typeface="Open Sans"/>
                  <a:cs typeface="Arial" panose="020B0604020202020204" pitchFamily="34" charset="0"/>
                </a:rPr>
                <a:t>(</a:t>
              </a:r>
              <a:r>
                <a:rPr lang="fr-FR" sz="1200" b="1" dirty="0" smtClean="0">
                  <a:solidFill>
                    <a:srgbClr val="C00000"/>
                  </a:solidFill>
                  <a:latin typeface="Open Sans"/>
                  <a:cs typeface="Arial" panose="020B0604020202020204" pitchFamily="34" charset="0"/>
                </a:rPr>
                <a:t>Prioritaires</a:t>
              </a:r>
              <a:r>
                <a:rPr lang="fr-FR" sz="1100" b="1" dirty="0" smtClean="0">
                  <a:solidFill>
                    <a:srgbClr val="FF00FF"/>
                  </a:solidFill>
                  <a:latin typeface="Open Sans"/>
                  <a:cs typeface="Arial" panose="020B0604020202020204" pitchFamily="34" charset="0"/>
                </a:rPr>
                <a:t> </a:t>
              </a:r>
              <a:r>
                <a:rPr lang="fr-FR" sz="1100" b="1" dirty="0" smtClean="0">
                  <a:latin typeface="Open Sans"/>
                  <a:cs typeface="Arial" panose="020B0604020202020204" pitchFamily="34" charset="0"/>
                </a:rPr>
                <a:t>–</a:t>
              </a:r>
              <a:r>
                <a:rPr lang="fr-FR" sz="1100" b="1" dirty="0" smtClean="0">
                  <a:solidFill>
                    <a:srgbClr val="FF00FF"/>
                  </a:solidFill>
                  <a:latin typeface="Open Sans"/>
                  <a:cs typeface="Arial" panose="020B0604020202020204" pitchFamily="34" charset="0"/>
                </a:rPr>
                <a:t> </a:t>
              </a:r>
              <a:r>
                <a:rPr lang="fr-FR" sz="1000" b="1" dirty="0" smtClean="0">
                  <a:solidFill>
                    <a:schemeClr val="accent6">
                      <a:lumMod val="50000"/>
                    </a:schemeClr>
                  </a:solidFill>
                  <a:latin typeface="Open Sans"/>
                  <a:cs typeface="Arial" panose="020B0604020202020204" pitchFamily="34" charset="0"/>
                </a:rPr>
                <a:t>Hors Statiques</a:t>
              </a:r>
              <a:r>
                <a:rPr lang="fr-FR" sz="1100" b="1" dirty="0" smtClean="0">
                  <a:latin typeface="Open Sans"/>
                  <a:cs typeface="Arial" panose="020B0604020202020204" pitchFamily="34" charset="0"/>
                </a:rPr>
                <a:t>)</a:t>
              </a:r>
            </a:p>
            <a:p>
              <a:r>
                <a:rPr lang="fr-FR" sz="1400" b="1" dirty="0" smtClean="0">
                  <a:latin typeface="Open Sans"/>
                  <a:cs typeface="Arial" panose="020B0604020202020204" pitchFamily="34" charset="0"/>
                </a:rPr>
                <a:t>Cyclistes :	</a:t>
              </a:r>
              <a:r>
                <a:rPr lang="fr-FR" sz="1400" b="1" dirty="0" smtClean="0">
                  <a:solidFill>
                    <a:srgbClr val="0000FF"/>
                  </a:solidFill>
                  <a:latin typeface="Open Sans"/>
                  <a:cs typeface="Arial" panose="020B0604020202020204" pitchFamily="34" charset="0"/>
                </a:rPr>
                <a:t>Chaussée </a:t>
              </a:r>
              <a:r>
                <a:rPr lang="fr-FR" sz="1200" b="1" dirty="0" smtClean="0">
                  <a:latin typeface="Open Sans"/>
                  <a:cs typeface="Arial" panose="020B0604020202020204" pitchFamily="34" charset="0"/>
                </a:rPr>
                <a:t>(rouler à </a:t>
              </a:r>
              <a:r>
                <a:rPr lang="fr-FR" sz="1200" b="1" dirty="0" smtClean="0">
                  <a:solidFill>
                    <a:srgbClr val="C00000"/>
                  </a:solidFill>
                  <a:latin typeface="Arial Black" panose="020B0A04020102020204" pitchFamily="34" charset="0"/>
                  <a:cs typeface="Arial" panose="020B0604020202020204" pitchFamily="34" charset="0"/>
                </a:rPr>
                <a:t>DROITE</a:t>
              </a:r>
              <a:r>
                <a:rPr lang="fr-FR" sz="1200" b="1" dirty="0" smtClean="0">
                  <a:latin typeface="Open Sans"/>
                  <a:cs typeface="Arial" panose="020B0604020202020204" pitchFamily="34" charset="0"/>
                </a:rPr>
                <a:t>)</a:t>
              </a:r>
            </a:p>
            <a:p>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D</a:t>
              </a:r>
              <a:r>
                <a:rPr lang="fr-FR" sz="1200" b="1" dirty="0" smtClean="0">
                  <a:solidFill>
                    <a:srgbClr val="0000FF"/>
                  </a:solidFill>
                  <a:latin typeface="Open Sans"/>
                  <a:cs typeface="Arial" panose="020B0604020202020204" pitchFamily="34" charset="0"/>
                </a:rPr>
                <a:t>ouble</a:t>
              </a:r>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S</a:t>
              </a:r>
              <a:r>
                <a:rPr lang="fr-FR" sz="1200" b="1" dirty="0" smtClean="0">
                  <a:solidFill>
                    <a:srgbClr val="0000FF"/>
                  </a:solidFill>
                  <a:latin typeface="Open Sans"/>
                  <a:cs typeface="Arial" panose="020B0604020202020204" pitchFamily="34" charset="0"/>
                </a:rPr>
                <a:t>ens</a:t>
              </a:r>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C</a:t>
              </a:r>
              <a:r>
                <a:rPr lang="fr-FR" sz="1200" b="1" dirty="0" smtClean="0">
                  <a:solidFill>
                    <a:srgbClr val="0000FF"/>
                  </a:solidFill>
                  <a:latin typeface="Open Sans"/>
                  <a:cs typeface="Arial" panose="020B0604020202020204" pitchFamily="34" charset="0"/>
                </a:rPr>
                <a:t>yclable</a:t>
              </a:r>
              <a:endParaRPr lang="fr-FR" sz="1200" b="1" dirty="0">
                <a:solidFill>
                  <a:srgbClr val="0000FF"/>
                </a:solidFill>
                <a:latin typeface="Open Sans"/>
                <a:cs typeface="Arial" panose="020B0604020202020204" pitchFamily="34"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976" y="892963"/>
              <a:ext cx="4032000" cy="1517927"/>
            </a:xfrm>
            <a:prstGeom prst="rect">
              <a:avLst/>
            </a:prstGeom>
          </p:spPr>
        </p:pic>
      </p:grpSp>
    </p:spTree>
    <p:extLst>
      <p:ext uri="{BB962C8B-B14F-4D97-AF65-F5344CB8AC3E}">
        <p14:creationId xmlns:p14="http://schemas.microsoft.com/office/powerpoint/2010/main" val="57774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DE RENCONTRE</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a:t>
            </a:r>
            <a:endParaRPr lang="fr-FR" altLang="fr-FR" sz="2400" kern="0" dirty="0">
              <a:latin typeface="Arial Black" panose="020B0A04020102020204" pitchFamily="34" charset="0"/>
            </a:endParaRPr>
          </a:p>
        </p:txBody>
      </p:sp>
      <p:sp>
        <p:nvSpPr>
          <p:cNvPr id="17" name="ZoneTexte 16"/>
          <p:cNvSpPr txBox="1"/>
          <p:nvPr/>
        </p:nvSpPr>
        <p:spPr>
          <a:xfrm>
            <a:off x="137056" y="1988840"/>
            <a:ext cx="5803096" cy="923330"/>
          </a:xfrm>
          <a:prstGeom prst="rect">
            <a:avLst/>
          </a:prstGeom>
          <a:solidFill>
            <a:srgbClr val="FFFFCC"/>
          </a:solidFill>
          <a:ln w="19050">
            <a:solidFill>
              <a:srgbClr val="FF00FF"/>
            </a:solidFill>
          </a:ln>
        </p:spPr>
        <p:txBody>
          <a:bodyPr wrap="square" rtlCol="0">
            <a:spAutoFit/>
          </a:bodyPr>
          <a:lstStyle/>
          <a:p>
            <a:pPr algn="ctr"/>
            <a:r>
              <a:rPr lang="fr-FR" b="1" dirty="0">
                <a:solidFill>
                  <a:srgbClr val="00B0F0"/>
                </a:solidFill>
                <a:latin typeface="Open Sans"/>
              </a:rPr>
              <a:t>Les </a:t>
            </a:r>
            <a:r>
              <a:rPr lang="fr-FR" b="1" dirty="0">
                <a:solidFill>
                  <a:srgbClr val="FF0000"/>
                </a:solidFill>
                <a:latin typeface="Open Sans"/>
              </a:rPr>
              <a:t>"PIÉTONS"</a:t>
            </a:r>
            <a:r>
              <a:rPr lang="fr-FR" b="1" dirty="0">
                <a:solidFill>
                  <a:srgbClr val="93C57C"/>
                </a:solidFill>
                <a:latin typeface="Open Sans"/>
              </a:rPr>
              <a:t> </a:t>
            </a:r>
            <a:r>
              <a:rPr lang="fr-FR" b="1" dirty="0">
                <a:solidFill>
                  <a:srgbClr val="00B0F0"/>
                </a:solidFill>
                <a:latin typeface="Open Sans"/>
              </a:rPr>
              <a:t>peuvent circuler </a:t>
            </a:r>
            <a:r>
              <a:rPr lang="fr-FR" b="1" dirty="0" smtClean="0">
                <a:solidFill>
                  <a:srgbClr val="00B0F0"/>
                </a:solidFill>
                <a:latin typeface="Open Sans"/>
              </a:rPr>
              <a:t>sur</a:t>
            </a:r>
          </a:p>
          <a:p>
            <a:pPr algn="ctr"/>
            <a:r>
              <a:rPr lang="fr-FR" b="1" dirty="0" smtClean="0">
                <a:solidFill>
                  <a:srgbClr val="FF00FF"/>
                </a:solidFill>
                <a:latin typeface="Open Sans"/>
              </a:rPr>
              <a:t>TOUTE </a:t>
            </a:r>
            <a:r>
              <a:rPr lang="fr-FR" b="1" dirty="0">
                <a:solidFill>
                  <a:srgbClr val="FF00FF"/>
                </a:solidFill>
                <a:latin typeface="Open Sans"/>
              </a:rPr>
              <a:t>LA CHAUSSÉE</a:t>
            </a:r>
            <a:endParaRPr lang="fr-FR" dirty="0">
              <a:solidFill>
                <a:srgbClr val="FF00FF"/>
              </a:solidFill>
              <a:latin typeface="Open Sans"/>
            </a:endParaRPr>
          </a:p>
          <a:p>
            <a:pPr algn="ctr"/>
            <a:r>
              <a:rPr lang="fr-FR" b="1" dirty="0">
                <a:solidFill>
                  <a:srgbClr val="00B0F0"/>
                </a:solidFill>
                <a:latin typeface="Open Sans"/>
              </a:rPr>
              <a:t>sans toutefois y </a:t>
            </a:r>
            <a:r>
              <a:rPr lang="fr-FR" b="1" dirty="0">
                <a:solidFill>
                  <a:srgbClr val="FF00FF"/>
                </a:solidFill>
                <a:latin typeface="Open Sans"/>
              </a:rPr>
              <a:t>STATIONNER</a:t>
            </a:r>
            <a:r>
              <a:rPr lang="fr-FR" b="1" dirty="0">
                <a:solidFill>
                  <a:srgbClr val="FFFF00"/>
                </a:solidFill>
                <a:latin typeface="Open Sans"/>
              </a:rPr>
              <a:t> </a:t>
            </a:r>
            <a:r>
              <a:rPr lang="fr-FR" b="1" dirty="0" smtClean="0">
                <a:solidFill>
                  <a:srgbClr val="00B050"/>
                </a:solidFill>
                <a:latin typeface="Open Sans"/>
              </a:rPr>
              <a:t>(Article </a:t>
            </a:r>
            <a:r>
              <a:rPr lang="fr-FR" b="1" dirty="0" smtClean="0">
                <a:solidFill>
                  <a:srgbClr val="00B050"/>
                </a:solidFill>
                <a:latin typeface="Open Sans"/>
              </a:rPr>
              <a:t>R110-2-14°)</a:t>
            </a:r>
            <a:endParaRPr lang="fr-FR" dirty="0">
              <a:solidFill>
                <a:srgbClr val="00B050"/>
              </a:solidFill>
              <a:latin typeface="Open Sans"/>
            </a:endParaRPr>
          </a:p>
        </p:txBody>
      </p:sp>
      <p:sp>
        <p:nvSpPr>
          <p:cNvPr id="19" name="ZoneTexte 18"/>
          <p:cNvSpPr txBox="1"/>
          <p:nvPr/>
        </p:nvSpPr>
        <p:spPr>
          <a:xfrm>
            <a:off x="137056" y="5733256"/>
            <a:ext cx="8827432" cy="923330"/>
          </a:xfrm>
          <a:prstGeom prst="rect">
            <a:avLst/>
          </a:prstGeom>
          <a:solidFill>
            <a:schemeClr val="accent3">
              <a:lumMod val="60000"/>
              <a:lumOff val="40000"/>
            </a:schemeClr>
          </a:solidFill>
          <a:ln w="12700">
            <a:solidFill>
              <a:schemeClr val="accent6">
                <a:lumMod val="50000"/>
              </a:schemeClr>
            </a:solidFill>
          </a:ln>
        </p:spPr>
        <p:txBody>
          <a:bodyPr wrap="square" rtlCol="0">
            <a:spAutoFit/>
          </a:bodyPr>
          <a:lstStyle/>
          <a:p>
            <a:pPr algn="ctr"/>
            <a:r>
              <a:rPr lang="fr-FR" b="1" dirty="0" smtClean="0">
                <a:solidFill>
                  <a:srgbClr val="7030A0"/>
                </a:solidFill>
                <a:latin typeface="Open Sans"/>
              </a:rPr>
              <a:t>Chaque </a:t>
            </a:r>
            <a:r>
              <a:rPr lang="fr-FR" b="1" dirty="0">
                <a:solidFill>
                  <a:srgbClr val="7030A0"/>
                </a:solidFill>
                <a:latin typeface="Open Sans"/>
              </a:rPr>
              <a:t>piéton doit prendre en compte sa</a:t>
            </a:r>
            <a:r>
              <a:rPr lang="fr-FR" b="1" dirty="0">
                <a:solidFill>
                  <a:srgbClr val="9FC4EA"/>
                </a:solidFill>
                <a:latin typeface="Open Sans"/>
              </a:rPr>
              <a:t> </a:t>
            </a:r>
            <a:r>
              <a:rPr lang="fr-FR" b="1" dirty="0">
                <a:solidFill>
                  <a:srgbClr val="00B0F0"/>
                </a:solidFill>
                <a:latin typeface="Open Sans"/>
              </a:rPr>
              <a:t>propre sécurité</a:t>
            </a:r>
            <a:endParaRPr lang="fr-FR" dirty="0">
              <a:solidFill>
                <a:srgbClr val="00B0F0"/>
              </a:solidFill>
              <a:latin typeface="Open Sans"/>
            </a:endParaRPr>
          </a:p>
          <a:p>
            <a:pPr algn="ctr"/>
            <a:r>
              <a:rPr lang="fr-FR" b="1" dirty="0">
                <a:solidFill>
                  <a:srgbClr val="7030A0"/>
                </a:solidFill>
                <a:latin typeface="Open Sans"/>
              </a:rPr>
              <a:t>et ne pas s'en remettre à la </a:t>
            </a:r>
            <a:r>
              <a:rPr lang="fr-FR" b="1" dirty="0">
                <a:solidFill>
                  <a:srgbClr val="00B0F0"/>
                </a:solidFill>
                <a:latin typeface="Open Sans"/>
              </a:rPr>
              <a:t>vigilance des autres usagers</a:t>
            </a:r>
            <a:endParaRPr lang="fr-FR" dirty="0">
              <a:solidFill>
                <a:srgbClr val="00B0F0"/>
              </a:solidFill>
              <a:latin typeface="Open Sans"/>
            </a:endParaRPr>
          </a:p>
          <a:p>
            <a:pPr algn="ctr"/>
            <a:r>
              <a:rPr lang="fr-FR" b="1" dirty="0">
                <a:solidFill>
                  <a:srgbClr val="7030A0"/>
                </a:solidFill>
                <a:latin typeface="Open Sans"/>
              </a:rPr>
              <a:t>pour qu'ils</a:t>
            </a:r>
            <a:r>
              <a:rPr lang="fr-FR" b="1" dirty="0">
                <a:solidFill>
                  <a:srgbClr val="9FC4EA"/>
                </a:solidFill>
                <a:latin typeface="Open Sans"/>
              </a:rPr>
              <a:t> </a:t>
            </a:r>
            <a:r>
              <a:rPr lang="fr-FR" b="1" dirty="0">
                <a:solidFill>
                  <a:srgbClr val="00B0F0"/>
                </a:solidFill>
                <a:latin typeface="Open Sans"/>
              </a:rPr>
              <a:t>corrigent</a:t>
            </a:r>
            <a:r>
              <a:rPr lang="fr-FR" b="1" dirty="0">
                <a:solidFill>
                  <a:srgbClr val="7030A0"/>
                </a:solidFill>
                <a:latin typeface="Open Sans"/>
              </a:rPr>
              <a:t> leurs propres</a:t>
            </a:r>
            <a:r>
              <a:rPr lang="fr-FR" b="1" dirty="0">
                <a:solidFill>
                  <a:srgbClr val="00B0F0"/>
                </a:solidFill>
                <a:latin typeface="Open Sans"/>
              </a:rPr>
              <a:t> imprudences</a:t>
            </a:r>
            <a:r>
              <a:rPr lang="fr-FR" b="1" dirty="0" smtClean="0">
                <a:solidFill>
                  <a:srgbClr val="7030A0"/>
                </a:solidFill>
                <a:latin typeface="Open Sans"/>
              </a:rPr>
              <a:t>.</a:t>
            </a:r>
            <a:endParaRPr lang="fr-FR" dirty="0">
              <a:solidFill>
                <a:srgbClr val="7030A0"/>
              </a:solidFill>
              <a:latin typeface="Open Sans"/>
            </a:endParaRPr>
          </a:p>
        </p:txBody>
      </p:sp>
      <p:pic>
        <p:nvPicPr>
          <p:cNvPr id="10" name="Image 9" descr="Stat Piet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031" y="1556992"/>
            <a:ext cx="2749457" cy="1800000"/>
          </a:xfrm>
          <a:prstGeom prst="rect">
            <a:avLst/>
          </a:prstGeom>
          <a:noFill/>
          <a:ln w="28575">
            <a:solidFill>
              <a:srgbClr val="0070C0"/>
            </a:solidFill>
          </a:ln>
        </p:spPr>
      </p:pic>
      <p:cxnSp>
        <p:nvCxnSpPr>
          <p:cNvPr id="3" name="Connecteur droit 2"/>
          <p:cNvCxnSpPr/>
          <p:nvPr/>
        </p:nvCxnSpPr>
        <p:spPr>
          <a:xfrm flipV="1">
            <a:off x="6215031" y="1556992"/>
            <a:ext cx="2749457" cy="1800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215031" y="1556992"/>
            <a:ext cx="2749457" cy="1800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57845" y="3501008"/>
            <a:ext cx="8827432" cy="2031325"/>
          </a:xfrm>
          <a:prstGeom prst="rect">
            <a:avLst/>
          </a:prstGeom>
          <a:solidFill>
            <a:schemeClr val="accent5">
              <a:lumMod val="40000"/>
              <a:lumOff val="60000"/>
            </a:schemeClr>
          </a:solidFill>
          <a:ln w="12700">
            <a:solidFill>
              <a:srgbClr val="99FF66"/>
            </a:solidFill>
          </a:ln>
        </p:spPr>
        <p:txBody>
          <a:bodyPr wrap="square" rtlCol="0">
            <a:spAutoFit/>
          </a:bodyPr>
          <a:lstStyle/>
          <a:p>
            <a:pPr algn="ctr"/>
            <a:r>
              <a:rPr lang="fr-FR" b="1" dirty="0">
                <a:solidFill>
                  <a:schemeClr val="accent6">
                    <a:lumMod val="50000"/>
                  </a:schemeClr>
                </a:solidFill>
                <a:latin typeface="Open Sans"/>
              </a:rPr>
              <a:t>ATTENTION</a:t>
            </a:r>
            <a:endParaRPr lang="fr-FR" dirty="0">
              <a:solidFill>
                <a:schemeClr val="accent6">
                  <a:lumMod val="50000"/>
                </a:schemeClr>
              </a:solidFill>
              <a:latin typeface="Open Sans"/>
            </a:endParaRPr>
          </a:p>
          <a:p>
            <a:pPr algn="ctr"/>
            <a:r>
              <a:rPr lang="fr-FR" b="1" dirty="0">
                <a:solidFill>
                  <a:srgbClr val="002060"/>
                </a:solidFill>
                <a:latin typeface="Open Sans"/>
              </a:rPr>
              <a:t>Piétons Prioritaires veut dire que les autres usagers</a:t>
            </a:r>
            <a:endParaRPr lang="fr-FR" dirty="0">
              <a:solidFill>
                <a:srgbClr val="002060"/>
              </a:solidFill>
              <a:latin typeface="Open Sans"/>
            </a:endParaRPr>
          </a:p>
          <a:p>
            <a:pPr algn="ctr"/>
            <a:r>
              <a:rPr lang="fr-FR" b="1" dirty="0">
                <a:solidFill>
                  <a:srgbClr val="9FC4EA"/>
                </a:solidFill>
                <a:latin typeface="Open Sans"/>
              </a:rPr>
              <a:t> </a:t>
            </a:r>
            <a:r>
              <a:rPr lang="fr-FR" sz="1400" b="1" dirty="0">
                <a:solidFill>
                  <a:srgbClr val="7030A0"/>
                </a:solidFill>
                <a:latin typeface="Open Sans"/>
              </a:rPr>
              <a:t>(véhicules motorisés et cyclistes dans le cas d'une Zone de Rencontre)</a:t>
            </a:r>
            <a:r>
              <a:rPr lang="fr-FR" sz="1400" b="1" dirty="0">
                <a:solidFill>
                  <a:srgbClr val="9FC4EA"/>
                </a:solidFill>
                <a:latin typeface="Open Sans"/>
              </a:rPr>
              <a:t> </a:t>
            </a:r>
            <a:endParaRPr lang="fr-FR" sz="1400" dirty="0">
              <a:solidFill>
                <a:srgbClr val="FFFFFF"/>
              </a:solidFill>
              <a:latin typeface="Open Sans"/>
            </a:endParaRPr>
          </a:p>
          <a:p>
            <a:pPr algn="ctr"/>
            <a:r>
              <a:rPr lang="fr-FR" b="1" dirty="0">
                <a:solidFill>
                  <a:srgbClr val="002060"/>
                </a:solidFill>
                <a:latin typeface="Open Sans"/>
              </a:rPr>
              <a:t>doivent, le cas échéant, leur</a:t>
            </a:r>
            <a:r>
              <a:rPr lang="fr-FR" b="1" dirty="0">
                <a:solidFill>
                  <a:srgbClr val="FACD99"/>
                </a:solidFill>
                <a:latin typeface="Open Sans"/>
              </a:rPr>
              <a:t> </a:t>
            </a:r>
            <a:r>
              <a:rPr lang="fr-FR" b="1" dirty="0">
                <a:solidFill>
                  <a:srgbClr val="FF00FF"/>
                </a:solidFill>
                <a:latin typeface="Open Sans"/>
              </a:rPr>
              <a:t>"Céder le Passage"</a:t>
            </a:r>
            <a:r>
              <a:rPr lang="fr-FR" b="1" dirty="0">
                <a:solidFill>
                  <a:srgbClr val="002060"/>
                </a:solidFill>
                <a:latin typeface="Open Sans"/>
              </a:rPr>
              <a:t>.</a:t>
            </a:r>
            <a:endParaRPr lang="fr-FR" dirty="0">
              <a:solidFill>
                <a:srgbClr val="002060"/>
              </a:solidFill>
              <a:latin typeface="Open Sans"/>
            </a:endParaRPr>
          </a:p>
          <a:p>
            <a:pPr algn="ctr"/>
            <a:r>
              <a:rPr lang="fr-FR" b="1" dirty="0">
                <a:solidFill>
                  <a:srgbClr val="002060"/>
                </a:solidFill>
                <a:latin typeface="Open Sans"/>
              </a:rPr>
              <a:t>Il ne s'agit pas, pour ces autres usagers, de passer son temps à essayer d'</a:t>
            </a:r>
            <a:r>
              <a:rPr lang="fr-FR" b="1" dirty="0">
                <a:solidFill>
                  <a:srgbClr val="FF0000"/>
                </a:solidFill>
                <a:latin typeface="Open Sans"/>
              </a:rPr>
              <a:t>éviter les piétons</a:t>
            </a:r>
            <a:r>
              <a:rPr lang="fr-FR" b="1" dirty="0">
                <a:solidFill>
                  <a:srgbClr val="FACD99"/>
                </a:solidFill>
                <a:latin typeface="Open Sans"/>
              </a:rPr>
              <a:t> </a:t>
            </a:r>
            <a:r>
              <a:rPr lang="fr-FR" b="1" dirty="0">
                <a:solidFill>
                  <a:srgbClr val="002060"/>
                </a:solidFill>
                <a:latin typeface="Open Sans"/>
              </a:rPr>
              <a:t>cheminant de</a:t>
            </a:r>
            <a:r>
              <a:rPr lang="fr-FR" b="1" dirty="0">
                <a:solidFill>
                  <a:srgbClr val="FACD99"/>
                </a:solidFill>
                <a:latin typeface="Open Sans"/>
              </a:rPr>
              <a:t> </a:t>
            </a:r>
            <a:r>
              <a:rPr lang="fr-FR" b="1" dirty="0">
                <a:solidFill>
                  <a:srgbClr val="FF0000"/>
                </a:solidFill>
                <a:latin typeface="Open Sans"/>
              </a:rPr>
              <a:t>façon aléatoire</a:t>
            </a:r>
            <a:r>
              <a:rPr lang="fr-FR" b="1" dirty="0">
                <a:solidFill>
                  <a:srgbClr val="FACD99"/>
                </a:solidFill>
                <a:latin typeface="Open Sans"/>
              </a:rPr>
              <a:t> </a:t>
            </a:r>
            <a:r>
              <a:rPr lang="fr-FR" b="1" dirty="0">
                <a:solidFill>
                  <a:srgbClr val="002060"/>
                </a:solidFill>
                <a:latin typeface="Open Sans"/>
              </a:rPr>
              <a:t>sur la </a:t>
            </a:r>
            <a:r>
              <a:rPr lang="fr-FR" b="1" dirty="0" smtClean="0">
                <a:solidFill>
                  <a:srgbClr val="002060"/>
                </a:solidFill>
                <a:latin typeface="Open Sans"/>
              </a:rPr>
              <a:t>chaussée</a:t>
            </a:r>
            <a:r>
              <a:rPr lang="fr-FR" b="1" dirty="0">
                <a:solidFill>
                  <a:srgbClr val="9FC4EA"/>
                </a:solidFill>
                <a:latin typeface="Open Sans"/>
              </a:rPr>
              <a:t> </a:t>
            </a:r>
            <a:endParaRPr lang="fr-FR" dirty="0">
              <a:solidFill>
                <a:srgbClr val="FFFFFF"/>
              </a:solidFill>
              <a:latin typeface="Open Sans"/>
            </a:endParaRPr>
          </a:p>
          <a:p>
            <a:pPr algn="ctr"/>
            <a:r>
              <a:rPr lang="fr-FR" sz="1400" b="1" dirty="0">
                <a:solidFill>
                  <a:srgbClr val="7030A0"/>
                </a:solidFill>
                <a:latin typeface="Open Sans"/>
              </a:rPr>
              <a:t>(marche en </a:t>
            </a:r>
            <a:r>
              <a:rPr lang="fr-FR" sz="1400" b="1" dirty="0" err="1">
                <a:solidFill>
                  <a:srgbClr val="7030A0"/>
                </a:solidFill>
                <a:latin typeface="Open Sans"/>
              </a:rPr>
              <a:t>zig-zag</a:t>
            </a:r>
            <a:r>
              <a:rPr lang="fr-FR" sz="1400" b="1" dirty="0">
                <a:solidFill>
                  <a:srgbClr val="7030A0"/>
                </a:solidFill>
                <a:latin typeface="Open Sans"/>
              </a:rPr>
              <a:t> - demi-tour intempestif, etc</a:t>
            </a:r>
            <a:r>
              <a:rPr lang="fr-FR" sz="1400" b="1" dirty="0" smtClean="0">
                <a:solidFill>
                  <a:srgbClr val="7030A0"/>
                </a:solidFill>
                <a:latin typeface="Open Sans"/>
              </a:rPr>
              <a:t>.)</a:t>
            </a:r>
            <a:r>
              <a:rPr lang="fr-FR" b="1" dirty="0" smtClean="0">
                <a:solidFill>
                  <a:srgbClr val="002060"/>
                </a:solidFill>
                <a:latin typeface="Open Sans"/>
              </a:rPr>
              <a:t>.</a:t>
            </a:r>
            <a:endParaRPr lang="fr-FR" dirty="0">
              <a:solidFill>
                <a:srgbClr val="002060"/>
              </a:solidFill>
              <a:latin typeface="Open Sans"/>
            </a:endParaRPr>
          </a:p>
        </p:txBody>
      </p:sp>
    </p:spTree>
    <p:extLst>
      <p:ext uri="{BB962C8B-B14F-4D97-AF65-F5344CB8AC3E}">
        <p14:creationId xmlns:p14="http://schemas.microsoft.com/office/powerpoint/2010/main" val="22611520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DE RENCONTRE</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sp>
        <p:nvSpPr>
          <p:cNvPr id="2" name="ZoneTexte 1"/>
          <p:cNvSpPr txBox="1"/>
          <p:nvPr/>
        </p:nvSpPr>
        <p:spPr>
          <a:xfrm>
            <a:off x="1763688" y="2852936"/>
            <a:ext cx="5688632" cy="1292662"/>
          </a:xfrm>
          <a:prstGeom prst="rect">
            <a:avLst/>
          </a:prstGeom>
          <a:solidFill>
            <a:schemeClr val="accent1">
              <a:lumMod val="20000"/>
              <a:lumOff val="80000"/>
            </a:schemeClr>
          </a:solidFill>
          <a:ln w="12700">
            <a:solidFill>
              <a:srgbClr val="008000"/>
            </a:solidFill>
          </a:ln>
        </p:spPr>
        <p:txBody>
          <a:bodyPr wrap="square" rtlCol="0">
            <a:spAutoFit/>
          </a:bodyPr>
          <a:lstStyle/>
          <a:p>
            <a:pPr algn="ctr"/>
            <a:r>
              <a:rPr lang="fr-FR" b="1" dirty="0">
                <a:solidFill>
                  <a:srgbClr val="002060"/>
                </a:solidFill>
                <a:latin typeface="Open Sans"/>
              </a:rPr>
              <a:t>Sauf panneau </a:t>
            </a:r>
            <a:r>
              <a:rPr lang="fr-FR" b="1" dirty="0">
                <a:solidFill>
                  <a:schemeClr val="accent6">
                    <a:lumMod val="75000"/>
                  </a:schemeClr>
                </a:solidFill>
                <a:latin typeface="Open Sans"/>
              </a:rPr>
              <a:t>B9b</a:t>
            </a:r>
            <a:r>
              <a:rPr lang="fr-FR" b="1" dirty="0">
                <a:solidFill>
                  <a:srgbClr val="002060"/>
                </a:solidFill>
                <a:latin typeface="Open Sans"/>
              </a:rPr>
              <a:t>, toutes les chaussées sont ouvertes à la circulation cycliste.</a:t>
            </a:r>
            <a:endParaRPr lang="fr-FR" dirty="0">
              <a:solidFill>
                <a:srgbClr val="002060"/>
              </a:solidFill>
              <a:latin typeface="Open Sans"/>
            </a:endParaRPr>
          </a:p>
          <a:p>
            <a:pPr algn="ctr"/>
            <a:r>
              <a:rPr lang="fr-FR" dirty="0" smtClean="0">
                <a:solidFill>
                  <a:srgbClr val="0070C0"/>
                </a:solidFill>
                <a:latin typeface="Open Sans"/>
              </a:rPr>
              <a:t>-----------------------------------------</a:t>
            </a:r>
            <a:r>
              <a:rPr lang="fr-FR" dirty="0">
                <a:solidFill>
                  <a:srgbClr val="00FFFF"/>
                </a:solidFill>
                <a:latin typeface="Open Sans"/>
              </a:rPr>
              <a:t> </a:t>
            </a:r>
          </a:p>
          <a:p>
            <a:pPr algn="ctr"/>
            <a:r>
              <a:rPr lang="fr-FR" sz="2400" b="1" dirty="0">
                <a:solidFill>
                  <a:srgbClr val="FF0000"/>
                </a:solidFill>
                <a:latin typeface="Arial Black" panose="020B0A04020102020204" pitchFamily="34" charset="0"/>
              </a:rPr>
              <a:t>VITESSE LIMITÉE À 20 </a:t>
            </a:r>
            <a:r>
              <a:rPr lang="fr-FR" sz="2400" b="1" dirty="0" smtClean="0">
                <a:solidFill>
                  <a:srgbClr val="FF0000"/>
                </a:solidFill>
                <a:latin typeface="Arial Black" panose="020B0A04020102020204" pitchFamily="34" charset="0"/>
              </a:rPr>
              <a:t>KM/H</a:t>
            </a:r>
            <a:endParaRPr lang="fr-FR" sz="2400" dirty="0">
              <a:solidFill>
                <a:srgbClr val="FF0000"/>
              </a:solidFill>
              <a:latin typeface="Arial Black" panose="020B0A04020102020204" pitchFamily="34" charset="0"/>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708920"/>
            <a:ext cx="1440000" cy="1440000"/>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056" y="2708920"/>
            <a:ext cx="1440000" cy="1440000"/>
          </a:xfrm>
          <a:prstGeom prst="rect">
            <a:avLst/>
          </a:prstGeom>
        </p:spPr>
      </p:pic>
      <p:sp>
        <p:nvSpPr>
          <p:cNvPr id="5" name="ZoneTexte 4"/>
          <p:cNvSpPr txBox="1"/>
          <p:nvPr/>
        </p:nvSpPr>
        <p:spPr>
          <a:xfrm>
            <a:off x="137056" y="4586932"/>
            <a:ext cx="8827432" cy="2154436"/>
          </a:xfrm>
          <a:prstGeom prst="rect">
            <a:avLst/>
          </a:prstGeom>
          <a:solidFill>
            <a:srgbClr val="FFFFCC"/>
          </a:solidFill>
          <a:ln w="12700">
            <a:solidFill>
              <a:srgbClr val="C00000"/>
            </a:solidFill>
          </a:ln>
        </p:spPr>
        <p:txBody>
          <a:bodyPr wrap="square" rtlCol="0">
            <a:spAutoFit/>
          </a:bodyPr>
          <a:lstStyle/>
          <a:p>
            <a:pPr algn="ctr"/>
            <a:r>
              <a:rPr lang="fr-FR" b="1" dirty="0">
                <a:solidFill>
                  <a:srgbClr val="FF00FF"/>
                </a:solidFill>
                <a:latin typeface="Open Sans"/>
              </a:rPr>
              <a:t>Toutes</a:t>
            </a:r>
            <a:r>
              <a:rPr lang="fr-FR" b="1" dirty="0">
                <a:solidFill>
                  <a:srgbClr val="93C57C"/>
                </a:solidFill>
                <a:latin typeface="Open Sans"/>
              </a:rPr>
              <a:t> </a:t>
            </a:r>
            <a:r>
              <a:rPr lang="fr-FR" b="1" dirty="0">
                <a:solidFill>
                  <a:srgbClr val="008000"/>
                </a:solidFill>
                <a:latin typeface="Open Sans"/>
              </a:rPr>
              <a:t>les rues sont en </a:t>
            </a:r>
            <a:r>
              <a:rPr lang="fr-FR" b="1" dirty="0" smtClean="0">
                <a:solidFill>
                  <a:srgbClr val="008000"/>
                </a:solidFill>
                <a:latin typeface="Open Sans"/>
              </a:rPr>
              <a:t> </a:t>
            </a:r>
            <a:r>
              <a:rPr lang="fr-FR" b="1" dirty="0">
                <a:solidFill>
                  <a:srgbClr val="FFFF00"/>
                </a:solidFill>
                <a:latin typeface="Open Sans"/>
              </a:rPr>
              <a:t> </a:t>
            </a:r>
            <a:r>
              <a:rPr lang="fr-FR" b="1" dirty="0">
                <a:solidFill>
                  <a:srgbClr val="FF0000"/>
                </a:solidFill>
                <a:latin typeface="Arial Black" panose="020B0A04020102020204" pitchFamily="34" charset="0"/>
              </a:rPr>
              <a:t>" </a:t>
            </a:r>
            <a:r>
              <a:rPr lang="fr-FR" b="1" dirty="0">
                <a:solidFill>
                  <a:srgbClr val="008000"/>
                </a:solidFill>
                <a:latin typeface="Arial Black" panose="020B0A04020102020204" pitchFamily="34" charset="0"/>
              </a:rPr>
              <a:t>D</a:t>
            </a:r>
            <a:r>
              <a:rPr lang="fr-FR" b="1" dirty="0">
                <a:solidFill>
                  <a:srgbClr val="FF0000"/>
                </a:solidFill>
                <a:latin typeface="Arial Black" panose="020B0A04020102020204" pitchFamily="34" charset="0"/>
              </a:rPr>
              <a:t>OUBLE </a:t>
            </a:r>
            <a:r>
              <a:rPr lang="fr-FR" b="1" dirty="0">
                <a:solidFill>
                  <a:srgbClr val="008000"/>
                </a:solidFill>
                <a:latin typeface="Arial Black" panose="020B0A04020102020204" pitchFamily="34" charset="0"/>
              </a:rPr>
              <a:t>S</a:t>
            </a:r>
            <a:r>
              <a:rPr lang="fr-FR" b="1" dirty="0">
                <a:solidFill>
                  <a:srgbClr val="FF0000"/>
                </a:solidFill>
                <a:latin typeface="Arial Black" panose="020B0A04020102020204" pitchFamily="34" charset="0"/>
              </a:rPr>
              <a:t>ENS </a:t>
            </a:r>
            <a:r>
              <a:rPr lang="fr-FR" b="1" dirty="0">
                <a:solidFill>
                  <a:srgbClr val="008000"/>
                </a:solidFill>
                <a:latin typeface="Arial Black" panose="020B0A04020102020204" pitchFamily="34" charset="0"/>
              </a:rPr>
              <a:t>C</a:t>
            </a:r>
            <a:r>
              <a:rPr lang="fr-FR" b="1" dirty="0">
                <a:solidFill>
                  <a:srgbClr val="FF0000"/>
                </a:solidFill>
                <a:latin typeface="Arial Black" panose="020B0A04020102020204" pitchFamily="34" charset="0"/>
              </a:rPr>
              <a:t>YCLABLE " </a:t>
            </a:r>
            <a:r>
              <a:rPr lang="fr-FR" b="1" dirty="0" smtClean="0">
                <a:solidFill>
                  <a:srgbClr val="FFFF00"/>
                </a:solidFill>
                <a:latin typeface="Open Sans"/>
              </a:rPr>
              <a:t> </a:t>
            </a:r>
          </a:p>
          <a:p>
            <a:pPr algn="ctr"/>
            <a:endParaRPr lang="fr-FR" sz="1000" b="1" dirty="0">
              <a:solidFill>
                <a:srgbClr val="FFFF00"/>
              </a:solidFill>
              <a:latin typeface="Open Sans"/>
            </a:endParaRPr>
          </a:p>
          <a:p>
            <a:pPr algn="ctr"/>
            <a:r>
              <a:rPr lang="fr-FR" b="1" dirty="0">
                <a:solidFill>
                  <a:srgbClr val="002060"/>
                </a:solidFill>
                <a:latin typeface="Open Sans"/>
              </a:rPr>
              <a:t>Pas de Marquage du Double Sens Cyclable</a:t>
            </a:r>
            <a:endParaRPr lang="fr-FR" dirty="0">
              <a:solidFill>
                <a:srgbClr val="002060"/>
              </a:solidFill>
              <a:latin typeface="Open Sans"/>
            </a:endParaRPr>
          </a:p>
          <a:p>
            <a:pPr algn="ctr"/>
            <a:r>
              <a:rPr lang="fr-FR" sz="1400" b="1" dirty="0">
                <a:solidFill>
                  <a:srgbClr val="7030A0"/>
                </a:solidFill>
                <a:latin typeface="Open Sans"/>
              </a:rPr>
              <a:t>(faible densité de circulation - faible vitesse)</a:t>
            </a:r>
            <a:endParaRPr lang="fr-FR" sz="1400" dirty="0">
              <a:solidFill>
                <a:srgbClr val="7030A0"/>
              </a:solidFill>
              <a:latin typeface="Open Sans"/>
            </a:endParaRPr>
          </a:p>
          <a:p>
            <a:pPr algn="ctr"/>
            <a:r>
              <a:rPr lang="fr-FR" sz="1000" dirty="0">
                <a:solidFill>
                  <a:srgbClr val="7030A0"/>
                </a:solidFill>
                <a:latin typeface="Open Sans"/>
              </a:rPr>
              <a:t> </a:t>
            </a:r>
          </a:p>
          <a:p>
            <a:pPr algn="ctr"/>
            <a:r>
              <a:rPr lang="fr-FR" b="1" dirty="0">
                <a:solidFill>
                  <a:srgbClr val="002060"/>
                </a:solidFill>
                <a:latin typeface="Open Sans"/>
              </a:rPr>
              <a:t>En général</a:t>
            </a:r>
            <a:r>
              <a:rPr lang="fr-FR" b="1" dirty="0">
                <a:solidFill>
                  <a:srgbClr val="FACD99"/>
                </a:solidFill>
                <a:latin typeface="Open Sans"/>
              </a:rPr>
              <a:t> </a:t>
            </a:r>
            <a:r>
              <a:rPr lang="fr-FR" b="1" dirty="0">
                <a:solidFill>
                  <a:srgbClr val="FF00FF"/>
                </a:solidFill>
                <a:latin typeface="Open Sans"/>
              </a:rPr>
              <a:t>"PRIORITÉ À DROITE"</a:t>
            </a:r>
            <a:r>
              <a:rPr lang="fr-FR" b="1" dirty="0">
                <a:solidFill>
                  <a:srgbClr val="00B050"/>
                </a:solidFill>
                <a:latin typeface="Open Sans"/>
              </a:rPr>
              <a:t> </a:t>
            </a:r>
            <a:r>
              <a:rPr lang="fr-FR" b="1" dirty="0" smtClean="0">
                <a:solidFill>
                  <a:srgbClr val="00B050"/>
                </a:solidFill>
                <a:latin typeface="Open Sans"/>
              </a:rPr>
              <a:t>(Article R415-5)</a:t>
            </a:r>
          </a:p>
          <a:p>
            <a:pPr algn="ctr"/>
            <a:endParaRPr lang="fr-FR" sz="1000" b="1" dirty="0">
              <a:solidFill>
                <a:srgbClr val="00FF00"/>
              </a:solidFill>
              <a:latin typeface="Open Sans"/>
            </a:endParaRPr>
          </a:p>
          <a:p>
            <a:pPr algn="ctr"/>
            <a:r>
              <a:rPr lang="fr-FR" sz="1600" b="1" dirty="0">
                <a:solidFill>
                  <a:srgbClr val="7030A0"/>
                </a:solidFill>
                <a:latin typeface="Open Sans"/>
              </a:rPr>
              <a:t>ATTENTION :</a:t>
            </a:r>
            <a:r>
              <a:rPr lang="fr-FR" b="1" dirty="0">
                <a:solidFill>
                  <a:srgbClr val="7030A0"/>
                </a:solidFill>
                <a:latin typeface="Open Sans"/>
              </a:rPr>
              <a:t> </a:t>
            </a:r>
            <a:r>
              <a:rPr lang="fr-FR" b="1" dirty="0">
                <a:solidFill>
                  <a:srgbClr val="002060"/>
                </a:solidFill>
                <a:latin typeface="Open Sans"/>
              </a:rPr>
              <a:t>Il y a </a:t>
            </a:r>
            <a:r>
              <a:rPr lang="fr-FR" b="1" dirty="0">
                <a:solidFill>
                  <a:srgbClr val="FF0000"/>
                </a:solidFill>
                <a:latin typeface="Arial Black" panose="020B0A04020102020204" pitchFamily="34" charset="0"/>
              </a:rPr>
              <a:t>TOUJOURS</a:t>
            </a:r>
            <a:r>
              <a:rPr lang="fr-FR" b="1" dirty="0">
                <a:solidFill>
                  <a:srgbClr val="FACD99"/>
                </a:solidFill>
                <a:latin typeface="Open Sans"/>
              </a:rPr>
              <a:t> </a:t>
            </a:r>
            <a:r>
              <a:rPr lang="fr-FR" b="1" dirty="0">
                <a:solidFill>
                  <a:srgbClr val="002060"/>
                </a:solidFill>
                <a:latin typeface="Open Sans"/>
              </a:rPr>
              <a:t>des</a:t>
            </a:r>
            <a:r>
              <a:rPr lang="fr-FR" b="1" dirty="0">
                <a:solidFill>
                  <a:srgbClr val="00B0F0"/>
                </a:solidFill>
                <a:latin typeface="Open Sans"/>
              </a:rPr>
              <a:t> cyclistes</a:t>
            </a:r>
            <a:r>
              <a:rPr lang="fr-FR" b="1" dirty="0">
                <a:solidFill>
                  <a:srgbClr val="FACD99"/>
                </a:solidFill>
                <a:latin typeface="Open Sans"/>
              </a:rPr>
              <a:t> </a:t>
            </a:r>
            <a:r>
              <a:rPr lang="fr-FR" b="1" dirty="0">
                <a:solidFill>
                  <a:srgbClr val="002060"/>
                </a:solidFill>
                <a:latin typeface="Open Sans"/>
              </a:rPr>
              <a:t>dans </a:t>
            </a:r>
            <a:r>
              <a:rPr lang="fr-FR" b="1" dirty="0" smtClean="0">
                <a:solidFill>
                  <a:srgbClr val="002060"/>
                </a:solidFill>
                <a:latin typeface="Open Sans"/>
              </a:rPr>
              <a:t>les</a:t>
            </a:r>
            <a:r>
              <a:rPr lang="fr-FR" b="1" dirty="0" smtClean="0">
                <a:solidFill>
                  <a:srgbClr val="FF00FF"/>
                </a:solidFill>
                <a:latin typeface="Open Sans"/>
              </a:rPr>
              <a:t> deux sens de circulation</a:t>
            </a:r>
            <a:r>
              <a:rPr lang="fr-FR" b="1" dirty="0" smtClean="0">
                <a:solidFill>
                  <a:srgbClr val="002060"/>
                </a:solidFill>
                <a:latin typeface="Open Sans"/>
              </a:rPr>
              <a:t>.</a:t>
            </a:r>
          </a:p>
          <a:p>
            <a:pPr algn="ctr"/>
            <a:r>
              <a:rPr lang="fr-FR" b="1" dirty="0">
                <a:solidFill>
                  <a:srgbClr val="00B050"/>
                </a:solidFill>
                <a:latin typeface="Open Sans"/>
              </a:rPr>
              <a:t>(Articles </a:t>
            </a:r>
            <a:r>
              <a:rPr lang="fr-FR" b="1" dirty="0" smtClean="0">
                <a:solidFill>
                  <a:srgbClr val="00B050"/>
                </a:solidFill>
                <a:latin typeface="Open Sans"/>
              </a:rPr>
              <a:t>R110-2-14° </a:t>
            </a:r>
            <a:r>
              <a:rPr lang="fr-FR" b="1" dirty="0">
                <a:solidFill>
                  <a:srgbClr val="00B050"/>
                </a:solidFill>
                <a:latin typeface="Open Sans"/>
              </a:rPr>
              <a:t>et R412-28-1</a:t>
            </a:r>
            <a:r>
              <a:rPr lang="fr-FR" b="1" dirty="0" smtClean="0">
                <a:solidFill>
                  <a:srgbClr val="00B050"/>
                </a:solidFill>
                <a:latin typeface="Open Sans"/>
              </a:rPr>
              <a:t>)</a:t>
            </a:r>
            <a:endParaRPr lang="fr-FR" dirty="0">
              <a:solidFill>
                <a:srgbClr val="002060"/>
              </a:solidFill>
            </a:endParaRPr>
          </a:p>
        </p:txBody>
      </p:sp>
      <p:sp>
        <p:nvSpPr>
          <p:cNvPr id="10" name="ZoneTexte 9"/>
          <p:cNvSpPr txBox="1"/>
          <p:nvPr/>
        </p:nvSpPr>
        <p:spPr>
          <a:xfrm>
            <a:off x="137056" y="1815207"/>
            <a:ext cx="8755424" cy="461665"/>
          </a:xfrm>
          <a:prstGeom prst="rect">
            <a:avLst/>
          </a:prstGeom>
          <a:solidFill>
            <a:schemeClr val="accent3">
              <a:lumMod val="60000"/>
              <a:lumOff val="40000"/>
            </a:schemeClr>
          </a:solidFill>
          <a:ln w="12700">
            <a:solidFill>
              <a:srgbClr val="FF0000"/>
            </a:solidFill>
          </a:ln>
        </p:spPr>
        <p:txBody>
          <a:bodyPr wrap="square" rtlCol="0">
            <a:spAutoFit/>
          </a:bodyPr>
          <a:lstStyle/>
          <a:p>
            <a:pPr algn="ctr"/>
            <a:r>
              <a:rPr lang="fr-FR" sz="2400" b="1" dirty="0">
                <a:solidFill>
                  <a:srgbClr val="00B0F0"/>
                </a:solidFill>
                <a:latin typeface="Open Sans"/>
              </a:rPr>
              <a:t>Les </a:t>
            </a:r>
            <a:r>
              <a:rPr lang="fr-FR" sz="2400" b="1" dirty="0" smtClean="0">
                <a:solidFill>
                  <a:srgbClr val="FF0000"/>
                </a:solidFill>
                <a:latin typeface="Arial Black" panose="020B0A04020102020204" pitchFamily="34" charset="0"/>
              </a:rPr>
              <a:t>CYCLISTES</a:t>
            </a:r>
            <a:r>
              <a:rPr lang="fr-FR" sz="2400" b="1" dirty="0">
                <a:solidFill>
                  <a:srgbClr val="93C57C"/>
                </a:solidFill>
                <a:latin typeface="Open Sans"/>
              </a:rPr>
              <a:t> </a:t>
            </a:r>
            <a:r>
              <a:rPr lang="fr-FR" sz="2400" b="1" dirty="0">
                <a:solidFill>
                  <a:srgbClr val="00B0F0"/>
                </a:solidFill>
                <a:latin typeface="Open Sans"/>
              </a:rPr>
              <a:t>doivent </a:t>
            </a:r>
            <a:r>
              <a:rPr lang="fr-FR" sz="2400" b="1" dirty="0" smtClean="0">
                <a:solidFill>
                  <a:srgbClr val="FF00FF"/>
                </a:solidFill>
                <a:latin typeface="Open Sans"/>
              </a:rPr>
              <a:t>toujours</a:t>
            </a:r>
            <a:r>
              <a:rPr lang="fr-FR" sz="2400" b="1" dirty="0" smtClean="0">
                <a:solidFill>
                  <a:srgbClr val="93C57C"/>
                </a:solidFill>
                <a:latin typeface="Open Sans"/>
              </a:rPr>
              <a:t> </a:t>
            </a:r>
            <a:r>
              <a:rPr lang="fr-FR" sz="2400" b="1" dirty="0" smtClean="0">
                <a:solidFill>
                  <a:srgbClr val="00B0F0"/>
                </a:solidFill>
                <a:latin typeface="Open Sans"/>
              </a:rPr>
              <a:t>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23588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ZONE DE RENCONTRE</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2" name="ZoneTexte 1"/>
          <p:cNvSpPr txBox="1"/>
          <p:nvPr/>
        </p:nvSpPr>
        <p:spPr>
          <a:xfrm>
            <a:off x="1763688" y="3844786"/>
            <a:ext cx="7145606" cy="1600438"/>
          </a:xfrm>
          <a:prstGeom prst="rect">
            <a:avLst/>
          </a:prstGeom>
          <a:solidFill>
            <a:schemeClr val="accent1">
              <a:lumMod val="20000"/>
              <a:lumOff val="80000"/>
            </a:schemeClr>
          </a:solidFill>
          <a:ln w="12700">
            <a:solidFill>
              <a:srgbClr val="008000"/>
            </a:solidFill>
          </a:ln>
        </p:spPr>
        <p:txBody>
          <a:bodyPr wrap="square" rtlCol="0">
            <a:spAutoFit/>
          </a:bodyPr>
          <a:lstStyle/>
          <a:p>
            <a:pPr algn="ctr"/>
            <a:r>
              <a:rPr lang="fr-FR" sz="2400" b="1" dirty="0">
                <a:solidFill>
                  <a:srgbClr val="FF0000"/>
                </a:solidFill>
                <a:latin typeface="Arial Black" panose="020B0A04020102020204" pitchFamily="34" charset="0"/>
              </a:rPr>
              <a:t>VITESSE LIMITÉE À 20 KM/H</a:t>
            </a:r>
            <a:endParaRPr lang="fr-FR" sz="2400" dirty="0">
              <a:solidFill>
                <a:srgbClr val="FF0000"/>
              </a:solidFill>
              <a:latin typeface="Arial Black" panose="020B0A04020102020204" pitchFamily="34" charset="0"/>
            </a:endParaRPr>
          </a:p>
          <a:p>
            <a:pPr algn="ctr"/>
            <a:r>
              <a:rPr lang="fr-FR" sz="1000" dirty="0">
                <a:solidFill>
                  <a:srgbClr val="FFFFFF"/>
                </a:solidFill>
                <a:latin typeface="Open Sans"/>
              </a:rPr>
              <a:t> </a:t>
            </a:r>
          </a:p>
          <a:p>
            <a:pPr algn="ctr"/>
            <a:r>
              <a:rPr lang="fr-FR" b="1" dirty="0">
                <a:solidFill>
                  <a:srgbClr val="002060"/>
                </a:solidFill>
                <a:latin typeface="Open Sans"/>
              </a:rPr>
              <a:t>En général</a:t>
            </a:r>
            <a:r>
              <a:rPr lang="fr-FR" b="1" dirty="0">
                <a:solidFill>
                  <a:srgbClr val="FACD99"/>
                </a:solidFill>
                <a:latin typeface="Open Sans"/>
              </a:rPr>
              <a:t> </a:t>
            </a:r>
            <a:r>
              <a:rPr lang="fr-FR" b="1" dirty="0">
                <a:solidFill>
                  <a:srgbClr val="FF00FF"/>
                </a:solidFill>
                <a:latin typeface="Open Sans"/>
              </a:rPr>
              <a:t>PRIORITÉ À DROITE</a:t>
            </a:r>
            <a:r>
              <a:rPr lang="fr-FR" b="1" dirty="0">
                <a:solidFill>
                  <a:srgbClr val="FACD99"/>
                </a:solidFill>
                <a:latin typeface="Open Sans"/>
              </a:rPr>
              <a:t> </a:t>
            </a:r>
            <a:r>
              <a:rPr lang="fr-FR" b="1" dirty="0" smtClean="0">
                <a:solidFill>
                  <a:srgbClr val="00B050"/>
                </a:solidFill>
                <a:latin typeface="Open Sans"/>
              </a:rPr>
              <a:t>(Article R415-5)</a:t>
            </a:r>
          </a:p>
          <a:p>
            <a:pPr algn="ctr"/>
            <a:endParaRPr lang="fr-FR" sz="1000" b="1" dirty="0">
              <a:solidFill>
                <a:srgbClr val="00FF00"/>
              </a:solidFill>
              <a:latin typeface="Open Sans"/>
            </a:endParaRPr>
          </a:p>
          <a:p>
            <a:pPr algn="ctr"/>
            <a:r>
              <a:rPr lang="fr-FR" sz="1600" b="1" dirty="0">
                <a:solidFill>
                  <a:srgbClr val="7030A0"/>
                </a:solidFill>
                <a:latin typeface="Open Sans"/>
              </a:rPr>
              <a:t>ATTENTION :</a:t>
            </a:r>
            <a:r>
              <a:rPr lang="fr-FR" b="1" dirty="0">
                <a:solidFill>
                  <a:srgbClr val="FACD99"/>
                </a:solidFill>
                <a:latin typeface="Open Sans"/>
              </a:rPr>
              <a:t> </a:t>
            </a:r>
            <a:r>
              <a:rPr lang="fr-FR" b="1" dirty="0">
                <a:solidFill>
                  <a:srgbClr val="002060"/>
                </a:solidFill>
                <a:latin typeface="Open Sans"/>
              </a:rPr>
              <a:t>Il y a </a:t>
            </a:r>
            <a:r>
              <a:rPr lang="fr-FR" b="1" dirty="0">
                <a:solidFill>
                  <a:srgbClr val="FF0000"/>
                </a:solidFill>
                <a:latin typeface="Arial Black" panose="020B0A04020102020204" pitchFamily="34" charset="0"/>
              </a:rPr>
              <a:t>TOUJOURS</a:t>
            </a:r>
            <a:r>
              <a:rPr lang="fr-FR" b="1" dirty="0">
                <a:solidFill>
                  <a:srgbClr val="002060"/>
                </a:solidFill>
                <a:latin typeface="Open Sans"/>
              </a:rPr>
              <a:t> des</a:t>
            </a:r>
            <a:r>
              <a:rPr lang="fr-FR" b="1" dirty="0">
                <a:solidFill>
                  <a:srgbClr val="FACD99"/>
                </a:solidFill>
                <a:latin typeface="Open Sans"/>
              </a:rPr>
              <a:t> </a:t>
            </a:r>
            <a:r>
              <a:rPr lang="fr-FR" b="1" dirty="0">
                <a:solidFill>
                  <a:srgbClr val="00B0F0"/>
                </a:solidFill>
                <a:latin typeface="Open Sans"/>
              </a:rPr>
              <a:t>cyclistes</a:t>
            </a:r>
            <a:r>
              <a:rPr lang="fr-FR" b="1" dirty="0">
                <a:solidFill>
                  <a:srgbClr val="FACD99"/>
                </a:solidFill>
                <a:latin typeface="Open Sans"/>
              </a:rPr>
              <a:t> </a:t>
            </a:r>
            <a:r>
              <a:rPr lang="fr-FR" b="1" dirty="0">
                <a:solidFill>
                  <a:srgbClr val="002060"/>
                </a:solidFill>
                <a:latin typeface="Open Sans"/>
              </a:rPr>
              <a:t>dans les</a:t>
            </a:r>
            <a:r>
              <a:rPr lang="fr-FR" b="1" dirty="0">
                <a:solidFill>
                  <a:srgbClr val="FACD99"/>
                </a:solidFill>
                <a:latin typeface="Open Sans"/>
              </a:rPr>
              <a:t> </a:t>
            </a:r>
            <a:r>
              <a:rPr lang="fr-FR" b="1" dirty="0">
                <a:solidFill>
                  <a:srgbClr val="FF00FF"/>
                </a:solidFill>
                <a:latin typeface="Open Sans"/>
              </a:rPr>
              <a:t>deux sens de </a:t>
            </a:r>
            <a:r>
              <a:rPr lang="fr-FR" b="1" dirty="0" smtClean="0">
                <a:solidFill>
                  <a:srgbClr val="FF00FF"/>
                </a:solidFill>
                <a:latin typeface="Open Sans"/>
              </a:rPr>
              <a:t>circulation</a:t>
            </a:r>
            <a:r>
              <a:rPr lang="fr-FR" b="1" dirty="0" smtClean="0">
                <a:solidFill>
                  <a:srgbClr val="002060"/>
                </a:solidFill>
                <a:latin typeface="Open Sans"/>
              </a:rPr>
              <a:t>.</a:t>
            </a:r>
            <a:endParaRPr lang="fr-FR" dirty="0">
              <a:solidFill>
                <a:srgbClr val="002060"/>
              </a:solidFill>
              <a:latin typeface="Open Sans"/>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39" y="3925005"/>
            <a:ext cx="1440000" cy="1440000"/>
          </a:xfrm>
          <a:prstGeom prst="rect">
            <a:avLst/>
          </a:prstGeom>
        </p:spPr>
      </p:pic>
      <p:sp>
        <p:nvSpPr>
          <p:cNvPr id="6" name="ZoneTexte 5"/>
          <p:cNvSpPr txBox="1"/>
          <p:nvPr/>
        </p:nvSpPr>
        <p:spPr>
          <a:xfrm>
            <a:off x="137056" y="5949280"/>
            <a:ext cx="8772238" cy="646331"/>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fr-FR" b="1" dirty="0">
                <a:solidFill>
                  <a:srgbClr val="002060"/>
                </a:solidFill>
                <a:latin typeface="Open Sans"/>
              </a:rPr>
              <a:t>La </a:t>
            </a:r>
            <a:r>
              <a:rPr lang="fr-FR" b="1" dirty="0">
                <a:solidFill>
                  <a:schemeClr val="accent6">
                    <a:lumMod val="75000"/>
                  </a:schemeClr>
                </a:solidFill>
                <a:latin typeface="Open Sans"/>
              </a:rPr>
              <a:t>largeur des voies</a:t>
            </a:r>
            <a:r>
              <a:rPr lang="fr-FR" b="1" dirty="0">
                <a:solidFill>
                  <a:srgbClr val="FACD99"/>
                </a:solidFill>
                <a:latin typeface="Open Sans"/>
              </a:rPr>
              <a:t> </a:t>
            </a:r>
            <a:r>
              <a:rPr lang="fr-FR" sz="1400" b="1" dirty="0">
                <a:solidFill>
                  <a:srgbClr val="7030A0"/>
                </a:solidFill>
                <a:latin typeface="Open Sans"/>
              </a:rPr>
              <a:t>- en totalité en Double Sens Cyclable </a:t>
            </a:r>
            <a:r>
              <a:rPr lang="fr-FR" sz="1400" b="1" dirty="0" smtClean="0">
                <a:solidFill>
                  <a:srgbClr val="7030A0"/>
                </a:solidFill>
                <a:latin typeface="Open Sans"/>
              </a:rPr>
              <a:t>- </a:t>
            </a:r>
            <a:r>
              <a:rPr lang="fr-FR" b="1" dirty="0" smtClean="0">
                <a:solidFill>
                  <a:srgbClr val="FF0000"/>
                </a:solidFill>
                <a:latin typeface="Open Sans"/>
              </a:rPr>
              <a:t>interdit</a:t>
            </a:r>
            <a:r>
              <a:rPr lang="fr-FR" b="1" dirty="0">
                <a:solidFill>
                  <a:srgbClr val="FF0000"/>
                </a:solidFill>
                <a:latin typeface="Open Sans"/>
              </a:rPr>
              <a:t> </a:t>
            </a:r>
            <a:r>
              <a:rPr lang="fr-FR" b="1" dirty="0">
                <a:solidFill>
                  <a:srgbClr val="002060"/>
                </a:solidFill>
                <a:latin typeface="Open Sans"/>
              </a:rPr>
              <a:t>aux </a:t>
            </a:r>
            <a:r>
              <a:rPr lang="fr-FR" b="1" dirty="0">
                <a:solidFill>
                  <a:schemeClr val="accent6">
                    <a:lumMod val="75000"/>
                  </a:schemeClr>
                </a:solidFill>
                <a:latin typeface="Open Sans"/>
              </a:rPr>
              <a:t>Automobilistes</a:t>
            </a:r>
            <a:r>
              <a:rPr lang="fr-FR" b="1" dirty="0">
                <a:solidFill>
                  <a:srgbClr val="002060"/>
                </a:solidFill>
                <a:latin typeface="Open Sans"/>
              </a:rPr>
              <a:t> de </a:t>
            </a:r>
            <a:r>
              <a:rPr lang="fr-FR" b="1" dirty="0">
                <a:solidFill>
                  <a:srgbClr val="FF00FF"/>
                </a:solidFill>
                <a:latin typeface="Open Sans"/>
              </a:rPr>
              <a:t>doubler les Cyclistes</a:t>
            </a:r>
            <a:r>
              <a:rPr lang="fr-FR" b="1" dirty="0">
                <a:solidFill>
                  <a:srgbClr val="00FF00"/>
                </a:solidFill>
                <a:latin typeface="Open Sans"/>
              </a:rPr>
              <a:t> </a:t>
            </a:r>
            <a:r>
              <a:rPr lang="fr-FR" b="1" dirty="0" smtClean="0">
                <a:solidFill>
                  <a:srgbClr val="00B050"/>
                </a:solidFill>
                <a:latin typeface="Open Sans"/>
              </a:rPr>
              <a:t>(Article R414-4-IV).</a:t>
            </a:r>
            <a:endParaRPr lang="fr-FR" dirty="0">
              <a:solidFill>
                <a:srgbClr val="00B050"/>
              </a:solidFill>
            </a:endParaRPr>
          </a:p>
        </p:txBody>
      </p:sp>
      <p:sp>
        <p:nvSpPr>
          <p:cNvPr id="11" name="ZoneTexte 10"/>
          <p:cNvSpPr txBox="1"/>
          <p:nvPr/>
        </p:nvSpPr>
        <p:spPr>
          <a:xfrm>
            <a:off x="107506" y="2245513"/>
            <a:ext cx="4207500" cy="830997"/>
          </a:xfrm>
          <a:prstGeom prst="rect">
            <a:avLst/>
          </a:prstGeom>
          <a:solidFill>
            <a:schemeClr val="accent3">
              <a:lumMod val="60000"/>
              <a:lumOff val="40000"/>
            </a:schemeClr>
          </a:solidFill>
          <a:ln w="28575">
            <a:solidFill>
              <a:schemeClr val="accent4">
                <a:lumMod val="75000"/>
              </a:schemeClr>
            </a:solidFill>
          </a:ln>
        </p:spPr>
        <p:txBody>
          <a:bodyPr wrap="square" rtlCol="0">
            <a:spAutoFit/>
          </a:bodyPr>
          <a:lstStyle/>
          <a:p>
            <a:pPr algn="ctr"/>
            <a:r>
              <a:rPr lang="fr-FR" sz="2400" b="1" dirty="0" smtClean="0">
                <a:solidFill>
                  <a:srgbClr val="FF00FF"/>
                </a:solidFill>
                <a:latin typeface="Arial Black" panose="020B0A04020102020204" pitchFamily="34" charset="0"/>
              </a:rPr>
              <a:t>TOUJOURS</a:t>
            </a:r>
            <a:r>
              <a:rPr lang="fr-FR" sz="2400" b="1" dirty="0">
                <a:solidFill>
                  <a:srgbClr val="93C57C"/>
                </a:solidFill>
                <a:latin typeface="Open Sans"/>
              </a:rPr>
              <a:t> </a:t>
            </a:r>
            <a:r>
              <a:rPr lang="fr-FR" sz="2400" b="1" dirty="0" smtClean="0">
                <a:solidFill>
                  <a:srgbClr val="00B0F0"/>
                </a:solidFill>
                <a:latin typeface="Open Sans"/>
              </a:rPr>
              <a:t>bien 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
        <p:nvSpPr>
          <p:cNvPr id="14" name="ZoneTexte 13"/>
          <p:cNvSpPr txBox="1"/>
          <p:nvPr/>
        </p:nvSpPr>
        <p:spPr>
          <a:xfrm>
            <a:off x="4629266" y="1922347"/>
            <a:ext cx="4280028" cy="1277273"/>
          </a:xfrm>
          <a:prstGeom prst="rect">
            <a:avLst/>
          </a:prstGeom>
          <a:solidFill>
            <a:schemeClr val="accent6">
              <a:lumMod val="40000"/>
              <a:lumOff val="60000"/>
            </a:schemeClr>
          </a:solidFill>
          <a:ln w="28575">
            <a:solidFill>
              <a:srgbClr val="FF0000"/>
            </a:solidFill>
          </a:ln>
        </p:spPr>
        <p:txBody>
          <a:bodyPr wrap="square" rtlCol="0">
            <a:spAutoFit/>
          </a:bodyPr>
          <a:lstStyle/>
          <a:p>
            <a:pPr algn="ctr"/>
            <a:r>
              <a:rPr lang="fr-FR" b="1" dirty="0">
                <a:solidFill>
                  <a:srgbClr val="002060"/>
                </a:solidFill>
                <a:latin typeface="Open Sans"/>
              </a:rPr>
              <a:t>Il n'existe plus de</a:t>
            </a:r>
          </a:p>
          <a:p>
            <a:pPr algn="ctr"/>
            <a:r>
              <a:rPr lang="fr-FR" b="1" dirty="0">
                <a:solidFill>
                  <a:srgbClr val="00B0F0"/>
                </a:solidFill>
                <a:latin typeface="Open Sans"/>
              </a:rPr>
              <a:t>sens unique strict</a:t>
            </a:r>
            <a:r>
              <a:rPr lang="fr-FR" b="1" dirty="0">
                <a:solidFill>
                  <a:srgbClr val="FF9900"/>
                </a:solidFill>
                <a:latin typeface="Open Sans"/>
              </a:rPr>
              <a:t> </a:t>
            </a:r>
            <a:r>
              <a:rPr lang="fr-FR" b="1" dirty="0">
                <a:solidFill>
                  <a:srgbClr val="002060"/>
                </a:solidFill>
                <a:latin typeface="Open Sans"/>
              </a:rPr>
              <a:t>en </a:t>
            </a:r>
            <a:r>
              <a:rPr lang="fr-FR" b="1" dirty="0">
                <a:solidFill>
                  <a:srgbClr val="008000"/>
                </a:solidFill>
                <a:latin typeface="Open Sans"/>
              </a:rPr>
              <a:t>"Zone 30"</a:t>
            </a:r>
            <a:r>
              <a:rPr lang="fr-FR" b="1" dirty="0">
                <a:solidFill>
                  <a:srgbClr val="FACD99"/>
                </a:solidFill>
                <a:latin typeface="Open Sans"/>
              </a:rPr>
              <a:t> </a:t>
            </a:r>
          </a:p>
          <a:p>
            <a:pPr algn="ctr"/>
            <a:endParaRPr lang="fr-FR" sz="500" dirty="0">
              <a:solidFill>
                <a:srgbClr val="FFFFFF"/>
              </a:solidFill>
              <a:latin typeface="Open Sans"/>
            </a:endParaRPr>
          </a:p>
          <a:p>
            <a:pPr algn="ctr"/>
            <a:r>
              <a:rPr lang="fr-FR" b="1" dirty="0">
                <a:solidFill>
                  <a:srgbClr val="FF00FF"/>
                </a:solidFill>
                <a:latin typeface="Open Sans"/>
              </a:rPr>
              <a:t>TOUJOURS des CYCLISTES </a:t>
            </a:r>
            <a:r>
              <a:rPr lang="fr-FR" b="1" dirty="0">
                <a:solidFill>
                  <a:srgbClr val="FF0000"/>
                </a:solidFill>
                <a:latin typeface="Open Sans"/>
              </a:rPr>
              <a:t>en face</a:t>
            </a:r>
            <a:r>
              <a:rPr lang="fr-FR" b="1" dirty="0">
                <a:solidFill>
                  <a:srgbClr val="002060"/>
                </a:solidFill>
                <a:latin typeface="Open Sans"/>
              </a:rPr>
              <a:t>.</a:t>
            </a:r>
          </a:p>
          <a:p>
            <a:pPr algn="ctr"/>
            <a:r>
              <a:rPr lang="fr-FR" b="1" dirty="0">
                <a:solidFill>
                  <a:srgbClr val="00B050"/>
                </a:solidFill>
                <a:latin typeface="Open Sans"/>
              </a:rPr>
              <a:t>(Articles </a:t>
            </a:r>
            <a:r>
              <a:rPr lang="fr-FR" b="1" dirty="0" smtClean="0">
                <a:solidFill>
                  <a:srgbClr val="00B050"/>
                </a:solidFill>
                <a:latin typeface="Open Sans"/>
              </a:rPr>
              <a:t>R110-2-14° </a:t>
            </a:r>
            <a:r>
              <a:rPr lang="fr-FR" b="1" dirty="0">
                <a:solidFill>
                  <a:srgbClr val="00B050"/>
                </a:solidFill>
                <a:latin typeface="Open Sans"/>
              </a:rPr>
              <a:t>et R412-28-1</a:t>
            </a:r>
            <a:r>
              <a:rPr lang="fr-FR" b="1" dirty="0">
                <a:solidFill>
                  <a:srgbClr val="00B050"/>
                </a:solidFill>
                <a:latin typeface="Open Sans"/>
              </a:rPr>
              <a:t>)</a:t>
            </a:r>
            <a:endParaRPr lang="fr-FR" dirty="0">
              <a:solidFill>
                <a:srgbClr val="002060"/>
              </a:solidFill>
            </a:endParaRPr>
          </a:p>
        </p:txBody>
      </p:sp>
    </p:spTree>
    <p:extLst>
      <p:ext uri="{BB962C8B-B14F-4D97-AF65-F5344CB8AC3E}">
        <p14:creationId xmlns:p14="http://schemas.microsoft.com/office/powerpoint/2010/main" val="11482283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AIRE PIÉTONNE</a:t>
            </a:r>
            <a:endParaRPr lang="fr-FR" altLang="fr-FR" sz="3200" kern="0" dirty="0">
              <a:latin typeface="Bodoni MT Black" panose="02070A03080606020203" pitchFamily="18"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924944"/>
            <a:ext cx="5666804" cy="3780000"/>
          </a:xfrm>
          <a:prstGeom prst="rect">
            <a:avLst/>
          </a:prstGeom>
        </p:spPr>
      </p:pic>
      <p:sp>
        <p:nvSpPr>
          <p:cNvPr id="9" name="ZoneTexte 8"/>
          <p:cNvSpPr txBox="1"/>
          <p:nvPr/>
        </p:nvSpPr>
        <p:spPr>
          <a:xfrm>
            <a:off x="4283968" y="1373867"/>
            <a:ext cx="4608512" cy="830997"/>
          </a:xfrm>
          <a:prstGeom prst="rect">
            <a:avLst/>
          </a:prstGeom>
          <a:solidFill>
            <a:schemeClr val="accent2">
              <a:lumMod val="40000"/>
              <a:lumOff val="60000"/>
            </a:schemeClr>
          </a:solidFill>
          <a:ln w="28575">
            <a:solidFill>
              <a:srgbClr val="008000"/>
            </a:solidFill>
          </a:ln>
        </p:spPr>
        <p:txBody>
          <a:bodyPr wrap="square" rtlCol="0">
            <a:spAutoFit/>
          </a:bodyPr>
          <a:lstStyle/>
          <a:p>
            <a:pPr algn="ctr"/>
            <a:r>
              <a:rPr lang="fr-FR" sz="2400" b="1" dirty="0" smtClean="0">
                <a:solidFill>
                  <a:srgbClr val="FF00FF"/>
                </a:solidFill>
                <a:latin typeface="Open Sans"/>
              </a:rPr>
              <a:t>PAS</a:t>
            </a:r>
            <a:r>
              <a:rPr lang="fr-FR" sz="2400" b="1" dirty="0" smtClean="0">
                <a:solidFill>
                  <a:srgbClr val="00B0F0"/>
                </a:solidFill>
                <a:latin typeface="Open Sans"/>
              </a:rPr>
              <a:t> DE </a:t>
            </a:r>
            <a:r>
              <a:rPr lang="fr-FR" sz="2400" b="1" dirty="0" smtClean="0">
                <a:solidFill>
                  <a:srgbClr val="FF0000"/>
                </a:solidFill>
                <a:latin typeface="Arial Black" panose="020B0A04020102020204" pitchFamily="34" charset="0"/>
              </a:rPr>
              <a:t>« TROTTOIR » </a:t>
            </a:r>
            <a:r>
              <a:rPr lang="fr-FR" sz="2400" b="1" dirty="0" smtClean="0">
                <a:solidFill>
                  <a:srgbClr val="00B0F0"/>
                </a:solidFill>
                <a:latin typeface="Open Sans"/>
              </a:rPr>
              <a:t>EN </a:t>
            </a:r>
          </a:p>
          <a:p>
            <a:pPr algn="ctr"/>
            <a:r>
              <a:rPr lang="fr-FR" sz="2400" b="1" dirty="0" smtClean="0">
                <a:solidFill>
                  <a:srgbClr val="7030A0"/>
                </a:solidFill>
                <a:latin typeface="Arial Black" panose="020B0A04020102020204" pitchFamily="34" charset="0"/>
              </a:rPr>
              <a:t>AIRE PIÉTONNE</a:t>
            </a:r>
            <a:endParaRPr lang="fr-FR" sz="2400" b="0" i="0" dirty="0">
              <a:solidFill>
                <a:srgbClr val="7030A0"/>
              </a:solidFill>
              <a:effectLst/>
              <a:latin typeface="Arial Black" panose="020B0A04020102020204" pitchFamily="34" charset="0"/>
            </a:endParaRPr>
          </a:p>
        </p:txBody>
      </p:sp>
      <p:sp>
        <p:nvSpPr>
          <p:cNvPr id="11" name="ZoneTexte 10"/>
          <p:cNvSpPr txBox="1"/>
          <p:nvPr/>
        </p:nvSpPr>
        <p:spPr>
          <a:xfrm>
            <a:off x="134741" y="4941168"/>
            <a:ext cx="2853083" cy="1200329"/>
          </a:xfrm>
          <a:prstGeom prst="rect">
            <a:avLst/>
          </a:prstGeom>
          <a:solidFill>
            <a:srgbClr val="99FF66"/>
          </a:solidFill>
          <a:ln w="28575">
            <a:solidFill>
              <a:srgbClr val="C00000"/>
            </a:solidFill>
          </a:ln>
        </p:spPr>
        <p:txBody>
          <a:bodyPr wrap="square" rtlCol="0">
            <a:spAutoFit/>
          </a:bodyPr>
          <a:lstStyle/>
          <a:p>
            <a:pPr algn="ctr"/>
            <a:r>
              <a:rPr lang="fr-FR" sz="2400" b="1" dirty="0">
                <a:solidFill>
                  <a:srgbClr val="FF00FF"/>
                </a:solidFill>
                <a:latin typeface="Arial Black" panose="020B0A04020102020204" pitchFamily="34" charset="0"/>
              </a:rPr>
              <a:t>LES PIÉTONS </a:t>
            </a:r>
            <a:r>
              <a:rPr lang="fr-FR" sz="2400" b="1" dirty="0">
                <a:solidFill>
                  <a:srgbClr val="002060"/>
                </a:solidFill>
                <a:latin typeface="Arial Black" panose="020B0A04020102020204" pitchFamily="34" charset="0"/>
              </a:rPr>
              <a:t>SONT </a:t>
            </a:r>
            <a:r>
              <a:rPr lang="fr-FR" sz="2400" b="1" dirty="0">
                <a:solidFill>
                  <a:srgbClr val="FF0000"/>
                </a:solidFill>
                <a:latin typeface="Arial Black" panose="020B0A04020102020204" pitchFamily="34" charset="0"/>
              </a:rPr>
              <a:t>PRIORITAIRES</a:t>
            </a:r>
            <a:endParaRPr lang="fr-FR" sz="2400" dirty="0">
              <a:solidFill>
                <a:srgbClr val="FF0000"/>
              </a:solidFill>
              <a:latin typeface="Arial Black" panose="020B0A04020102020204" pitchFamily="34" charset="0"/>
            </a:endParaRPr>
          </a:p>
        </p:txBody>
      </p:sp>
      <p:grpSp>
        <p:nvGrpSpPr>
          <p:cNvPr id="7" name="Groupe 6"/>
          <p:cNvGrpSpPr/>
          <p:nvPr/>
        </p:nvGrpSpPr>
        <p:grpSpPr>
          <a:xfrm>
            <a:off x="107506" y="980728"/>
            <a:ext cx="4032000" cy="3415153"/>
            <a:chOff x="4312146" y="836712"/>
            <a:chExt cx="4032000" cy="3415153"/>
          </a:xfrm>
        </p:grpSpPr>
        <p:sp>
          <p:nvSpPr>
            <p:cNvPr id="8" name="ZoneTexte 7"/>
            <p:cNvSpPr txBox="1"/>
            <p:nvPr/>
          </p:nvSpPr>
          <p:spPr>
            <a:xfrm>
              <a:off x="4348146" y="2312873"/>
              <a:ext cx="3960000" cy="1938992"/>
            </a:xfrm>
            <a:prstGeom prst="rect">
              <a:avLst/>
            </a:prstGeom>
            <a:solidFill>
              <a:schemeClr val="accent2">
                <a:lumMod val="40000"/>
                <a:lumOff val="60000"/>
              </a:schemeClr>
            </a:solidFill>
            <a:ln w="57150">
              <a:solidFill>
                <a:srgbClr val="FF0000"/>
              </a:solidFill>
            </a:ln>
          </p:spPr>
          <p:txBody>
            <a:bodyPr wrap="square" rtlCol="0">
              <a:spAutoFit/>
            </a:bodyPr>
            <a:lstStyle/>
            <a:p>
              <a:pPr algn="ctr"/>
              <a:r>
                <a:rPr lang="fr-FR" sz="2400" dirty="0" smtClean="0">
                  <a:latin typeface="Arial Black" panose="020B0A04020102020204" pitchFamily="34" charset="0"/>
                </a:rPr>
                <a:t>Cœur de Ville</a:t>
              </a:r>
            </a:p>
            <a:p>
              <a:pPr algn="ctr"/>
              <a:r>
                <a:rPr lang="fr-FR" sz="1600" b="1" dirty="0" smtClean="0">
                  <a:latin typeface="Arial Black" panose="020B0A04020102020204" pitchFamily="34" charset="0"/>
                  <a:cs typeface="Arial" panose="020B0604020202020204" pitchFamily="34" charset="0"/>
                </a:rPr>
                <a:t>Commerces – Tourisme</a:t>
              </a:r>
            </a:p>
            <a:p>
              <a:pPr algn="ctr"/>
              <a:r>
                <a:rPr lang="fr-FR" sz="1600" b="1" dirty="0" smtClean="0">
                  <a:solidFill>
                    <a:srgbClr val="C00000"/>
                  </a:solidFill>
                  <a:latin typeface="Arial Black" panose="020B0A04020102020204" pitchFamily="34" charset="0"/>
                  <a:cs typeface="Arial" panose="020B0604020202020204" pitchFamily="34" charset="0"/>
                </a:rPr>
                <a:t>Vitesse : </a:t>
              </a:r>
              <a:r>
                <a:rPr lang="fr-FR" sz="2000" b="1" dirty="0" smtClean="0">
                  <a:solidFill>
                    <a:srgbClr val="C00000"/>
                  </a:solidFill>
                  <a:latin typeface="Arial Black" panose="020B0A04020102020204" pitchFamily="34" charset="0"/>
                  <a:cs typeface="Arial" panose="020B0604020202020204" pitchFamily="34" charset="0"/>
                </a:rPr>
                <a:t>Allure du Pas</a:t>
              </a:r>
            </a:p>
            <a:p>
              <a:r>
                <a:rPr lang="fr-FR" sz="1400" b="1" dirty="0" smtClean="0">
                  <a:latin typeface="Open Sans"/>
                  <a:cs typeface="Arial" panose="020B0604020202020204" pitchFamily="34" charset="0"/>
                </a:rPr>
                <a:t>Motorisé :	</a:t>
              </a:r>
              <a:r>
                <a:rPr lang="fr-FR" sz="1400" b="1" dirty="0" smtClean="0">
                  <a:solidFill>
                    <a:srgbClr val="0000FF"/>
                  </a:solidFill>
                  <a:latin typeface="Open Sans"/>
                  <a:cs typeface="Arial" panose="020B0604020202020204" pitchFamily="34" charset="0"/>
                </a:rPr>
                <a:t>Chaussée</a:t>
              </a:r>
              <a:r>
                <a:rPr lang="fr-FR" sz="1400" b="1" dirty="0" smtClean="0">
                  <a:latin typeface="Open Sans"/>
                  <a:cs typeface="Arial" panose="020B0604020202020204" pitchFamily="34" charset="0"/>
                </a:rPr>
                <a:t> </a:t>
              </a:r>
              <a:r>
                <a:rPr lang="fr-FR" sz="1200" b="1" dirty="0" smtClean="0">
                  <a:latin typeface="Open Sans"/>
                  <a:cs typeface="Arial" panose="020B0604020202020204" pitchFamily="34" charset="0"/>
                </a:rPr>
                <a:t>(Traffic restreint)</a:t>
              </a:r>
            </a:p>
            <a:p>
              <a:r>
                <a:rPr lang="fr-FR" sz="1400" b="1" dirty="0" smtClean="0">
                  <a:latin typeface="Open Sans"/>
                  <a:cs typeface="Arial" panose="020B0604020202020204" pitchFamily="34" charset="0"/>
                </a:rPr>
                <a:t>Piétons : 	</a:t>
              </a:r>
              <a:r>
                <a:rPr lang="fr-FR" sz="1400" b="1" dirty="0">
                  <a:solidFill>
                    <a:srgbClr val="0000FF"/>
                  </a:solidFill>
                  <a:latin typeface="Open Sans"/>
                  <a:cs typeface="Arial" panose="020B0604020202020204" pitchFamily="34" charset="0"/>
                </a:rPr>
                <a:t>Chaussée</a:t>
              </a:r>
              <a:r>
                <a:rPr lang="fr-FR" sz="1600" b="1" dirty="0">
                  <a:solidFill>
                    <a:srgbClr val="FF00FF"/>
                  </a:solidFill>
                  <a:latin typeface="Open Sans"/>
                  <a:cs typeface="Arial" panose="020B0604020202020204" pitchFamily="34" charset="0"/>
                </a:rPr>
                <a:t> </a:t>
              </a:r>
              <a:r>
                <a:rPr lang="fr-FR" sz="1200" b="1" dirty="0" smtClean="0">
                  <a:solidFill>
                    <a:srgbClr val="C00000"/>
                  </a:solidFill>
                  <a:latin typeface="Open Sans"/>
                  <a:cs typeface="Arial" panose="020B0604020202020204" pitchFamily="34" charset="0"/>
                </a:rPr>
                <a:t>(Prioritaires)</a:t>
              </a:r>
              <a:endParaRPr lang="fr-FR" sz="1200" b="1" dirty="0">
                <a:solidFill>
                  <a:srgbClr val="C00000"/>
                </a:solidFill>
                <a:latin typeface="Open Sans"/>
                <a:cs typeface="Arial" panose="020B0604020202020204" pitchFamily="34" charset="0"/>
              </a:endParaRPr>
            </a:p>
            <a:p>
              <a:r>
                <a:rPr lang="fr-FR" sz="1400" b="1" dirty="0" smtClean="0">
                  <a:latin typeface="Open Sans"/>
                  <a:cs typeface="Arial" panose="020B0604020202020204" pitchFamily="34" charset="0"/>
                </a:rPr>
                <a:t>Cyclistes :	</a:t>
              </a:r>
              <a:r>
                <a:rPr lang="fr-FR" sz="1400" b="1" dirty="0" smtClean="0">
                  <a:solidFill>
                    <a:srgbClr val="0000FF"/>
                  </a:solidFill>
                  <a:latin typeface="Open Sans"/>
                  <a:cs typeface="Arial" panose="020B0604020202020204" pitchFamily="34" charset="0"/>
                </a:rPr>
                <a:t>Chaussée </a:t>
              </a:r>
              <a:r>
                <a:rPr lang="fr-FR" sz="1200" b="1" dirty="0" smtClean="0">
                  <a:latin typeface="Open Sans"/>
                  <a:cs typeface="Arial" panose="020B0604020202020204" pitchFamily="34" charset="0"/>
                </a:rPr>
                <a:t>(rouler à </a:t>
              </a:r>
              <a:r>
                <a:rPr lang="fr-FR" sz="1200" b="1" dirty="0" smtClean="0">
                  <a:solidFill>
                    <a:srgbClr val="C00000"/>
                  </a:solidFill>
                  <a:latin typeface="Arial Black" panose="020B0A04020102020204" pitchFamily="34" charset="0"/>
                  <a:cs typeface="Arial" panose="020B0604020202020204" pitchFamily="34" charset="0"/>
                </a:rPr>
                <a:t>DROITE</a:t>
              </a:r>
              <a:r>
                <a:rPr lang="fr-FR" sz="1200" b="1" dirty="0" smtClean="0">
                  <a:latin typeface="Open Sans"/>
                  <a:cs typeface="Arial" panose="020B0604020202020204" pitchFamily="34" charset="0"/>
                </a:rPr>
                <a:t>)</a:t>
              </a:r>
            </a:p>
            <a:p>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D</a:t>
              </a:r>
              <a:r>
                <a:rPr lang="fr-FR" sz="1200" b="1" dirty="0" smtClean="0">
                  <a:solidFill>
                    <a:srgbClr val="0000FF"/>
                  </a:solidFill>
                  <a:latin typeface="Open Sans"/>
                  <a:cs typeface="Arial" panose="020B0604020202020204" pitchFamily="34" charset="0"/>
                </a:rPr>
                <a:t>ouble</a:t>
              </a:r>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S</a:t>
              </a:r>
              <a:r>
                <a:rPr lang="fr-FR" sz="1200" b="1" dirty="0" smtClean="0">
                  <a:solidFill>
                    <a:srgbClr val="0000FF"/>
                  </a:solidFill>
                  <a:latin typeface="Open Sans"/>
                  <a:cs typeface="Arial" panose="020B0604020202020204" pitchFamily="34" charset="0"/>
                </a:rPr>
                <a:t>ens</a:t>
              </a:r>
              <a:r>
                <a:rPr lang="fr-FR" sz="1400" b="1" dirty="0" smtClean="0">
                  <a:latin typeface="Open Sans"/>
                  <a:cs typeface="Arial" panose="020B0604020202020204" pitchFamily="34" charset="0"/>
                </a:rPr>
                <a:t> </a:t>
              </a:r>
              <a:r>
                <a:rPr lang="fr-FR" sz="1400" b="1" dirty="0" smtClean="0">
                  <a:solidFill>
                    <a:srgbClr val="C00000"/>
                  </a:solidFill>
                  <a:latin typeface="Arial Black" panose="020B0A04020102020204" pitchFamily="34" charset="0"/>
                  <a:cs typeface="Arial" panose="020B0604020202020204" pitchFamily="34" charset="0"/>
                </a:rPr>
                <a:t>C</a:t>
              </a:r>
              <a:r>
                <a:rPr lang="fr-FR" sz="1200" b="1" dirty="0" smtClean="0">
                  <a:solidFill>
                    <a:srgbClr val="0000FF"/>
                  </a:solidFill>
                  <a:latin typeface="Open Sans"/>
                  <a:cs typeface="Arial" panose="020B0604020202020204" pitchFamily="34" charset="0"/>
                </a:rPr>
                <a:t>yclable</a:t>
              </a:r>
              <a:endParaRPr lang="fr-FR" sz="1200" b="1" dirty="0">
                <a:solidFill>
                  <a:srgbClr val="0000FF"/>
                </a:solidFill>
                <a:latin typeface="Open Sans"/>
                <a:cs typeface="Arial" panose="020B060402020202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146" y="836712"/>
              <a:ext cx="4032000" cy="1517927"/>
            </a:xfrm>
            <a:prstGeom prst="rect">
              <a:avLst/>
            </a:prstGeom>
          </p:spPr>
        </p:pic>
      </p:grpSp>
    </p:spTree>
    <p:extLst>
      <p:ext uri="{BB962C8B-B14F-4D97-AF65-F5344CB8AC3E}">
        <p14:creationId xmlns:p14="http://schemas.microsoft.com/office/powerpoint/2010/main" val="245894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AIRE PIÉTONNE</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a:t>
            </a:r>
            <a:endParaRPr lang="fr-FR" altLang="fr-FR" sz="2400" kern="0" dirty="0">
              <a:latin typeface="Arial Black" panose="020B0A04020102020204" pitchFamily="34" charset="0"/>
            </a:endParaRPr>
          </a:p>
        </p:txBody>
      </p:sp>
      <p:sp>
        <p:nvSpPr>
          <p:cNvPr id="7" name="ZoneTexte 6"/>
          <p:cNvSpPr txBox="1"/>
          <p:nvPr/>
        </p:nvSpPr>
        <p:spPr>
          <a:xfrm>
            <a:off x="156756" y="1988840"/>
            <a:ext cx="8807731" cy="646331"/>
          </a:xfrm>
          <a:prstGeom prst="rect">
            <a:avLst/>
          </a:prstGeom>
          <a:solidFill>
            <a:srgbClr val="FFFFCC"/>
          </a:solidFill>
          <a:ln w="19050">
            <a:solidFill>
              <a:srgbClr val="FF00FF"/>
            </a:solidFill>
          </a:ln>
        </p:spPr>
        <p:txBody>
          <a:bodyPr wrap="square" rtlCol="0">
            <a:spAutoFit/>
          </a:bodyPr>
          <a:lstStyle/>
          <a:p>
            <a:pPr algn="ctr"/>
            <a:r>
              <a:rPr lang="fr-FR" b="1" dirty="0">
                <a:solidFill>
                  <a:srgbClr val="00B0F0"/>
                </a:solidFill>
                <a:latin typeface="Open Sans"/>
              </a:rPr>
              <a:t>Les </a:t>
            </a:r>
            <a:r>
              <a:rPr lang="fr-FR" b="1" dirty="0">
                <a:solidFill>
                  <a:srgbClr val="FF0000"/>
                </a:solidFill>
                <a:latin typeface="Open Sans"/>
              </a:rPr>
              <a:t>"PIÉTONS"</a:t>
            </a:r>
            <a:r>
              <a:rPr lang="fr-FR" b="1" dirty="0">
                <a:solidFill>
                  <a:srgbClr val="93C57C"/>
                </a:solidFill>
                <a:latin typeface="Open Sans"/>
              </a:rPr>
              <a:t> </a:t>
            </a:r>
            <a:r>
              <a:rPr lang="fr-FR" b="1" dirty="0">
                <a:solidFill>
                  <a:srgbClr val="00B0F0"/>
                </a:solidFill>
                <a:latin typeface="Open Sans"/>
              </a:rPr>
              <a:t>peuvent circuler </a:t>
            </a:r>
            <a:r>
              <a:rPr lang="fr-FR" b="1" dirty="0" smtClean="0">
                <a:solidFill>
                  <a:srgbClr val="00B0F0"/>
                </a:solidFill>
                <a:latin typeface="Open Sans"/>
              </a:rPr>
              <a:t>sur </a:t>
            </a:r>
            <a:r>
              <a:rPr lang="fr-FR" b="1" dirty="0" smtClean="0">
                <a:solidFill>
                  <a:srgbClr val="FF00FF"/>
                </a:solidFill>
                <a:latin typeface="Open Sans"/>
              </a:rPr>
              <a:t>TOUTE </a:t>
            </a:r>
            <a:r>
              <a:rPr lang="fr-FR" b="1" dirty="0">
                <a:solidFill>
                  <a:srgbClr val="FF00FF"/>
                </a:solidFill>
                <a:latin typeface="Open Sans"/>
              </a:rPr>
              <a:t>LA CHAUSSÉE</a:t>
            </a:r>
            <a:endParaRPr lang="fr-FR" dirty="0">
              <a:solidFill>
                <a:srgbClr val="FF00FF"/>
              </a:solidFill>
              <a:latin typeface="Open Sans"/>
            </a:endParaRPr>
          </a:p>
          <a:p>
            <a:pPr algn="ctr"/>
            <a:r>
              <a:rPr lang="fr-FR" b="1" dirty="0" smtClean="0">
                <a:solidFill>
                  <a:srgbClr val="00B050"/>
                </a:solidFill>
                <a:latin typeface="Open Sans"/>
              </a:rPr>
              <a:t>(Article R110-2-2°)</a:t>
            </a:r>
            <a:endParaRPr lang="fr-FR" dirty="0">
              <a:solidFill>
                <a:srgbClr val="00B050"/>
              </a:solidFill>
              <a:latin typeface="Open Sans"/>
            </a:endParaRPr>
          </a:p>
        </p:txBody>
      </p:sp>
      <p:sp>
        <p:nvSpPr>
          <p:cNvPr id="8" name="ZoneTexte 7"/>
          <p:cNvSpPr txBox="1"/>
          <p:nvPr/>
        </p:nvSpPr>
        <p:spPr>
          <a:xfrm>
            <a:off x="157845" y="3140968"/>
            <a:ext cx="8827432" cy="2031325"/>
          </a:xfrm>
          <a:prstGeom prst="rect">
            <a:avLst/>
          </a:prstGeom>
          <a:solidFill>
            <a:schemeClr val="accent5">
              <a:lumMod val="40000"/>
              <a:lumOff val="60000"/>
            </a:schemeClr>
          </a:solidFill>
          <a:ln w="12700">
            <a:solidFill>
              <a:srgbClr val="99FF66"/>
            </a:solidFill>
          </a:ln>
        </p:spPr>
        <p:txBody>
          <a:bodyPr wrap="square" rtlCol="0">
            <a:spAutoFit/>
          </a:bodyPr>
          <a:lstStyle/>
          <a:p>
            <a:pPr algn="ctr"/>
            <a:r>
              <a:rPr lang="fr-FR" b="1" dirty="0">
                <a:solidFill>
                  <a:schemeClr val="accent6">
                    <a:lumMod val="50000"/>
                  </a:schemeClr>
                </a:solidFill>
                <a:latin typeface="Open Sans"/>
              </a:rPr>
              <a:t>ATTENTION</a:t>
            </a:r>
            <a:endParaRPr lang="fr-FR" dirty="0">
              <a:solidFill>
                <a:schemeClr val="accent6">
                  <a:lumMod val="50000"/>
                </a:schemeClr>
              </a:solidFill>
              <a:latin typeface="Open Sans"/>
            </a:endParaRPr>
          </a:p>
          <a:p>
            <a:pPr algn="ctr"/>
            <a:r>
              <a:rPr lang="fr-FR" b="1" dirty="0">
                <a:solidFill>
                  <a:srgbClr val="002060"/>
                </a:solidFill>
                <a:latin typeface="Open Sans"/>
              </a:rPr>
              <a:t>Piétons Prioritaires veut dire que les autres usagers</a:t>
            </a:r>
            <a:endParaRPr lang="fr-FR" dirty="0">
              <a:solidFill>
                <a:srgbClr val="002060"/>
              </a:solidFill>
              <a:latin typeface="Open Sans"/>
            </a:endParaRPr>
          </a:p>
          <a:p>
            <a:pPr algn="ctr"/>
            <a:r>
              <a:rPr lang="fr-FR" b="1" dirty="0">
                <a:solidFill>
                  <a:srgbClr val="9FC4EA"/>
                </a:solidFill>
                <a:latin typeface="Open Sans"/>
              </a:rPr>
              <a:t> </a:t>
            </a:r>
            <a:r>
              <a:rPr lang="fr-FR" sz="1400" b="1" dirty="0">
                <a:solidFill>
                  <a:srgbClr val="7030A0"/>
                </a:solidFill>
                <a:latin typeface="Open Sans"/>
              </a:rPr>
              <a:t>(véhicules motorisés</a:t>
            </a:r>
            <a:r>
              <a:rPr lang="fr-FR" sz="1400" b="1" dirty="0">
                <a:solidFill>
                  <a:srgbClr val="00B0F0"/>
                </a:solidFill>
                <a:latin typeface="Open Sans"/>
              </a:rPr>
              <a:t> </a:t>
            </a:r>
            <a:r>
              <a:rPr lang="fr-FR" sz="1400" b="1" dirty="0" smtClean="0">
                <a:solidFill>
                  <a:srgbClr val="00B0F0"/>
                </a:solidFill>
                <a:latin typeface="Open Sans"/>
              </a:rPr>
              <a:t>– autorisés –</a:t>
            </a:r>
            <a:r>
              <a:rPr lang="fr-FR" sz="1400" b="1" dirty="0" smtClean="0">
                <a:solidFill>
                  <a:srgbClr val="7030A0"/>
                </a:solidFill>
                <a:latin typeface="Open Sans"/>
              </a:rPr>
              <a:t> et </a:t>
            </a:r>
            <a:r>
              <a:rPr lang="fr-FR" sz="1400" b="1" dirty="0">
                <a:solidFill>
                  <a:srgbClr val="7030A0"/>
                </a:solidFill>
                <a:latin typeface="Open Sans"/>
              </a:rPr>
              <a:t>cyclistes dans le cas d'une </a:t>
            </a:r>
            <a:r>
              <a:rPr lang="fr-FR" sz="1400" b="1" dirty="0" smtClean="0">
                <a:solidFill>
                  <a:srgbClr val="7030A0"/>
                </a:solidFill>
                <a:latin typeface="Open Sans"/>
              </a:rPr>
              <a:t>Aire Piétonne)</a:t>
            </a:r>
            <a:r>
              <a:rPr lang="fr-FR" sz="1400" b="1" dirty="0">
                <a:solidFill>
                  <a:srgbClr val="9FC4EA"/>
                </a:solidFill>
                <a:latin typeface="Open Sans"/>
              </a:rPr>
              <a:t> </a:t>
            </a:r>
            <a:endParaRPr lang="fr-FR" sz="1400" dirty="0">
              <a:solidFill>
                <a:srgbClr val="FFFFFF"/>
              </a:solidFill>
              <a:latin typeface="Open Sans"/>
            </a:endParaRPr>
          </a:p>
          <a:p>
            <a:pPr algn="ctr"/>
            <a:r>
              <a:rPr lang="fr-FR" b="1" dirty="0">
                <a:solidFill>
                  <a:srgbClr val="002060"/>
                </a:solidFill>
                <a:latin typeface="Open Sans"/>
              </a:rPr>
              <a:t>doivent, le cas échéant, leur</a:t>
            </a:r>
            <a:r>
              <a:rPr lang="fr-FR" b="1" dirty="0">
                <a:solidFill>
                  <a:srgbClr val="FACD99"/>
                </a:solidFill>
                <a:latin typeface="Open Sans"/>
              </a:rPr>
              <a:t> </a:t>
            </a:r>
            <a:r>
              <a:rPr lang="fr-FR" b="1" dirty="0">
                <a:solidFill>
                  <a:srgbClr val="FF00FF"/>
                </a:solidFill>
                <a:latin typeface="Open Sans"/>
              </a:rPr>
              <a:t>"Céder le Passage"</a:t>
            </a:r>
            <a:r>
              <a:rPr lang="fr-FR" b="1" dirty="0">
                <a:solidFill>
                  <a:srgbClr val="002060"/>
                </a:solidFill>
                <a:latin typeface="Open Sans"/>
              </a:rPr>
              <a:t>.</a:t>
            </a:r>
            <a:endParaRPr lang="fr-FR" dirty="0">
              <a:solidFill>
                <a:srgbClr val="002060"/>
              </a:solidFill>
              <a:latin typeface="Open Sans"/>
            </a:endParaRPr>
          </a:p>
          <a:p>
            <a:pPr algn="ctr"/>
            <a:r>
              <a:rPr lang="fr-FR" b="1" dirty="0">
                <a:solidFill>
                  <a:srgbClr val="002060"/>
                </a:solidFill>
                <a:latin typeface="Open Sans"/>
              </a:rPr>
              <a:t>Il ne s'agit pas, pour ces autres usagers, de passer son temps à essayer d'</a:t>
            </a:r>
            <a:r>
              <a:rPr lang="fr-FR" b="1" dirty="0">
                <a:solidFill>
                  <a:srgbClr val="FF0000"/>
                </a:solidFill>
                <a:latin typeface="Open Sans"/>
              </a:rPr>
              <a:t>éviter les piétons</a:t>
            </a:r>
            <a:r>
              <a:rPr lang="fr-FR" b="1" dirty="0">
                <a:solidFill>
                  <a:srgbClr val="FACD99"/>
                </a:solidFill>
                <a:latin typeface="Open Sans"/>
              </a:rPr>
              <a:t> </a:t>
            </a:r>
            <a:r>
              <a:rPr lang="fr-FR" b="1" dirty="0">
                <a:solidFill>
                  <a:srgbClr val="002060"/>
                </a:solidFill>
                <a:latin typeface="Open Sans"/>
              </a:rPr>
              <a:t>cheminant de</a:t>
            </a:r>
            <a:r>
              <a:rPr lang="fr-FR" b="1" dirty="0">
                <a:solidFill>
                  <a:srgbClr val="FACD99"/>
                </a:solidFill>
                <a:latin typeface="Open Sans"/>
              </a:rPr>
              <a:t> </a:t>
            </a:r>
            <a:r>
              <a:rPr lang="fr-FR" b="1" dirty="0">
                <a:solidFill>
                  <a:srgbClr val="FF0000"/>
                </a:solidFill>
                <a:latin typeface="Open Sans"/>
              </a:rPr>
              <a:t>façon aléatoire</a:t>
            </a:r>
            <a:r>
              <a:rPr lang="fr-FR" b="1" dirty="0">
                <a:solidFill>
                  <a:srgbClr val="FACD99"/>
                </a:solidFill>
                <a:latin typeface="Open Sans"/>
              </a:rPr>
              <a:t> </a:t>
            </a:r>
            <a:r>
              <a:rPr lang="fr-FR" b="1" dirty="0">
                <a:solidFill>
                  <a:srgbClr val="002060"/>
                </a:solidFill>
                <a:latin typeface="Open Sans"/>
              </a:rPr>
              <a:t>sur la </a:t>
            </a:r>
            <a:r>
              <a:rPr lang="fr-FR" b="1" dirty="0" smtClean="0">
                <a:solidFill>
                  <a:srgbClr val="002060"/>
                </a:solidFill>
                <a:latin typeface="Open Sans"/>
              </a:rPr>
              <a:t>chaussée</a:t>
            </a:r>
            <a:r>
              <a:rPr lang="fr-FR" b="1" dirty="0">
                <a:solidFill>
                  <a:srgbClr val="9FC4EA"/>
                </a:solidFill>
                <a:latin typeface="Open Sans"/>
              </a:rPr>
              <a:t> </a:t>
            </a:r>
            <a:endParaRPr lang="fr-FR" dirty="0">
              <a:solidFill>
                <a:srgbClr val="FFFFFF"/>
              </a:solidFill>
              <a:latin typeface="Open Sans"/>
            </a:endParaRPr>
          </a:p>
          <a:p>
            <a:pPr algn="ctr"/>
            <a:r>
              <a:rPr lang="fr-FR" sz="1400" b="1" dirty="0">
                <a:solidFill>
                  <a:srgbClr val="7030A0"/>
                </a:solidFill>
                <a:latin typeface="Open Sans"/>
              </a:rPr>
              <a:t>(marche en </a:t>
            </a:r>
            <a:r>
              <a:rPr lang="fr-FR" sz="1400" b="1" dirty="0" err="1">
                <a:solidFill>
                  <a:srgbClr val="7030A0"/>
                </a:solidFill>
                <a:latin typeface="Open Sans"/>
              </a:rPr>
              <a:t>zig-zag</a:t>
            </a:r>
            <a:r>
              <a:rPr lang="fr-FR" sz="1400" b="1" dirty="0">
                <a:solidFill>
                  <a:srgbClr val="7030A0"/>
                </a:solidFill>
                <a:latin typeface="Open Sans"/>
              </a:rPr>
              <a:t> - demi-tour intempestif, etc</a:t>
            </a:r>
            <a:r>
              <a:rPr lang="fr-FR" sz="1400" b="1" dirty="0" smtClean="0">
                <a:solidFill>
                  <a:srgbClr val="7030A0"/>
                </a:solidFill>
                <a:latin typeface="Open Sans"/>
              </a:rPr>
              <a:t>.)</a:t>
            </a:r>
            <a:r>
              <a:rPr lang="fr-FR" b="1" dirty="0" smtClean="0">
                <a:solidFill>
                  <a:srgbClr val="002060"/>
                </a:solidFill>
                <a:latin typeface="Open Sans"/>
              </a:rPr>
              <a:t>.</a:t>
            </a:r>
            <a:endParaRPr lang="fr-FR" dirty="0">
              <a:solidFill>
                <a:srgbClr val="002060"/>
              </a:solidFill>
              <a:latin typeface="Open Sans"/>
            </a:endParaRPr>
          </a:p>
        </p:txBody>
      </p:sp>
      <p:sp>
        <p:nvSpPr>
          <p:cNvPr id="9" name="ZoneTexte 8"/>
          <p:cNvSpPr txBox="1"/>
          <p:nvPr/>
        </p:nvSpPr>
        <p:spPr>
          <a:xfrm>
            <a:off x="137056" y="5589240"/>
            <a:ext cx="8827432" cy="923330"/>
          </a:xfrm>
          <a:prstGeom prst="rect">
            <a:avLst/>
          </a:prstGeom>
          <a:solidFill>
            <a:schemeClr val="accent3">
              <a:lumMod val="60000"/>
              <a:lumOff val="40000"/>
            </a:schemeClr>
          </a:solidFill>
          <a:ln w="12700">
            <a:solidFill>
              <a:schemeClr val="accent6">
                <a:lumMod val="50000"/>
              </a:schemeClr>
            </a:solidFill>
          </a:ln>
        </p:spPr>
        <p:txBody>
          <a:bodyPr wrap="square" rtlCol="0">
            <a:spAutoFit/>
          </a:bodyPr>
          <a:lstStyle/>
          <a:p>
            <a:pPr algn="ctr"/>
            <a:r>
              <a:rPr lang="fr-FR" b="1" dirty="0" smtClean="0">
                <a:solidFill>
                  <a:srgbClr val="7030A0"/>
                </a:solidFill>
                <a:latin typeface="Open Sans"/>
              </a:rPr>
              <a:t>Chaque </a:t>
            </a:r>
            <a:r>
              <a:rPr lang="fr-FR" b="1" dirty="0">
                <a:solidFill>
                  <a:srgbClr val="7030A0"/>
                </a:solidFill>
                <a:latin typeface="Open Sans"/>
              </a:rPr>
              <a:t>piéton doit prendre en compte sa</a:t>
            </a:r>
            <a:r>
              <a:rPr lang="fr-FR" b="1" dirty="0">
                <a:solidFill>
                  <a:srgbClr val="9FC4EA"/>
                </a:solidFill>
                <a:latin typeface="Open Sans"/>
              </a:rPr>
              <a:t> </a:t>
            </a:r>
            <a:r>
              <a:rPr lang="fr-FR" b="1" dirty="0">
                <a:solidFill>
                  <a:srgbClr val="00B0F0"/>
                </a:solidFill>
                <a:latin typeface="Open Sans"/>
              </a:rPr>
              <a:t>propre sécurité</a:t>
            </a:r>
            <a:endParaRPr lang="fr-FR" dirty="0">
              <a:solidFill>
                <a:srgbClr val="00B0F0"/>
              </a:solidFill>
              <a:latin typeface="Open Sans"/>
            </a:endParaRPr>
          </a:p>
          <a:p>
            <a:pPr algn="ctr"/>
            <a:r>
              <a:rPr lang="fr-FR" b="1" dirty="0">
                <a:solidFill>
                  <a:srgbClr val="7030A0"/>
                </a:solidFill>
                <a:latin typeface="Open Sans"/>
              </a:rPr>
              <a:t>et ne pas s'en remettre à la </a:t>
            </a:r>
            <a:r>
              <a:rPr lang="fr-FR" b="1" dirty="0">
                <a:solidFill>
                  <a:srgbClr val="00B0F0"/>
                </a:solidFill>
                <a:latin typeface="Open Sans"/>
              </a:rPr>
              <a:t>vigilance des autres usagers</a:t>
            </a:r>
            <a:endParaRPr lang="fr-FR" dirty="0">
              <a:solidFill>
                <a:srgbClr val="00B0F0"/>
              </a:solidFill>
              <a:latin typeface="Open Sans"/>
            </a:endParaRPr>
          </a:p>
          <a:p>
            <a:pPr algn="ctr"/>
            <a:r>
              <a:rPr lang="fr-FR" b="1" dirty="0">
                <a:solidFill>
                  <a:srgbClr val="7030A0"/>
                </a:solidFill>
                <a:latin typeface="Open Sans"/>
              </a:rPr>
              <a:t>pour qu'ils</a:t>
            </a:r>
            <a:r>
              <a:rPr lang="fr-FR" b="1" dirty="0">
                <a:solidFill>
                  <a:srgbClr val="9FC4EA"/>
                </a:solidFill>
                <a:latin typeface="Open Sans"/>
              </a:rPr>
              <a:t> </a:t>
            </a:r>
            <a:r>
              <a:rPr lang="fr-FR" b="1" dirty="0">
                <a:solidFill>
                  <a:srgbClr val="00B0F0"/>
                </a:solidFill>
                <a:latin typeface="Open Sans"/>
              </a:rPr>
              <a:t>corrigent</a:t>
            </a:r>
            <a:r>
              <a:rPr lang="fr-FR" b="1" dirty="0">
                <a:solidFill>
                  <a:srgbClr val="7030A0"/>
                </a:solidFill>
                <a:latin typeface="Open Sans"/>
              </a:rPr>
              <a:t> leurs propres</a:t>
            </a:r>
            <a:r>
              <a:rPr lang="fr-FR" b="1" dirty="0">
                <a:solidFill>
                  <a:srgbClr val="00B0F0"/>
                </a:solidFill>
                <a:latin typeface="Open Sans"/>
              </a:rPr>
              <a:t> imprudences</a:t>
            </a:r>
            <a:r>
              <a:rPr lang="fr-FR" b="1" dirty="0" smtClean="0">
                <a:solidFill>
                  <a:srgbClr val="7030A0"/>
                </a:solidFill>
                <a:latin typeface="Open Sans"/>
              </a:rPr>
              <a:t>.</a:t>
            </a:r>
            <a:endParaRPr lang="fr-FR" dirty="0">
              <a:solidFill>
                <a:srgbClr val="7030A0"/>
              </a:solidFill>
              <a:latin typeface="Open Sans"/>
            </a:endParaRPr>
          </a:p>
        </p:txBody>
      </p:sp>
    </p:spTree>
    <p:extLst>
      <p:ext uri="{BB962C8B-B14F-4D97-AF65-F5344CB8AC3E}">
        <p14:creationId xmlns:p14="http://schemas.microsoft.com/office/powerpoint/2010/main" val="1192581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AIRE PIÉTONNE</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56" y="2780928"/>
            <a:ext cx="1440000" cy="1440000"/>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2708920"/>
            <a:ext cx="1512000" cy="1512000"/>
          </a:xfrm>
          <a:prstGeom prst="rect">
            <a:avLst/>
          </a:prstGeom>
        </p:spPr>
      </p:pic>
      <p:sp>
        <p:nvSpPr>
          <p:cNvPr id="13" name="ZoneTexte 12"/>
          <p:cNvSpPr txBox="1"/>
          <p:nvPr/>
        </p:nvSpPr>
        <p:spPr>
          <a:xfrm>
            <a:off x="137056" y="1815207"/>
            <a:ext cx="8755424" cy="461665"/>
          </a:xfrm>
          <a:prstGeom prst="rect">
            <a:avLst/>
          </a:prstGeom>
          <a:solidFill>
            <a:schemeClr val="accent3">
              <a:lumMod val="60000"/>
              <a:lumOff val="40000"/>
            </a:schemeClr>
          </a:solidFill>
          <a:ln w="12700">
            <a:solidFill>
              <a:srgbClr val="FF0000"/>
            </a:solidFill>
          </a:ln>
        </p:spPr>
        <p:txBody>
          <a:bodyPr wrap="square" rtlCol="0">
            <a:spAutoFit/>
          </a:bodyPr>
          <a:lstStyle/>
          <a:p>
            <a:pPr algn="ctr"/>
            <a:r>
              <a:rPr lang="fr-FR" sz="2400" b="1" dirty="0">
                <a:solidFill>
                  <a:srgbClr val="00B0F0"/>
                </a:solidFill>
                <a:latin typeface="Open Sans"/>
              </a:rPr>
              <a:t>Les </a:t>
            </a:r>
            <a:r>
              <a:rPr lang="fr-FR" sz="2400" b="1" dirty="0" smtClean="0">
                <a:solidFill>
                  <a:srgbClr val="FF0000"/>
                </a:solidFill>
                <a:latin typeface="Arial Black" panose="020B0A04020102020204" pitchFamily="34" charset="0"/>
              </a:rPr>
              <a:t>CYCLISTES</a:t>
            </a:r>
            <a:r>
              <a:rPr lang="fr-FR" sz="2400" b="1" dirty="0">
                <a:solidFill>
                  <a:srgbClr val="93C57C"/>
                </a:solidFill>
                <a:latin typeface="Open Sans"/>
              </a:rPr>
              <a:t> </a:t>
            </a:r>
            <a:r>
              <a:rPr lang="fr-FR" sz="2400" b="1" dirty="0">
                <a:solidFill>
                  <a:srgbClr val="00B0F0"/>
                </a:solidFill>
                <a:latin typeface="Open Sans"/>
              </a:rPr>
              <a:t>doivent </a:t>
            </a:r>
            <a:r>
              <a:rPr lang="fr-FR" sz="2400" b="1" dirty="0" smtClean="0">
                <a:solidFill>
                  <a:srgbClr val="FF00FF"/>
                </a:solidFill>
                <a:latin typeface="Open Sans"/>
              </a:rPr>
              <a:t>toujours</a:t>
            </a:r>
            <a:r>
              <a:rPr lang="fr-FR" sz="2400" b="1" dirty="0" smtClean="0">
                <a:solidFill>
                  <a:srgbClr val="93C57C"/>
                </a:solidFill>
                <a:latin typeface="Open Sans"/>
              </a:rPr>
              <a:t> </a:t>
            </a:r>
            <a:r>
              <a:rPr lang="fr-FR" sz="2400" b="1" dirty="0" smtClean="0">
                <a:solidFill>
                  <a:srgbClr val="00B0F0"/>
                </a:solidFill>
                <a:latin typeface="Open Sans"/>
              </a:rPr>
              <a:t>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
        <p:nvSpPr>
          <p:cNvPr id="14" name="ZoneTexte 13"/>
          <p:cNvSpPr txBox="1"/>
          <p:nvPr/>
        </p:nvSpPr>
        <p:spPr>
          <a:xfrm>
            <a:off x="1706456" y="2564904"/>
            <a:ext cx="5688632" cy="1877437"/>
          </a:xfrm>
          <a:prstGeom prst="rect">
            <a:avLst/>
          </a:prstGeom>
          <a:solidFill>
            <a:schemeClr val="accent1">
              <a:lumMod val="20000"/>
              <a:lumOff val="80000"/>
            </a:schemeClr>
          </a:solidFill>
          <a:ln w="12700">
            <a:solidFill>
              <a:srgbClr val="008000"/>
            </a:solidFill>
          </a:ln>
        </p:spPr>
        <p:txBody>
          <a:bodyPr wrap="square" rtlCol="0">
            <a:spAutoFit/>
          </a:bodyPr>
          <a:lstStyle/>
          <a:p>
            <a:pPr algn="ctr"/>
            <a:r>
              <a:rPr lang="fr-FR" b="1" dirty="0">
                <a:solidFill>
                  <a:srgbClr val="002060"/>
                </a:solidFill>
                <a:latin typeface="Open Sans"/>
              </a:rPr>
              <a:t>Sauf panneau </a:t>
            </a:r>
            <a:r>
              <a:rPr lang="fr-FR" b="1" dirty="0" smtClean="0">
                <a:solidFill>
                  <a:schemeClr val="accent6">
                    <a:lumMod val="75000"/>
                  </a:schemeClr>
                </a:solidFill>
                <a:latin typeface="Open Sans"/>
              </a:rPr>
              <a:t>B9b</a:t>
            </a:r>
            <a:r>
              <a:rPr lang="fr-FR" b="1" dirty="0" smtClean="0">
                <a:solidFill>
                  <a:srgbClr val="002060"/>
                </a:solidFill>
                <a:latin typeface="Open Sans"/>
              </a:rPr>
              <a:t> ou </a:t>
            </a:r>
            <a:r>
              <a:rPr lang="fr-FR" b="1" dirty="0" smtClean="0">
                <a:solidFill>
                  <a:schemeClr val="accent6">
                    <a:lumMod val="75000"/>
                  </a:schemeClr>
                </a:solidFill>
                <a:latin typeface="Open Sans"/>
              </a:rPr>
              <a:t>B29</a:t>
            </a:r>
            <a:r>
              <a:rPr lang="fr-FR" b="1" dirty="0" smtClean="0">
                <a:solidFill>
                  <a:srgbClr val="002060"/>
                </a:solidFill>
                <a:latin typeface="Open Sans"/>
              </a:rPr>
              <a:t>, </a:t>
            </a:r>
            <a:r>
              <a:rPr lang="fr-FR" b="1" dirty="0">
                <a:solidFill>
                  <a:srgbClr val="002060"/>
                </a:solidFill>
                <a:latin typeface="Open Sans"/>
              </a:rPr>
              <a:t>toutes les chaussées sont ouvertes à la circulation cycliste.</a:t>
            </a:r>
            <a:endParaRPr lang="fr-FR" dirty="0">
              <a:solidFill>
                <a:srgbClr val="002060"/>
              </a:solidFill>
              <a:latin typeface="Open Sans"/>
            </a:endParaRPr>
          </a:p>
          <a:p>
            <a:pPr algn="ctr"/>
            <a:r>
              <a:rPr lang="fr-FR" dirty="0" smtClean="0">
                <a:solidFill>
                  <a:srgbClr val="0070C0"/>
                </a:solidFill>
                <a:latin typeface="Open Sans"/>
              </a:rPr>
              <a:t>-----------------------------------------</a:t>
            </a:r>
            <a:r>
              <a:rPr lang="fr-FR" dirty="0">
                <a:solidFill>
                  <a:srgbClr val="00FFFF"/>
                </a:solidFill>
                <a:latin typeface="Open Sans"/>
              </a:rPr>
              <a:t> </a:t>
            </a:r>
          </a:p>
          <a:p>
            <a:pPr algn="ctr"/>
            <a:r>
              <a:rPr lang="fr-FR" sz="2400" b="1" dirty="0">
                <a:solidFill>
                  <a:srgbClr val="FF0000"/>
                </a:solidFill>
                <a:latin typeface="Arial Black" panose="020B0A04020102020204" pitchFamily="34" charset="0"/>
              </a:rPr>
              <a:t>VITESSE </a:t>
            </a:r>
            <a:r>
              <a:rPr lang="fr-FR" sz="2400" b="1" dirty="0" smtClean="0">
                <a:solidFill>
                  <a:srgbClr val="FF0000"/>
                </a:solidFill>
                <a:latin typeface="Arial Black" panose="020B0A04020102020204" pitchFamily="34" charset="0"/>
              </a:rPr>
              <a:t>LIMITÉE À</a:t>
            </a:r>
          </a:p>
          <a:p>
            <a:pPr algn="ctr"/>
            <a:r>
              <a:rPr lang="fr-FR" sz="2400" b="1" dirty="0" smtClean="0">
                <a:solidFill>
                  <a:srgbClr val="FF0000"/>
                </a:solidFill>
                <a:latin typeface="Arial Black" panose="020B0A04020102020204" pitchFamily="34" charset="0"/>
              </a:rPr>
              <a:t>« ALLURE DU PAS »</a:t>
            </a:r>
          </a:p>
          <a:p>
            <a:pPr algn="ctr"/>
            <a:r>
              <a:rPr lang="fr-FR" sz="1400" b="1" dirty="0">
                <a:solidFill>
                  <a:srgbClr val="7030A0"/>
                </a:solidFill>
                <a:latin typeface="Open Sans"/>
              </a:rPr>
              <a:t>(Inférieure à </a:t>
            </a:r>
            <a:r>
              <a:rPr lang="fr-FR" sz="1400" b="1" dirty="0">
                <a:solidFill>
                  <a:srgbClr val="00B0F0"/>
                </a:solidFill>
                <a:latin typeface="Open Sans"/>
              </a:rPr>
              <a:t>10 Km/h</a:t>
            </a:r>
            <a:r>
              <a:rPr lang="fr-FR" sz="1400" b="1" dirty="0" smtClean="0">
                <a:solidFill>
                  <a:srgbClr val="7030A0"/>
                </a:solidFill>
                <a:latin typeface="Open Sans"/>
              </a:rPr>
              <a:t>)</a:t>
            </a:r>
            <a:endParaRPr lang="fr-FR" sz="1400" dirty="0">
              <a:solidFill>
                <a:srgbClr val="7030A0"/>
              </a:solidFill>
              <a:latin typeface="Open Sans"/>
            </a:endParaRPr>
          </a:p>
        </p:txBody>
      </p:sp>
      <p:sp>
        <p:nvSpPr>
          <p:cNvPr id="10" name="ZoneTexte 9"/>
          <p:cNvSpPr txBox="1"/>
          <p:nvPr/>
        </p:nvSpPr>
        <p:spPr>
          <a:xfrm>
            <a:off x="137056" y="4586932"/>
            <a:ext cx="8827432" cy="2154436"/>
          </a:xfrm>
          <a:prstGeom prst="rect">
            <a:avLst/>
          </a:prstGeom>
          <a:solidFill>
            <a:srgbClr val="FFFFCC"/>
          </a:solidFill>
          <a:ln w="12700">
            <a:solidFill>
              <a:srgbClr val="C00000"/>
            </a:solidFill>
          </a:ln>
        </p:spPr>
        <p:txBody>
          <a:bodyPr wrap="square" rtlCol="0">
            <a:spAutoFit/>
          </a:bodyPr>
          <a:lstStyle/>
          <a:p>
            <a:pPr algn="ctr"/>
            <a:r>
              <a:rPr lang="fr-FR" b="1" dirty="0">
                <a:solidFill>
                  <a:srgbClr val="FF00FF"/>
                </a:solidFill>
                <a:latin typeface="Open Sans"/>
              </a:rPr>
              <a:t>Toutes</a:t>
            </a:r>
            <a:r>
              <a:rPr lang="fr-FR" b="1" dirty="0">
                <a:solidFill>
                  <a:srgbClr val="93C57C"/>
                </a:solidFill>
                <a:latin typeface="Open Sans"/>
              </a:rPr>
              <a:t> </a:t>
            </a:r>
            <a:r>
              <a:rPr lang="fr-FR" b="1" dirty="0">
                <a:solidFill>
                  <a:srgbClr val="008000"/>
                </a:solidFill>
                <a:latin typeface="Open Sans"/>
              </a:rPr>
              <a:t>les rues sont en </a:t>
            </a:r>
            <a:r>
              <a:rPr lang="fr-FR" b="1" dirty="0" smtClean="0">
                <a:solidFill>
                  <a:srgbClr val="008000"/>
                </a:solidFill>
                <a:latin typeface="Open Sans"/>
              </a:rPr>
              <a:t> </a:t>
            </a:r>
            <a:r>
              <a:rPr lang="fr-FR" b="1" dirty="0">
                <a:solidFill>
                  <a:srgbClr val="FFFF00"/>
                </a:solidFill>
                <a:latin typeface="Open Sans"/>
              </a:rPr>
              <a:t> </a:t>
            </a:r>
            <a:r>
              <a:rPr lang="fr-FR" b="1" dirty="0">
                <a:solidFill>
                  <a:srgbClr val="FF0000"/>
                </a:solidFill>
                <a:latin typeface="Arial Black" panose="020B0A04020102020204" pitchFamily="34" charset="0"/>
              </a:rPr>
              <a:t>" </a:t>
            </a:r>
            <a:r>
              <a:rPr lang="fr-FR" b="1" dirty="0">
                <a:solidFill>
                  <a:srgbClr val="008000"/>
                </a:solidFill>
                <a:latin typeface="Arial Black" panose="020B0A04020102020204" pitchFamily="34" charset="0"/>
              </a:rPr>
              <a:t>D</a:t>
            </a:r>
            <a:r>
              <a:rPr lang="fr-FR" b="1" dirty="0">
                <a:solidFill>
                  <a:srgbClr val="FF0000"/>
                </a:solidFill>
                <a:latin typeface="Arial Black" panose="020B0A04020102020204" pitchFamily="34" charset="0"/>
              </a:rPr>
              <a:t>OUBLE </a:t>
            </a:r>
            <a:r>
              <a:rPr lang="fr-FR" b="1" dirty="0">
                <a:solidFill>
                  <a:srgbClr val="008000"/>
                </a:solidFill>
                <a:latin typeface="Arial Black" panose="020B0A04020102020204" pitchFamily="34" charset="0"/>
              </a:rPr>
              <a:t>S</a:t>
            </a:r>
            <a:r>
              <a:rPr lang="fr-FR" b="1" dirty="0">
                <a:solidFill>
                  <a:srgbClr val="FF0000"/>
                </a:solidFill>
                <a:latin typeface="Arial Black" panose="020B0A04020102020204" pitchFamily="34" charset="0"/>
              </a:rPr>
              <a:t>ENS </a:t>
            </a:r>
            <a:r>
              <a:rPr lang="fr-FR" b="1" dirty="0">
                <a:solidFill>
                  <a:srgbClr val="008000"/>
                </a:solidFill>
                <a:latin typeface="Arial Black" panose="020B0A04020102020204" pitchFamily="34" charset="0"/>
              </a:rPr>
              <a:t>C</a:t>
            </a:r>
            <a:r>
              <a:rPr lang="fr-FR" b="1" dirty="0">
                <a:solidFill>
                  <a:srgbClr val="FF0000"/>
                </a:solidFill>
                <a:latin typeface="Arial Black" panose="020B0A04020102020204" pitchFamily="34" charset="0"/>
              </a:rPr>
              <a:t>YCLABLE " </a:t>
            </a:r>
            <a:r>
              <a:rPr lang="fr-FR" b="1" dirty="0" smtClean="0">
                <a:solidFill>
                  <a:srgbClr val="FFFF00"/>
                </a:solidFill>
                <a:latin typeface="Open Sans"/>
              </a:rPr>
              <a:t> </a:t>
            </a:r>
          </a:p>
          <a:p>
            <a:pPr algn="ctr"/>
            <a:endParaRPr lang="fr-FR" sz="1000" b="1" dirty="0">
              <a:solidFill>
                <a:srgbClr val="FFFF00"/>
              </a:solidFill>
              <a:latin typeface="Open Sans"/>
            </a:endParaRPr>
          </a:p>
          <a:p>
            <a:pPr algn="ctr"/>
            <a:r>
              <a:rPr lang="fr-FR" b="1" dirty="0">
                <a:solidFill>
                  <a:srgbClr val="002060"/>
                </a:solidFill>
                <a:latin typeface="Open Sans"/>
              </a:rPr>
              <a:t>Pas de Marquage du Double Sens Cyclable</a:t>
            </a:r>
            <a:endParaRPr lang="fr-FR" dirty="0">
              <a:solidFill>
                <a:srgbClr val="002060"/>
              </a:solidFill>
              <a:latin typeface="Open Sans"/>
            </a:endParaRPr>
          </a:p>
          <a:p>
            <a:pPr algn="ctr"/>
            <a:r>
              <a:rPr lang="fr-FR" sz="1400" b="1" dirty="0">
                <a:solidFill>
                  <a:srgbClr val="7030A0"/>
                </a:solidFill>
                <a:latin typeface="Open Sans"/>
              </a:rPr>
              <a:t>(faible densité de circulation - faible vitesse)</a:t>
            </a:r>
            <a:endParaRPr lang="fr-FR" sz="1400" dirty="0">
              <a:solidFill>
                <a:srgbClr val="7030A0"/>
              </a:solidFill>
              <a:latin typeface="Open Sans"/>
            </a:endParaRPr>
          </a:p>
          <a:p>
            <a:pPr algn="ctr"/>
            <a:r>
              <a:rPr lang="fr-FR" sz="1000" dirty="0">
                <a:solidFill>
                  <a:srgbClr val="7030A0"/>
                </a:solidFill>
                <a:latin typeface="Open Sans"/>
              </a:rPr>
              <a:t> </a:t>
            </a:r>
          </a:p>
          <a:p>
            <a:pPr algn="ctr"/>
            <a:r>
              <a:rPr lang="fr-FR" b="1" dirty="0">
                <a:solidFill>
                  <a:srgbClr val="002060"/>
                </a:solidFill>
                <a:latin typeface="Open Sans"/>
              </a:rPr>
              <a:t>En général</a:t>
            </a:r>
            <a:r>
              <a:rPr lang="fr-FR" b="1" dirty="0">
                <a:solidFill>
                  <a:srgbClr val="FACD99"/>
                </a:solidFill>
                <a:latin typeface="Open Sans"/>
              </a:rPr>
              <a:t> </a:t>
            </a:r>
            <a:r>
              <a:rPr lang="fr-FR" b="1" dirty="0">
                <a:solidFill>
                  <a:srgbClr val="FF00FF"/>
                </a:solidFill>
                <a:latin typeface="Open Sans"/>
              </a:rPr>
              <a:t>"PRIORITÉ À DROITE"</a:t>
            </a:r>
            <a:r>
              <a:rPr lang="fr-FR" b="1" dirty="0">
                <a:solidFill>
                  <a:srgbClr val="00B050"/>
                </a:solidFill>
                <a:latin typeface="Open Sans"/>
              </a:rPr>
              <a:t> </a:t>
            </a:r>
            <a:r>
              <a:rPr lang="fr-FR" b="1" dirty="0" smtClean="0">
                <a:solidFill>
                  <a:srgbClr val="00B050"/>
                </a:solidFill>
                <a:latin typeface="Open Sans"/>
              </a:rPr>
              <a:t>(Article R415-5)</a:t>
            </a:r>
          </a:p>
          <a:p>
            <a:pPr algn="ctr"/>
            <a:endParaRPr lang="fr-FR" sz="1000" b="1" dirty="0">
              <a:solidFill>
                <a:srgbClr val="00FF00"/>
              </a:solidFill>
              <a:latin typeface="Open Sans"/>
            </a:endParaRPr>
          </a:p>
          <a:p>
            <a:pPr algn="ctr"/>
            <a:r>
              <a:rPr lang="fr-FR" sz="1600" b="1" dirty="0">
                <a:solidFill>
                  <a:srgbClr val="7030A0"/>
                </a:solidFill>
                <a:latin typeface="Open Sans"/>
              </a:rPr>
              <a:t>ATTENTION :</a:t>
            </a:r>
            <a:r>
              <a:rPr lang="fr-FR" b="1" dirty="0">
                <a:solidFill>
                  <a:srgbClr val="7030A0"/>
                </a:solidFill>
                <a:latin typeface="Open Sans"/>
              </a:rPr>
              <a:t> </a:t>
            </a:r>
            <a:r>
              <a:rPr lang="fr-FR" b="1" dirty="0">
                <a:solidFill>
                  <a:srgbClr val="002060"/>
                </a:solidFill>
                <a:latin typeface="Open Sans"/>
              </a:rPr>
              <a:t>Il y a </a:t>
            </a:r>
            <a:r>
              <a:rPr lang="fr-FR" b="1" dirty="0">
                <a:solidFill>
                  <a:srgbClr val="FF0000"/>
                </a:solidFill>
                <a:latin typeface="Arial Black" panose="020B0A04020102020204" pitchFamily="34" charset="0"/>
              </a:rPr>
              <a:t>TOUJOURS</a:t>
            </a:r>
            <a:r>
              <a:rPr lang="fr-FR" b="1" dirty="0">
                <a:solidFill>
                  <a:srgbClr val="FACD99"/>
                </a:solidFill>
                <a:latin typeface="Open Sans"/>
              </a:rPr>
              <a:t> </a:t>
            </a:r>
            <a:r>
              <a:rPr lang="fr-FR" b="1" dirty="0">
                <a:solidFill>
                  <a:srgbClr val="002060"/>
                </a:solidFill>
                <a:latin typeface="Open Sans"/>
              </a:rPr>
              <a:t>des</a:t>
            </a:r>
            <a:r>
              <a:rPr lang="fr-FR" b="1" dirty="0">
                <a:solidFill>
                  <a:srgbClr val="00B0F0"/>
                </a:solidFill>
                <a:latin typeface="Open Sans"/>
              </a:rPr>
              <a:t> cyclistes</a:t>
            </a:r>
            <a:r>
              <a:rPr lang="fr-FR" b="1" dirty="0">
                <a:solidFill>
                  <a:srgbClr val="FACD99"/>
                </a:solidFill>
                <a:latin typeface="Open Sans"/>
              </a:rPr>
              <a:t> </a:t>
            </a:r>
            <a:r>
              <a:rPr lang="fr-FR" b="1" dirty="0">
                <a:solidFill>
                  <a:srgbClr val="002060"/>
                </a:solidFill>
                <a:latin typeface="Open Sans"/>
              </a:rPr>
              <a:t>dans </a:t>
            </a:r>
            <a:r>
              <a:rPr lang="fr-FR" b="1" dirty="0" smtClean="0">
                <a:solidFill>
                  <a:srgbClr val="002060"/>
                </a:solidFill>
                <a:latin typeface="Open Sans"/>
              </a:rPr>
              <a:t>les</a:t>
            </a:r>
            <a:r>
              <a:rPr lang="fr-FR" b="1" dirty="0" smtClean="0">
                <a:solidFill>
                  <a:srgbClr val="FF00FF"/>
                </a:solidFill>
                <a:latin typeface="Open Sans"/>
              </a:rPr>
              <a:t> deux sens de circulation</a:t>
            </a:r>
            <a:r>
              <a:rPr lang="fr-FR" b="1" dirty="0" smtClean="0">
                <a:solidFill>
                  <a:srgbClr val="002060"/>
                </a:solidFill>
                <a:latin typeface="Open Sans"/>
              </a:rPr>
              <a:t>.</a:t>
            </a:r>
          </a:p>
          <a:p>
            <a:pPr algn="ctr"/>
            <a:r>
              <a:rPr lang="fr-FR" b="1" dirty="0">
                <a:solidFill>
                  <a:srgbClr val="00B050"/>
                </a:solidFill>
                <a:latin typeface="Open Sans"/>
              </a:rPr>
              <a:t>(Articles </a:t>
            </a:r>
            <a:r>
              <a:rPr lang="fr-FR" b="1" dirty="0" smtClean="0">
                <a:solidFill>
                  <a:srgbClr val="00B050"/>
                </a:solidFill>
                <a:latin typeface="Open Sans"/>
              </a:rPr>
              <a:t>R110-2-2° </a:t>
            </a:r>
            <a:r>
              <a:rPr lang="fr-FR" b="1" dirty="0">
                <a:solidFill>
                  <a:srgbClr val="00B050"/>
                </a:solidFill>
                <a:latin typeface="Open Sans"/>
              </a:rPr>
              <a:t>et R412-28-1</a:t>
            </a:r>
            <a:r>
              <a:rPr lang="fr-FR" b="1" dirty="0" smtClean="0">
                <a:solidFill>
                  <a:srgbClr val="00B050"/>
                </a:solidFill>
                <a:latin typeface="Open Sans"/>
              </a:rPr>
              <a:t>)</a:t>
            </a:r>
            <a:endParaRPr lang="fr-FR" dirty="0">
              <a:solidFill>
                <a:srgbClr val="002060"/>
              </a:solidFill>
            </a:endParaRPr>
          </a:p>
        </p:txBody>
      </p:sp>
    </p:spTree>
    <p:extLst>
      <p:ext uri="{BB962C8B-B14F-4D97-AF65-F5344CB8AC3E}">
        <p14:creationId xmlns:p14="http://schemas.microsoft.com/office/powerpoint/2010/main" val="3975157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AIRE PIÉTONNE</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VÉHICULES MOTORISÉS</a:t>
            </a:r>
            <a:endParaRPr lang="fr-FR" altLang="fr-FR" sz="2400" kern="0" dirty="0">
              <a:latin typeface="Arial Black" panose="020B0A04020102020204" pitchFamily="34" charset="0"/>
            </a:endParaRPr>
          </a:p>
        </p:txBody>
      </p:sp>
      <p:sp>
        <p:nvSpPr>
          <p:cNvPr id="2" name="ZoneTexte 1"/>
          <p:cNvSpPr txBox="1"/>
          <p:nvPr/>
        </p:nvSpPr>
        <p:spPr>
          <a:xfrm>
            <a:off x="137056" y="1887295"/>
            <a:ext cx="7099400" cy="861774"/>
          </a:xfrm>
          <a:prstGeom prst="rect">
            <a:avLst/>
          </a:prstGeom>
          <a:solidFill>
            <a:srgbClr val="FFFFCC"/>
          </a:solidFill>
          <a:ln w="12700">
            <a:solidFill>
              <a:srgbClr val="C00000"/>
            </a:solidFill>
          </a:ln>
        </p:spPr>
        <p:txBody>
          <a:bodyPr wrap="square" rtlCol="0">
            <a:spAutoFit/>
          </a:bodyPr>
          <a:lstStyle/>
          <a:p>
            <a:pPr algn="ctr"/>
            <a:r>
              <a:rPr lang="fr-FR" b="1" dirty="0">
                <a:solidFill>
                  <a:srgbClr val="002060"/>
                </a:solidFill>
                <a:latin typeface="Open Sans"/>
              </a:rPr>
              <a:t>En règle générale la circulation des</a:t>
            </a:r>
            <a:r>
              <a:rPr lang="fr-FR" b="1" dirty="0">
                <a:solidFill>
                  <a:srgbClr val="FACD99"/>
                </a:solidFill>
                <a:latin typeface="Open Sans"/>
              </a:rPr>
              <a:t> </a:t>
            </a:r>
            <a:r>
              <a:rPr lang="fr-FR" b="1" dirty="0">
                <a:solidFill>
                  <a:srgbClr val="FF00FF"/>
                </a:solidFill>
                <a:latin typeface="Open Sans"/>
              </a:rPr>
              <a:t>Véhicules Motorisés </a:t>
            </a:r>
            <a:endParaRPr lang="fr-FR" b="1" dirty="0" smtClean="0">
              <a:solidFill>
                <a:srgbClr val="FF00FF"/>
              </a:solidFill>
              <a:latin typeface="Open Sans"/>
            </a:endParaRPr>
          </a:p>
          <a:p>
            <a:pPr algn="ctr"/>
            <a:r>
              <a:rPr lang="fr-FR" sz="1400" b="1" dirty="0" smtClean="0">
                <a:solidFill>
                  <a:srgbClr val="7030A0"/>
                </a:solidFill>
                <a:latin typeface="Open Sans"/>
              </a:rPr>
              <a:t>- autres </a:t>
            </a:r>
            <a:r>
              <a:rPr lang="fr-FR" sz="1400" b="1" dirty="0">
                <a:solidFill>
                  <a:srgbClr val="7030A0"/>
                </a:solidFill>
                <a:latin typeface="Open Sans"/>
              </a:rPr>
              <a:t>que les véhicules </a:t>
            </a:r>
            <a:r>
              <a:rPr lang="fr-FR" sz="1400" b="1" dirty="0" smtClean="0">
                <a:solidFill>
                  <a:srgbClr val="00B0F0"/>
                </a:solidFill>
                <a:latin typeface="Open Sans"/>
              </a:rPr>
              <a:t>Prioritaires </a:t>
            </a:r>
            <a:r>
              <a:rPr lang="fr-FR" sz="1400" b="1" dirty="0" smtClean="0">
                <a:solidFill>
                  <a:srgbClr val="7030A0"/>
                </a:solidFill>
                <a:latin typeface="Open Sans"/>
              </a:rPr>
              <a:t>ou véhicules de</a:t>
            </a:r>
            <a:r>
              <a:rPr lang="fr-FR" sz="1400" b="1" dirty="0">
                <a:solidFill>
                  <a:srgbClr val="7030A0"/>
                </a:solidFill>
                <a:latin typeface="Open Sans"/>
              </a:rPr>
              <a:t> </a:t>
            </a:r>
            <a:r>
              <a:rPr lang="fr-FR" sz="1400" b="1" dirty="0">
                <a:solidFill>
                  <a:srgbClr val="00B0F0"/>
                </a:solidFill>
                <a:latin typeface="Open Sans"/>
              </a:rPr>
              <a:t>Service</a:t>
            </a:r>
            <a:r>
              <a:rPr lang="fr-FR" sz="1400" b="1" dirty="0">
                <a:solidFill>
                  <a:srgbClr val="A1C4C9"/>
                </a:solidFill>
                <a:latin typeface="Open Sans"/>
              </a:rPr>
              <a:t> </a:t>
            </a:r>
            <a:r>
              <a:rPr lang="fr-FR" sz="1400" b="1" dirty="0">
                <a:solidFill>
                  <a:srgbClr val="7030A0"/>
                </a:solidFill>
                <a:latin typeface="Open Sans"/>
              </a:rPr>
              <a:t>voire</a:t>
            </a:r>
            <a:r>
              <a:rPr lang="fr-FR" sz="1400" b="1" dirty="0">
                <a:solidFill>
                  <a:srgbClr val="A1C4C9"/>
                </a:solidFill>
                <a:latin typeface="Open Sans"/>
              </a:rPr>
              <a:t> </a:t>
            </a:r>
            <a:r>
              <a:rPr lang="fr-FR" sz="1400" b="1" dirty="0">
                <a:solidFill>
                  <a:srgbClr val="00B0F0"/>
                </a:solidFill>
                <a:latin typeface="Open Sans"/>
              </a:rPr>
              <a:t>Riverains</a:t>
            </a:r>
            <a:r>
              <a:rPr lang="fr-FR" sz="1400" b="1" dirty="0">
                <a:solidFill>
                  <a:srgbClr val="7030A0"/>
                </a:solidFill>
                <a:latin typeface="Open Sans"/>
              </a:rPr>
              <a:t> -</a:t>
            </a:r>
            <a:r>
              <a:rPr lang="fr-FR" b="1" dirty="0">
                <a:solidFill>
                  <a:srgbClr val="7030A0"/>
                </a:solidFill>
                <a:latin typeface="Open Sans"/>
              </a:rPr>
              <a:t> </a:t>
            </a:r>
            <a:r>
              <a:rPr lang="fr-FR" b="1" dirty="0">
                <a:solidFill>
                  <a:srgbClr val="002060"/>
                </a:solidFill>
                <a:latin typeface="Open Sans"/>
              </a:rPr>
              <a:t>est </a:t>
            </a:r>
            <a:r>
              <a:rPr lang="fr-FR" b="1" dirty="0">
                <a:solidFill>
                  <a:srgbClr val="E36664"/>
                </a:solidFill>
                <a:latin typeface="Arial Black" panose="020B0A04020102020204" pitchFamily="34" charset="0"/>
              </a:rPr>
              <a:t>INTERDITE</a:t>
            </a:r>
            <a:r>
              <a:rPr lang="fr-FR" b="1" dirty="0">
                <a:solidFill>
                  <a:srgbClr val="FACD99"/>
                </a:solidFill>
                <a:latin typeface="Open Sans"/>
              </a:rPr>
              <a:t>.</a:t>
            </a:r>
            <a:endParaRPr lang="fr-FR" dirty="0"/>
          </a:p>
        </p:txBody>
      </p:sp>
      <p:sp>
        <p:nvSpPr>
          <p:cNvPr id="7" name="ZoneTexte 6"/>
          <p:cNvSpPr txBox="1"/>
          <p:nvPr/>
        </p:nvSpPr>
        <p:spPr>
          <a:xfrm>
            <a:off x="137056" y="5201905"/>
            <a:ext cx="8827432" cy="1323439"/>
          </a:xfrm>
          <a:prstGeom prst="rect">
            <a:avLst/>
          </a:prstGeom>
          <a:solidFill>
            <a:schemeClr val="tx2">
              <a:lumMod val="20000"/>
              <a:lumOff val="80000"/>
            </a:schemeClr>
          </a:solidFill>
          <a:ln w="12700">
            <a:solidFill>
              <a:srgbClr val="008000"/>
            </a:solidFill>
          </a:ln>
        </p:spPr>
        <p:txBody>
          <a:bodyPr wrap="square" rtlCol="0">
            <a:spAutoFit/>
          </a:bodyPr>
          <a:lstStyle/>
          <a:p>
            <a:pPr algn="ctr"/>
            <a:r>
              <a:rPr lang="fr-FR" sz="2400" b="1" dirty="0">
                <a:solidFill>
                  <a:srgbClr val="FF0000"/>
                </a:solidFill>
                <a:latin typeface="Arial Black" panose="020B0A04020102020204" pitchFamily="34" charset="0"/>
              </a:rPr>
              <a:t>VITESSE LIMITÉE </a:t>
            </a:r>
            <a:r>
              <a:rPr lang="fr-FR" sz="2400" b="1" dirty="0" smtClean="0">
                <a:solidFill>
                  <a:srgbClr val="FF0000"/>
                </a:solidFill>
                <a:latin typeface="Arial Black" panose="020B0A04020102020204" pitchFamily="34" charset="0"/>
              </a:rPr>
              <a:t>« AU PAS »</a:t>
            </a:r>
            <a:endParaRPr lang="fr-FR" sz="2400" dirty="0">
              <a:solidFill>
                <a:srgbClr val="FF0000"/>
              </a:solidFill>
              <a:latin typeface="Arial Black" panose="020B0A04020102020204" pitchFamily="34" charset="0"/>
            </a:endParaRPr>
          </a:p>
          <a:p>
            <a:pPr algn="ctr"/>
            <a:r>
              <a:rPr lang="fr-FR" sz="1000" dirty="0">
                <a:solidFill>
                  <a:srgbClr val="FFFFFF"/>
                </a:solidFill>
                <a:latin typeface="Open Sans"/>
              </a:rPr>
              <a:t> </a:t>
            </a:r>
          </a:p>
          <a:p>
            <a:pPr algn="ctr"/>
            <a:r>
              <a:rPr lang="fr-FR" b="1" dirty="0">
                <a:solidFill>
                  <a:srgbClr val="FF00FF"/>
                </a:solidFill>
                <a:latin typeface="Open Sans"/>
              </a:rPr>
              <a:t>"PRIORITÉ À DROITE" </a:t>
            </a:r>
            <a:r>
              <a:rPr lang="fr-FR" b="1" dirty="0">
                <a:solidFill>
                  <a:srgbClr val="FACD99"/>
                </a:solidFill>
                <a:latin typeface="Open Sans"/>
              </a:rPr>
              <a:t> </a:t>
            </a:r>
            <a:r>
              <a:rPr lang="fr-FR" b="1" dirty="0" smtClean="0">
                <a:solidFill>
                  <a:srgbClr val="00B050"/>
                </a:solidFill>
                <a:latin typeface="Open Sans"/>
              </a:rPr>
              <a:t>(Article R415-5)</a:t>
            </a:r>
          </a:p>
          <a:p>
            <a:pPr algn="ctr"/>
            <a:endParaRPr lang="fr-FR" sz="1000" b="1" dirty="0">
              <a:solidFill>
                <a:srgbClr val="00FF00"/>
              </a:solidFill>
              <a:latin typeface="Open Sans"/>
            </a:endParaRPr>
          </a:p>
          <a:p>
            <a:pPr algn="ctr"/>
            <a:r>
              <a:rPr lang="fr-FR" sz="1600" b="1" dirty="0">
                <a:solidFill>
                  <a:srgbClr val="7030A0"/>
                </a:solidFill>
                <a:latin typeface="Open Sans"/>
              </a:rPr>
              <a:t>ATTENTION :</a:t>
            </a:r>
            <a:r>
              <a:rPr lang="fr-FR" b="1" dirty="0">
                <a:solidFill>
                  <a:srgbClr val="7030A0"/>
                </a:solidFill>
                <a:latin typeface="Open Sans"/>
              </a:rPr>
              <a:t> </a:t>
            </a:r>
            <a:r>
              <a:rPr lang="fr-FR" b="1" dirty="0">
                <a:solidFill>
                  <a:srgbClr val="002060"/>
                </a:solidFill>
                <a:latin typeface="Open Sans"/>
              </a:rPr>
              <a:t>Il y a </a:t>
            </a:r>
            <a:r>
              <a:rPr lang="fr-FR" b="1" dirty="0">
                <a:solidFill>
                  <a:srgbClr val="FF0000"/>
                </a:solidFill>
                <a:latin typeface="Arial Black" panose="020B0A04020102020204" pitchFamily="34" charset="0"/>
              </a:rPr>
              <a:t>TOUJOURS </a:t>
            </a:r>
            <a:r>
              <a:rPr lang="fr-FR" b="1" dirty="0">
                <a:solidFill>
                  <a:srgbClr val="002060"/>
                </a:solidFill>
                <a:latin typeface="Open Sans"/>
              </a:rPr>
              <a:t>des</a:t>
            </a:r>
            <a:r>
              <a:rPr lang="fr-FR" b="1" dirty="0">
                <a:solidFill>
                  <a:srgbClr val="00B0F0"/>
                </a:solidFill>
                <a:latin typeface="Open Sans"/>
              </a:rPr>
              <a:t> cyclistes</a:t>
            </a:r>
            <a:r>
              <a:rPr lang="fr-FR" b="1" dirty="0">
                <a:solidFill>
                  <a:srgbClr val="002060"/>
                </a:solidFill>
                <a:latin typeface="Open Sans"/>
              </a:rPr>
              <a:t> dans les </a:t>
            </a:r>
            <a:r>
              <a:rPr lang="fr-FR" b="1" dirty="0">
                <a:solidFill>
                  <a:srgbClr val="FF00FF"/>
                </a:solidFill>
                <a:latin typeface="Open Sans"/>
              </a:rPr>
              <a:t>deux sens de </a:t>
            </a:r>
            <a:r>
              <a:rPr lang="fr-FR" b="1" dirty="0" smtClean="0">
                <a:solidFill>
                  <a:srgbClr val="FF00FF"/>
                </a:solidFill>
                <a:latin typeface="Open Sans"/>
              </a:rPr>
              <a:t>circulation</a:t>
            </a:r>
            <a:r>
              <a:rPr lang="fr-FR" b="1" dirty="0" smtClean="0">
                <a:solidFill>
                  <a:srgbClr val="002060"/>
                </a:solidFill>
                <a:latin typeface="Open Sans"/>
              </a:rPr>
              <a:t>.</a:t>
            </a:r>
            <a:endParaRPr lang="fr-FR" dirty="0">
              <a:solidFill>
                <a:srgbClr val="002060"/>
              </a:solidFill>
              <a:latin typeface="Open Sans"/>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472" y="1628960"/>
            <a:ext cx="1440000" cy="1440000"/>
          </a:xfrm>
          <a:prstGeom prst="rect">
            <a:avLst/>
          </a:prstGeom>
        </p:spPr>
      </p:pic>
      <p:sp>
        <p:nvSpPr>
          <p:cNvPr id="9" name="ZoneTexte 8"/>
          <p:cNvSpPr txBox="1"/>
          <p:nvPr/>
        </p:nvSpPr>
        <p:spPr>
          <a:xfrm>
            <a:off x="107506" y="3637474"/>
            <a:ext cx="4207500" cy="830997"/>
          </a:xfrm>
          <a:prstGeom prst="rect">
            <a:avLst/>
          </a:prstGeom>
          <a:solidFill>
            <a:schemeClr val="accent3">
              <a:lumMod val="60000"/>
              <a:lumOff val="40000"/>
            </a:schemeClr>
          </a:solidFill>
          <a:ln w="28575">
            <a:solidFill>
              <a:schemeClr val="accent4">
                <a:lumMod val="75000"/>
              </a:schemeClr>
            </a:solidFill>
          </a:ln>
        </p:spPr>
        <p:txBody>
          <a:bodyPr wrap="square" rtlCol="0">
            <a:spAutoFit/>
          </a:bodyPr>
          <a:lstStyle/>
          <a:p>
            <a:pPr algn="ctr"/>
            <a:r>
              <a:rPr lang="fr-FR" sz="2400" b="1" dirty="0" smtClean="0">
                <a:solidFill>
                  <a:srgbClr val="FF00FF"/>
                </a:solidFill>
                <a:latin typeface="Arial Black" panose="020B0A04020102020204" pitchFamily="34" charset="0"/>
              </a:rPr>
              <a:t>TOUJOURS</a:t>
            </a:r>
            <a:r>
              <a:rPr lang="fr-FR" sz="2400" b="1" dirty="0">
                <a:solidFill>
                  <a:srgbClr val="93C57C"/>
                </a:solidFill>
                <a:latin typeface="Open Sans"/>
              </a:rPr>
              <a:t> </a:t>
            </a:r>
            <a:r>
              <a:rPr lang="fr-FR" sz="2400" b="1" dirty="0" smtClean="0">
                <a:solidFill>
                  <a:srgbClr val="00B0F0"/>
                </a:solidFill>
                <a:latin typeface="Open Sans"/>
              </a:rPr>
              <a:t>bien circuler </a:t>
            </a:r>
            <a:r>
              <a:rPr lang="fr-FR" sz="2400" b="1" dirty="0" smtClean="0">
                <a:solidFill>
                  <a:srgbClr val="FF0000"/>
                </a:solidFill>
                <a:latin typeface="Arial Black" panose="020B0A04020102020204" pitchFamily="34" charset="0"/>
              </a:rPr>
              <a:t>« À DROITE »</a:t>
            </a:r>
            <a:endParaRPr lang="fr-FR" sz="2400" dirty="0">
              <a:solidFill>
                <a:srgbClr val="FF0000"/>
              </a:solidFill>
              <a:latin typeface="Arial Black" panose="020B0A04020102020204" pitchFamily="34" charset="0"/>
            </a:endParaRPr>
          </a:p>
        </p:txBody>
      </p:sp>
      <p:sp>
        <p:nvSpPr>
          <p:cNvPr id="11" name="ZoneTexte 10"/>
          <p:cNvSpPr txBox="1"/>
          <p:nvPr/>
        </p:nvSpPr>
        <p:spPr>
          <a:xfrm>
            <a:off x="4629266" y="3284984"/>
            <a:ext cx="4280028" cy="1554272"/>
          </a:xfrm>
          <a:prstGeom prst="rect">
            <a:avLst/>
          </a:prstGeom>
          <a:solidFill>
            <a:schemeClr val="accent6">
              <a:lumMod val="40000"/>
              <a:lumOff val="60000"/>
            </a:schemeClr>
          </a:solidFill>
          <a:ln w="28575">
            <a:solidFill>
              <a:srgbClr val="FF0000"/>
            </a:solidFill>
          </a:ln>
        </p:spPr>
        <p:txBody>
          <a:bodyPr wrap="square" rtlCol="0">
            <a:spAutoFit/>
          </a:bodyPr>
          <a:lstStyle/>
          <a:p>
            <a:pPr algn="ctr"/>
            <a:r>
              <a:rPr lang="fr-FR" b="1" dirty="0">
                <a:solidFill>
                  <a:srgbClr val="002060"/>
                </a:solidFill>
                <a:latin typeface="Open Sans"/>
              </a:rPr>
              <a:t>Il n'existe plus de</a:t>
            </a:r>
          </a:p>
          <a:p>
            <a:pPr algn="ctr"/>
            <a:r>
              <a:rPr lang="fr-FR" b="1" dirty="0">
                <a:solidFill>
                  <a:srgbClr val="00B0F0"/>
                </a:solidFill>
                <a:latin typeface="Open Sans"/>
              </a:rPr>
              <a:t>sens unique strict</a:t>
            </a:r>
            <a:r>
              <a:rPr lang="fr-FR" b="1" dirty="0">
                <a:solidFill>
                  <a:srgbClr val="FF9900"/>
                </a:solidFill>
                <a:latin typeface="Open Sans"/>
              </a:rPr>
              <a:t> </a:t>
            </a:r>
            <a:r>
              <a:rPr lang="fr-FR" b="1" dirty="0">
                <a:solidFill>
                  <a:srgbClr val="002060"/>
                </a:solidFill>
                <a:latin typeface="Open Sans"/>
              </a:rPr>
              <a:t>en </a:t>
            </a:r>
            <a:endParaRPr lang="fr-FR" b="1" dirty="0" smtClean="0">
              <a:solidFill>
                <a:srgbClr val="002060"/>
              </a:solidFill>
              <a:latin typeface="Open Sans"/>
            </a:endParaRPr>
          </a:p>
          <a:p>
            <a:pPr algn="ctr"/>
            <a:r>
              <a:rPr lang="fr-FR" b="1" dirty="0" smtClean="0">
                <a:solidFill>
                  <a:srgbClr val="008000"/>
                </a:solidFill>
                <a:latin typeface="Open Sans"/>
              </a:rPr>
              <a:t>« Aire Piétonne"</a:t>
            </a:r>
            <a:r>
              <a:rPr lang="fr-FR" b="1" dirty="0">
                <a:solidFill>
                  <a:srgbClr val="FACD99"/>
                </a:solidFill>
                <a:latin typeface="Open Sans"/>
              </a:rPr>
              <a:t> </a:t>
            </a:r>
          </a:p>
          <a:p>
            <a:pPr algn="ctr"/>
            <a:endParaRPr lang="fr-FR" sz="500" dirty="0">
              <a:solidFill>
                <a:srgbClr val="FFFFFF"/>
              </a:solidFill>
              <a:latin typeface="Open Sans"/>
            </a:endParaRPr>
          </a:p>
          <a:p>
            <a:pPr algn="ctr"/>
            <a:r>
              <a:rPr lang="fr-FR" b="1" dirty="0">
                <a:solidFill>
                  <a:srgbClr val="FF00FF"/>
                </a:solidFill>
                <a:latin typeface="Open Sans"/>
              </a:rPr>
              <a:t>TOUJOURS des CYCLISTES </a:t>
            </a:r>
            <a:r>
              <a:rPr lang="fr-FR" b="1" dirty="0">
                <a:solidFill>
                  <a:srgbClr val="FF0000"/>
                </a:solidFill>
                <a:latin typeface="Open Sans"/>
              </a:rPr>
              <a:t>en face</a:t>
            </a:r>
            <a:r>
              <a:rPr lang="fr-FR" b="1" dirty="0">
                <a:solidFill>
                  <a:srgbClr val="002060"/>
                </a:solidFill>
                <a:latin typeface="Open Sans"/>
              </a:rPr>
              <a:t>.</a:t>
            </a:r>
          </a:p>
          <a:p>
            <a:pPr algn="ctr"/>
            <a:r>
              <a:rPr lang="fr-FR" b="1" dirty="0">
                <a:solidFill>
                  <a:srgbClr val="00B050"/>
                </a:solidFill>
                <a:latin typeface="Open Sans"/>
              </a:rPr>
              <a:t>(Articles </a:t>
            </a:r>
            <a:r>
              <a:rPr lang="fr-FR" b="1" dirty="0" smtClean="0">
                <a:solidFill>
                  <a:srgbClr val="00B050"/>
                </a:solidFill>
                <a:latin typeface="Open Sans"/>
              </a:rPr>
              <a:t>R110-2-2° </a:t>
            </a:r>
            <a:r>
              <a:rPr lang="fr-FR" b="1" dirty="0">
                <a:solidFill>
                  <a:srgbClr val="00B050"/>
                </a:solidFill>
                <a:latin typeface="Open Sans"/>
              </a:rPr>
              <a:t>et R412-28-1</a:t>
            </a:r>
            <a:r>
              <a:rPr lang="fr-FR" b="1" dirty="0">
                <a:solidFill>
                  <a:srgbClr val="00B050"/>
                </a:solidFill>
                <a:latin typeface="Open Sans"/>
              </a:rPr>
              <a:t>)</a:t>
            </a:r>
            <a:endParaRPr lang="fr-FR" dirty="0">
              <a:solidFill>
                <a:srgbClr val="002060"/>
              </a:solidFill>
            </a:endParaRPr>
          </a:p>
        </p:txBody>
      </p:sp>
    </p:spTree>
    <p:extLst>
      <p:ext uri="{BB962C8B-B14F-4D97-AF65-F5344CB8AC3E}">
        <p14:creationId xmlns:p14="http://schemas.microsoft.com/office/powerpoint/2010/main" val="2770822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57" y="1556792"/>
            <a:ext cx="5587071" cy="3816000"/>
          </a:xfrm>
          <a:prstGeom prst="rect">
            <a:avLst/>
          </a:prstGeom>
        </p:spPr>
      </p:pic>
      <p:sp>
        <p:nvSpPr>
          <p:cNvPr id="3" name="ZoneTexte 2"/>
          <p:cNvSpPr txBox="1"/>
          <p:nvPr/>
        </p:nvSpPr>
        <p:spPr>
          <a:xfrm>
            <a:off x="6012160" y="2140982"/>
            <a:ext cx="3024336" cy="3016210"/>
          </a:xfrm>
          <a:prstGeom prst="rect">
            <a:avLst/>
          </a:prstGeom>
          <a:solidFill>
            <a:schemeClr val="accent3">
              <a:lumMod val="40000"/>
              <a:lumOff val="60000"/>
            </a:schemeClr>
          </a:solidFill>
          <a:ln w="12700">
            <a:solidFill>
              <a:srgbClr val="008000"/>
            </a:solidFill>
          </a:ln>
        </p:spPr>
        <p:txBody>
          <a:bodyPr wrap="square" rtlCol="0">
            <a:spAutoFit/>
          </a:bodyPr>
          <a:lstStyle/>
          <a:p>
            <a:pPr algn="just"/>
            <a:r>
              <a:rPr lang="fr-FR" b="1" dirty="0" smtClean="0">
                <a:solidFill>
                  <a:srgbClr val="002060"/>
                </a:solidFill>
                <a:latin typeface="Open Sans"/>
              </a:rPr>
              <a:t>Il est nécessaire de se référer à la version </a:t>
            </a:r>
            <a:r>
              <a:rPr lang="fr-FR" b="1" dirty="0" smtClean="0">
                <a:solidFill>
                  <a:srgbClr val="FF00FF"/>
                </a:solidFill>
                <a:latin typeface="Open Sans"/>
              </a:rPr>
              <a:t>officielle</a:t>
            </a:r>
            <a:r>
              <a:rPr lang="fr-FR" b="1" dirty="0" smtClean="0">
                <a:solidFill>
                  <a:schemeClr val="accent6">
                    <a:lumMod val="75000"/>
                  </a:schemeClr>
                </a:solidFill>
                <a:latin typeface="Open Sans"/>
              </a:rPr>
              <a:t> </a:t>
            </a:r>
            <a:r>
              <a:rPr lang="fr-FR" b="1" dirty="0" smtClean="0">
                <a:solidFill>
                  <a:srgbClr val="002060"/>
                </a:solidFill>
                <a:latin typeface="Open Sans"/>
              </a:rPr>
              <a:t>et </a:t>
            </a:r>
            <a:r>
              <a:rPr lang="fr-FR" b="1" dirty="0" smtClean="0">
                <a:solidFill>
                  <a:srgbClr val="FF00FF"/>
                </a:solidFill>
                <a:latin typeface="Open Sans"/>
              </a:rPr>
              <a:t>à jour </a:t>
            </a:r>
            <a:r>
              <a:rPr lang="fr-FR" b="1" dirty="0" smtClean="0">
                <a:solidFill>
                  <a:srgbClr val="002060"/>
                </a:solidFill>
                <a:latin typeface="Open Sans"/>
              </a:rPr>
              <a:t>du </a:t>
            </a:r>
            <a:r>
              <a:rPr lang="fr-FR" b="1" dirty="0" smtClean="0">
                <a:solidFill>
                  <a:srgbClr val="33CC33"/>
                </a:solidFill>
                <a:latin typeface="Open Sans"/>
              </a:rPr>
              <a:t>Code de la Route</a:t>
            </a:r>
            <a:r>
              <a:rPr lang="fr-FR" b="1" dirty="0">
                <a:solidFill>
                  <a:srgbClr val="FACD99"/>
                </a:solidFill>
                <a:latin typeface="Open Sans"/>
              </a:rPr>
              <a:t> </a:t>
            </a:r>
            <a:r>
              <a:rPr lang="fr-FR" b="1" dirty="0">
                <a:solidFill>
                  <a:srgbClr val="002060"/>
                </a:solidFill>
                <a:latin typeface="Open Sans"/>
              </a:rPr>
              <a:t>pour </a:t>
            </a:r>
            <a:r>
              <a:rPr lang="fr-FR" b="1" dirty="0" smtClean="0">
                <a:solidFill>
                  <a:srgbClr val="002060"/>
                </a:solidFill>
                <a:latin typeface="Open Sans"/>
              </a:rPr>
              <a:t>éviter les </a:t>
            </a:r>
            <a:r>
              <a:rPr lang="fr-FR" b="1" dirty="0" smtClean="0">
                <a:solidFill>
                  <a:srgbClr val="FF00FF"/>
                </a:solidFill>
                <a:latin typeface="Open Sans"/>
              </a:rPr>
              <a:t>interprétations</a:t>
            </a:r>
            <a:r>
              <a:rPr lang="fr-FR" b="1" dirty="0" smtClean="0">
                <a:solidFill>
                  <a:schemeClr val="accent6">
                    <a:lumMod val="75000"/>
                  </a:schemeClr>
                </a:solidFill>
                <a:latin typeface="Open Sans"/>
              </a:rPr>
              <a:t> </a:t>
            </a:r>
            <a:r>
              <a:rPr lang="fr-FR" b="1" dirty="0" smtClean="0">
                <a:solidFill>
                  <a:srgbClr val="002060"/>
                </a:solidFill>
                <a:latin typeface="Open Sans"/>
              </a:rPr>
              <a:t>que </a:t>
            </a:r>
            <a:r>
              <a:rPr lang="fr-FR" b="1" dirty="0">
                <a:solidFill>
                  <a:srgbClr val="002060"/>
                </a:solidFill>
                <a:latin typeface="Open Sans"/>
              </a:rPr>
              <a:t>le temps fait </a:t>
            </a:r>
            <a:r>
              <a:rPr lang="fr-FR" b="1" dirty="0" smtClean="0">
                <a:solidFill>
                  <a:srgbClr val="002060"/>
                </a:solidFill>
                <a:latin typeface="Open Sans"/>
              </a:rPr>
              <a:t>apparaître </a:t>
            </a:r>
            <a:r>
              <a:rPr lang="fr-FR" b="1" dirty="0">
                <a:solidFill>
                  <a:srgbClr val="002060"/>
                </a:solidFill>
                <a:latin typeface="Open Sans"/>
              </a:rPr>
              <a:t>à chacun</a:t>
            </a:r>
            <a:r>
              <a:rPr lang="fr-FR" b="1" dirty="0">
                <a:solidFill>
                  <a:srgbClr val="7030A0"/>
                </a:solidFill>
                <a:latin typeface="Open Sans"/>
              </a:rPr>
              <a:t> </a:t>
            </a:r>
            <a:r>
              <a:rPr lang="fr-FR" sz="1400" b="1" dirty="0">
                <a:solidFill>
                  <a:srgbClr val="7030A0"/>
                </a:solidFill>
                <a:latin typeface="Open Sans"/>
              </a:rPr>
              <a:t>- Conducteurs de véhicules, Piétons, mais aussi parfois Force de l'Ordre </a:t>
            </a:r>
            <a:r>
              <a:rPr lang="fr-FR" sz="1400" b="1" dirty="0" smtClean="0">
                <a:solidFill>
                  <a:srgbClr val="7030A0"/>
                </a:solidFill>
                <a:latin typeface="Open Sans"/>
              </a:rPr>
              <a:t>- </a:t>
            </a:r>
            <a:r>
              <a:rPr lang="fr-FR" b="1" dirty="0" smtClean="0">
                <a:solidFill>
                  <a:srgbClr val="002060"/>
                </a:solidFill>
                <a:latin typeface="Open Sans"/>
              </a:rPr>
              <a:t>comme </a:t>
            </a:r>
            <a:r>
              <a:rPr lang="fr-FR" b="1" dirty="0">
                <a:solidFill>
                  <a:srgbClr val="002060"/>
                </a:solidFill>
                <a:latin typeface="Open Sans"/>
              </a:rPr>
              <a:t>des</a:t>
            </a:r>
            <a:r>
              <a:rPr lang="fr-FR" b="1" dirty="0">
                <a:solidFill>
                  <a:srgbClr val="FACD99"/>
                </a:solidFill>
                <a:latin typeface="Open Sans"/>
              </a:rPr>
              <a:t> </a:t>
            </a:r>
            <a:r>
              <a:rPr lang="fr-FR" b="1" dirty="0">
                <a:solidFill>
                  <a:srgbClr val="FF00FF"/>
                </a:solidFill>
                <a:latin typeface="Open Sans"/>
              </a:rPr>
              <a:t>vérités acquises</a:t>
            </a:r>
            <a:r>
              <a:rPr lang="fr-FR" b="1" dirty="0">
                <a:solidFill>
                  <a:srgbClr val="002060"/>
                </a:solidFill>
                <a:latin typeface="Open Sans"/>
              </a:rPr>
              <a:t>.</a:t>
            </a:r>
            <a:endParaRPr lang="fr-FR" b="0" i="0" dirty="0">
              <a:solidFill>
                <a:srgbClr val="002060"/>
              </a:solidFill>
              <a:effectLst/>
              <a:latin typeface="Open Sans"/>
            </a:endParaRPr>
          </a:p>
        </p:txBody>
      </p:sp>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CODE DE LA ROUTE</a:t>
            </a:r>
            <a:endParaRPr lang="fr-FR" altLang="fr-FR" sz="2400" kern="0" dirty="0">
              <a:latin typeface="Arial Black" panose="020B0A04020102020204" pitchFamily="34" charset="0"/>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496" y="985373"/>
            <a:ext cx="1800000" cy="998275"/>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7006" y="891690"/>
            <a:ext cx="720000" cy="720000"/>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144" y="1772816"/>
            <a:ext cx="720000" cy="720000"/>
          </a:xfrm>
          <a:prstGeom prst="rect">
            <a:avLst/>
          </a:prstGeom>
        </p:spPr>
      </p:pic>
      <p:sp>
        <p:nvSpPr>
          <p:cNvPr id="11" name="ZoneTexte 10"/>
          <p:cNvSpPr txBox="1"/>
          <p:nvPr/>
        </p:nvSpPr>
        <p:spPr>
          <a:xfrm>
            <a:off x="125614" y="5373216"/>
            <a:ext cx="8910882" cy="1384995"/>
          </a:xfrm>
          <a:prstGeom prst="rect">
            <a:avLst/>
          </a:prstGeom>
          <a:solidFill>
            <a:srgbClr val="FA7689"/>
          </a:solidFill>
          <a:ln w="38100">
            <a:solidFill>
              <a:srgbClr val="00B050"/>
            </a:solidFill>
          </a:ln>
        </p:spPr>
        <p:txBody>
          <a:bodyPr wrap="square" rtlCol="0">
            <a:spAutoFit/>
          </a:bodyPr>
          <a:lstStyle/>
          <a:p>
            <a:pPr algn="ctr"/>
            <a:endParaRPr lang="fr-FR" sz="600" dirty="0" smtClean="0">
              <a:latin typeface="Arial Black" panose="020B0A04020102020204" pitchFamily="34" charset="0"/>
            </a:endParaRPr>
          </a:p>
          <a:p>
            <a:pPr algn="ctr"/>
            <a:r>
              <a:rPr lang="fr-FR" sz="2000" dirty="0">
                <a:latin typeface="Arial Black" panose="020B0A04020102020204" pitchFamily="34" charset="0"/>
              </a:rPr>
              <a:t>C’EST LA </a:t>
            </a:r>
            <a:r>
              <a:rPr lang="fr-FR" sz="2000" dirty="0">
                <a:solidFill>
                  <a:srgbClr val="008000"/>
                </a:solidFill>
                <a:latin typeface="Arial Black" panose="020B0A04020102020204" pitchFamily="34" charset="0"/>
              </a:rPr>
              <a:t>CONNAISSANCE</a:t>
            </a:r>
            <a:r>
              <a:rPr lang="fr-FR" sz="2000" dirty="0">
                <a:latin typeface="Arial Black" panose="020B0A04020102020204" pitchFamily="34" charset="0"/>
              </a:rPr>
              <a:t> ET LE </a:t>
            </a:r>
            <a:r>
              <a:rPr lang="fr-FR" sz="2000" dirty="0">
                <a:solidFill>
                  <a:srgbClr val="008000"/>
                </a:solidFill>
                <a:latin typeface="Arial Black" panose="020B0A04020102020204" pitchFamily="34" charset="0"/>
              </a:rPr>
              <a:t>RESPECT</a:t>
            </a:r>
            <a:r>
              <a:rPr lang="fr-FR" sz="2000" dirty="0">
                <a:latin typeface="Arial Black" panose="020B0A04020102020204" pitchFamily="34" charset="0"/>
              </a:rPr>
              <a:t> </a:t>
            </a:r>
            <a:r>
              <a:rPr lang="fr-FR" sz="2400" dirty="0">
                <a:ln>
                  <a:solidFill>
                    <a:srgbClr val="008000"/>
                  </a:solidFill>
                </a:ln>
                <a:solidFill>
                  <a:srgbClr val="00FFFF"/>
                </a:solidFill>
                <a:latin typeface="Arial Black" panose="020B0A04020102020204" pitchFamily="34" charset="0"/>
              </a:rPr>
              <a:t>PAR TOUS </a:t>
            </a:r>
            <a:r>
              <a:rPr lang="fr-FR" sz="2000" dirty="0">
                <a:latin typeface="Arial Black" panose="020B0A04020102020204" pitchFamily="34" charset="0"/>
              </a:rPr>
              <a:t>DU </a:t>
            </a:r>
            <a:r>
              <a:rPr lang="fr-FR" sz="2400" dirty="0">
                <a:ln>
                  <a:solidFill>
                    <a:srgbClr val="008000"/>
                  </a:solidFill>
                </a:ln>
                <a:solidFill>
                  <a:srgbClr val="FFFF00"/>
                </a:solidFill>
                <a:latin typeface="Arial Black" panose="020B0A04020102020204" pitchFamily="34" charset="0"/>
              </a:rPr>
              <a:t>CODE DE LA ROUTE </a:t>
            </a:r>
            <a:r>
              <a:rPr lang="fr-FR" sz="2000" dirty="0" smtClean="0">
                <a:latin typeface="Arial Black" panose="020B0A04020102020204" pitchFamily="34" charset="0"/>
              </a:rPr>
              <a:t>QUI SERT DE </a:t>
            </a:r>
            <a:r>
              <a:rPr lang="fr-FR" sz="2400" dirty="0" smtClean="0">
                <a:ln>
                  <a:solidFill>
                    <a:srgbClr val="002060"/>
                  </a:solidFill>
                </a:ln>
                <a:solidFill>
                  <a:srgbClr val="FF0000"/>
                </a:solidFill>
                <a:latin typeface="Arial Black" panose="020B0A04020102020204" pitchFamily="34" charset="0"/>
              </a:rPr>
              <a:t>CARROSSERIE</a:t>
            </a:r>
            <a:r>
              <a:rPr lang="fr-FR" sz="2000" dirty="0" smtClean="0">
                <a:latin typeface="Arial Black" panose="020B0A04020102020204" pitchFamily="34" charset="0"/>
              </a:rPr>
              <a:t> </a:t>
            </a:r>
          </a:p>
          <a:p>
            <a:pPr algn="ctr"/>
            <a:r>
              <a:rPr lang="fr-FR" sz="2000" dirty="0" smtClean="0">
                <a:latin typeface="Arial Black" panose="020B0A04020102020204" pitchFamily="34" charset="0"/>
              </a:rPr>
              <a:t>AUX </a:t>
            </a:r>
            <a:r>
              <a:rPr lang="fr-FR" sz="2400" dirty="0" smtClean="0">
                <a:ln>
                  <a:solidFill>
                    <a:srgbClr val="C00000"/>
                  </a:solidFill>
                </a:ln>
                <a:solidFill>
                  <a:srgbClr val="008000"/>
                </a:solidFill>
                <a:latin typeface="Arial Black" panose="020B0A04020102020204" pitchFamily="34" charset="0"/>
              </a:rPr>
              <a:t>CYCLISTES</a:t>
            </a:r>
            <a:r>
              <a:rPr lang="fr-FR" sz="2400" dirty="0" smtClean="0">
                <a:latin typeface="Arial Black" panose="020B0A04020102020204" pitchFamily="34" charset="0"/>
              </a:rPr>
              <a:t>, </a:t>
            </a:r>
            <a:r>
              <a:rPr lang="fr-FR" sz="2400" dirty="0" smtClean="0">
                <a:ln>
                  <a:solidFill>
                    <a:srgbClr val="0070C0"/>
                  </a:solidFill>
                </a:ln>
                <a:solidFill>
                  <a:schemeClr val="accent6">
                    <a:lumMod val="50000"/>
                  </a:schemeClr>
                </a:solidFill>
                <a:latin typeface="Arial Black" panose="020B0A04020102020204" pitchFamily="34" charset="0"/>
              </a:rPr>
              <a:t>CYCLOMOTORISTES</a:t>
            </a:r>
            <a:r>
              <a:rPr lang="fr-FR" sz="2000" dirty="0" smtClean="0">
                <a:latin typeface="Arial Black" panose="020B0A04020102020204" pitchFamily="34" charset="0"/>
              </a:rPr>
              <a:t> ET </a:t>
            </a:r>
            <a:r>
              <a:rPr lang="fr-FR" sz="2400" dirty="0" smtClean="0">
                <a:ln>
                  <a:solidFill>
                    <a:srgbClr val="C00000"/>
                  </a:solidFill>
                </a:ln>
                <a:solidFill>
                  <a:srgbClr val="0070C0"/>
                </a:solidFill>
                <a:latin typeface="Arial Black" panose="020B0A04020102020204" pitchFamily="34" charset="0"/>
              </a:rPr>
              <a:t>PIÉTONS</a:t>
            </a:r>
            <a:endParaRPr lang="fr-FR" sz="2400" dirty="0">
              <a:ln>
                <a:solidFill>
                  <a:srgbClr val="C00000"/>
                </a:solidFill>
              </a:ln>
              <a:solidFill>
                <a:srgbClr val="0070C0"/>
              </a:solidFill>
              <a:latin typeface="Arial Black" panose="020B0A04020102020204" pitchFamily="34" charset="0"/>
            </a:endParaRPr>
          </a:p>
          <a:p>
            <a:pPr algn="ctr"/>
            <a:endParaRPr lang="fr-FR" sz="600" dirty="0">
              <a:latin typeface="Arial Black" panose="020B0A04020102020204" pitchFamily="34" charset="0"/>
            </a:endParaRPr>
          </a:p>
        </p:txBody>
      </p:sp>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0192" y="994878"/>
            <a:ext cx="786890" cy="720000"/>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1055" y="1052736"/>
            <a:ext cx="818401" cy="720000"/>
          </a:xfrm>
          <a:prstGeom prst="rect">
            <a:avLst/>
          </a:prstGeom>
        </p:spPr>
      </p:pic>
    </p:spTree>
    <p:extLst>
      <p:ext uri="{BB962C8B-B14F-4D97-AF65-F5344CB8AC3E}">
        <p14:creationId xmlns:p14="http://schemas.microsoft.com/office/powerpoint/2010/main" val="1543211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21" y="2961368"/>
            <a:ext cx="8909575" cy="3780000"/>
          </a:xfrm>
          <a:prstGeom prst="rect">
            <a:avLst/>
          </a:prstGeom>
        </p:spPr>
      </p:pic>
      <p:grpSp>
        <p:nvGrpSpPr>
          <p:cNvPr id="8" name="Groupe 7"/>
          <p:cNvGrpSpPr/>
          <p:nvPr/>
        </p:nvGrpSpPr>
        <p:grpSpPr>
          <a:xfrm>
            <a:off x="107504" y="980728"/>
            <a:ext cx="4032000" cy="3396426"/>
            <a:chOff x="4574249" y="921369"/>
            <a:chExt cx="4032000" cy="3396426"/>
          </a:xfrm>
        </p:grpSpPr>
        <p:sp>
          <p:nvSpPr>
            <p:cNvPr id="7" name="ZoneTexte 6"/>
            <p:cNvSpPr txBox="1"/>
            <p:nvPr/>
          </p:nvSpPr>
          <p:spPr>
            <a:xfrm>
              <a:off x="4610249" y="2409580"/>
              <a:ext cx="3960000" cy="1908215"/>
            </a:xfrm>
            <a:prstGeom prst="rect">
              <a:avLst/>
            </a:prstGeom>
            <a:solidFill>
              <a:srgbClr val="92D050"/>
            </a:solidFill>
            <a:ln w="57150">
              <a:solidFill>
                <a:srgbClr val="CB00CC"/>
              </a:solidFill>
            </a:ln>
          </p:spPr>
          <p:txBody>
            <a:bodyPr wrap="square" rtlCol="0">
              <a:spAutoFit/>
            </a:bodyPr>
            <a:lstStyle/>
            <a:p>
              <a:pPr algn="ctr"/>
              <a:r>
                <a:rPr lang="fr-FR" sz="2400" dirty="0" smtClean="0">
                  <a:latin typeface="Arial Black" panose="020B0A04020102020204" pitchFamily="34" charset="0"/>
                </a:rPr>
                <a:t>Voie-Verte</a:t>
              </a:r>
            </a:p>
            <a:p>
              <a:pPr algn="ctr"/>
              <a:r>
                <a:rPr lang="fr-FR" sz="1600" b="1" dirty="0" smtClean="0">
                  <a:latin typeface="Arial Black" panose="020B0A04020102020204" pitchFamily="34" charset="0"/>
                  <a:cs typeface="Arial" panose="020B0604020202020204" pitchFamily="34" charset="0"/>
                </a:rPr>
                <a:t>Circulation des Véhicules Motorisés et des Piétons</a:t>
              </a:r>
            </a:p>
            <a:p>
              <a:pPr algn="ctr"/>
              <a:r>
                <a:rPr lang="fr-FR" sz="1600" b="1" dirty="0" smtClean="0">
                  <a:solidFill>
                    <a:srgbClr val="C00000"/>
                  </a:solidFill>
                  <a:latin typeface="Arial Black" panose="020B0A04020102020204" pitchFamily="34" charset="0"/>
                  <a:cs typeface="Arial" panose="020B0604020202020204" pitchFamily="34" charset="0"/>
                </a:rPr>
                <a:t>Vitesse : </a:t>
              </a:r>
              <a:r>
                <a:rPr lang="fr-FR" sz="2000" b="1" dirty="0" smtClean="0">
                  <a:solidFill>
                    <a:srgbClr val="C00000"/>
                  </a:solidFill>
                  <a:latin typeface="Arial Black" panose="020B0A04020102020204" pitchFamily="34" charset="0"/>
                  <a:cs typeface="Arial" panose="020B0604020202020204" pitchFamily="34" charset="0"/>
                </a:rPr>
                <a:t>&lt; 50 Km/h</a:t>
              </a:r>
            </a:p>
            <a:p>
              <a:r>
                <a:rPr lang="fr-FR" sz="1400" b="1" dirty="0" smtClean="0">
                  <a:latin typeface="Open Sans"/>
                  <a:cs typeface="Arial" panose="020B0604020202020204" pitchFamily="34" charset="0"/>
                </a:rPr>
                <a:t>Motorisé :	</a:t>
              </a:r>
              <a:r>
                <a:rPr lang="fr-FR" sz="1400" b="1" dirty="0" smtClean="0">
                  <a:solidFill>
                    <a:srgbClr val="C00000"/>
                  </a:solidFill>
                  <a:latin typeface="Arial Black" panose="020B0A04020102020204" pitchFamily="34" charset="0"/>
                  <a:cs typeface="Arial" panose="020B0604020202020204" pitchFamily="34" charset="0"/>
                </a:rPr>
                <a:t>INTERDIT</a:t>
              </a:r>
              <a:endParaRPr lang="fr-FR" sz="1200" b="1" dirty="0" smtClean="0">
                <a:solidFill>
                  <a:srgbClr val="C00000"/>
                </a:solidFill>
                <a:latin typeface="Arial Black" panose="020B0A04020102020204" pitchFamily="34" charset="0"/>
                <a:cs typeface="Arial" panose="020B0604020202020204" pitchFamily="34" charset="0"/>
              </a:endParaRPr>
            </a:p>
            <a:p>
              <a:r>
                <a:rPr lang="fr-FR" sz="1400" b="1" dirty="0" smtClean="0">
                  <a:latin typeface="Open Sans"/>
                  <a:cs typeface="Arial" panose="020B0604020202020204" pitchFamily="34" charset="0"/>
                </a:rPr>
                <a:t>Piétons : 	</a:t>
              </a:r>
              <a:r>
                <a:rPr lang="fr-FR" sz="1400" b="1" dirty="0" smtClean="0">
                  <a:solidFill>
                    <a:srgbClr val="0000FF"/>
                  </a:solidFill>
                  <a:latin typeface="Open Sans"/>
                  <a:cs typeface="Arial" panose="020B0604020202020204" pitchFamily="34" charset="0"/>
                </a:rPr>
                <a:t>Chaussée  </a:t>
              </a:r>
              <a:r>
                <a:rPr lang="fr-FR" sz="1200" b="1" dirty="0" smtClean="0">
                  <a:latin typeface="Open Sans"/>
                  <a:cs typeface="Arial" panose="020B0604020202020204" pitchFamily="34" charset="0"/>
                </a:rPr>
                <a:t>(Circuler sur </a:t>
              </a:r>
              <a:r>
                <a:rPr lang="fr-FR" sz="1200" b="1" dirty="0" smtClean="0">
                  <a:solidFill>
                    <a:srgbClr val="C00000"/>
                  </a:solidFill>
                  <a:latin typeface="Arial Black" panose="020B0A04020102020204" pitchFamily="34" charset="0"/>
                  <a:cs typeface="Arial" panose="020B0604020202020204" pitchFamily="34" charset="0"/>
                </a:rPr>
                <a:t>un CÔTÉ</a:t>
              </a:r>
              <a:r>
                <a:rPr lang="fr-FR" sz="1200" b="1" dirty="0" smtClean="0">
                  <a:latin typeface="Open Sans"/>
                  <a:cs typeface="Arial" panose="020B0604020202020204" pitchFamily="34" charset="0"/>
                </a:rPr>
                <a:t>)</a:t>
              </a:r>
            </a:p>
            <a:p>
              <a:r>
                <a:rPr lang="fr-FR" sz="1400" b="1" dirty="0" smtClean="0">
                  <a:latin typeface="Open Sans"/>
                  <a:cs typeface="Arial" panose="020B0604020202020204" pitchFamily="34" charset="0"/>
                </a:rPr>
                <a:t>Cyclistes :	</a:t>
              </a:r>
              <a:r>
                <a:rPr lang="fr-FR" sz="1400" b="1" dirty="0" smtClean="0">
                  <a:solidFill>
                    <a:srgbClr val="0000FF"/>
                  </a:solidFill>
                  <a:latin typeface="Open Sans"/>
                  <a:cs typeface="Arial" panose="020B0604020202020204" pitchFamily="34" charset="0"/>
                </a:rPr>
                <a:t>Chaussée </a:t>
              </a:r>
              <a:r>
                <a:rPr lang="fr-FR" sz="1200" b="1" dirty="0" smtClean="0">
                  <a:latin typeface="Open Sans"/>
                  <a:cs typeface="Arial" panose="020B0604020202020204" pitchFamily="34" charset="0"/>
                </a:rPr>
                <a:t>(rouler à </a:t>
              </a:r>
              <a:r>
                <a:rPr lang="fr-FR" sz="1200" b="1" dirty="0" smtClean="0">
                  <a:solidFill>
                    <a:srgbClr val="C00000"/>
                  </a:solidFill>
                  <a:latin typeface="Arial Black" panose="020B0A04020102020204" pitchFamily="34" charset="0"/>
                  <a:cs typeface="Arial" panose="020B0604020202020204" pitchFamily="34" charset="0"/>
                </a:rPr>
                <a:t>DROITE</a:t>
              </a:r>
              <a:r>
                <a:rPr lang="fr-FR" sz="1200" b="1" dirty="0" smtClean="0">
                  <a:latin typeface="Open Sans"/>
                  <a:cs typeface="Arial" panose="020B0604020202020204" pitchFamily="34" charset="0"/>
                </a:rPr>
                <a:t>)</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249" y="921369"/>
              <a:ext cx="4032000" cy="1517927"/>
            </a:xfrm>
            <a:prstGeom prst="rect">
              <a:avLst/>
            </a:prstGeom>
          </p:spPr>
        </p:pic>
      </p:grpSp>
    </p:spTree>
    <p:extLst>
      <p:ext uri="{BB962C8B-B14F-4D97-AF65-F5344CB8AC3E}">
        <p14:creationId xmlns:p14="http://schemas.microsoft.com/office/powerpoint/2010/main" val="394244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6" name="ZoneTexte 5"/>
          <p:cNvSpPr txBox="1"/>
          <p:nvPr/>
        </p:nvSpPr>
        <p:spPr>
          <a:xfrm>
            <a:off x="107506" y="1124744"/>
            <a:ext cx="8856982" cy="923330"/>
          </a:xfrm>
          <a:prstGeom prst="rect">
            <a:avLst/>
          </a:prstGeom>
          <a:solidFill>
            <a:schemeClr val="accent5">
              <a:lumMod val="20000"/>
              <a:lumOff val="80000"/>
            </a:schemeClr>
          </a:solidFill>
          <a:ln w="12700">
            <a:solidFill>
              <a:srgbClr val="7030A0"/>
            </a:solidFill>
          </a:ln>
        </p:spPr>
        <p:txBody>
          <a:bodyPr wrap="square" rtlCol="0">
            <a:spAutoFit/>
          </a:bodyPr>
          <a:lstStyle/>
          <a:p>
            <a:r>
              <a:rPr lang="fr-FR" b="1" dirty="0">
                <a:solidFill>
                  <a:srgbClr val="00B050"/>
                </a:solidFill>
                <a:latin typeface="Open Sans"/>
              </a:rPr>
              <a:t>Article R110-2</a:t>
            </a:r>
            <a:endParaRPr lang="fr-FR" dirty="0">
              <a:solidFill>
                <a:srgbClr val="00B050"/>
              </a:solidFill>
              <a:latin typeface="Open Sans"/>
            </a:endParaRPr>
          </a:p>
          <a:p>
            <a:r>
              <a:rPr lang="fr-FR" b="1" dirty="0">
                <a:solidFill>
                  <a:srgbClr val="002060"/>
                </a:solidFill>
                <a:latin typeface="Open Sans"/>
              </a:rPr>
              <a:t>Route exclusivement réservée à la circulation des </a:t>
            </a:r>
            <a:r>
              <a:rPr lang="fr-FR" b="1" dirty="0">
                <a:solidFill>
                  <a:srgbClr val="FF00FF"/>
                </a:solidFill>
                <a:latin typeface="Open Sans"/>
              </a:rPr>
              <a:t>véhicules non motorisés</a:t>
            </a:r>
            <a:r>
              <a:rPr lang="fr-FR" b="1" dirty="0">
                <a:solidFill>
                  <a:srgbClr val="002060"/>
                </a:solidFill>
                <a:latin typeface="Open Sans"/>
              </a:rPr>
              <a:t>, des </a:t>
            </a:r>
            <a:r>
              <a:rPr lang="fr-FR" b="1" dirty="0">
                <a:solidFill>
                  <a:srgbClr val="FF00FF"/>
                </a:solidFill>
                <a:latin typeface="Open Sans"/>
              </a:rPr>
              <a:t>piétons</a:t>
            </a:r>
            <a:r>
              <a:rPr lang="fr-FR" b="1" dirty="0">
                <a:solidFill>
                  <a:srgbClr val="FACD99"/>
                </a:solidFill>
                <a:latin typeface="Open Sans"/>
              </a:rPr>
              <a:t> </a:t>
            </a:r>
            <a:r>
              <a:rPr lang="fr-FR" b="1" dirty="0">
                <a:solidFill>
                  <a:srgbClr val="002060"/>
                </a:solidFill>
                <a:latin typeface="Open Sans"/>
              </a:rPr>
              <a:t>et des </a:t>
            </a:r>
            <a:r>
              <a:rPr lang="fr-FR" b="1" dirty="0">
                <a:solidFill>
                  <a:schemeClr val="accent6">
                    <a:lumMod val="75000"/>
                  </a:schemeClr>
                </a:solidFill>
                <a:latin typeface="Open Sans"/>
              </a:rPr>
              <a:t>cavaliers</a:t>
            </a:r>
            <a:r>
              <a:rPr lang="fr-FR" dirty="0">
                <a:solidFill>
                  <a:srgbClr val="FFFFFF"/>
                </a:solidFill>
                <a:latin typeface="Open Sans"/>
              </a:rPr>
              <a:t> </a:t>
            </a:r>
            <a:r>
              <a:rPr lang="fr-FR" sz="1400" b="1" dirty="0">
                <a:solidFill>
                  <a:srgbClr val="7030A0"/>
                </a:solidFill>
                <a:latin typeface="Open Sans"/>
              </a:rPr>
              <a:t>(sous réserve de l'autorisation par panonceau M4y</a:t>
            </a:r>
            <a:r>
              <a:rPr lang="fr-FR" sz="1400" b="1" dirty="0" smtClean="0">
                <a:solidFill>
                  <a:srgbClr val="7030A0"/>
                </a:solidFill>
                <a:latin typeface="Open Sans"/>
              </a:rPr>
              <a:t>)</a:t>
            </a:r>
            <a:endParaRPr lang="fr-FR" sz="1400" b="1" dirty="0">
              <a:solidFill>
                <a:srgbClr val="7030A0"/>
              </a:solidFill>
              <a:latin typeface="Open Sans"/>
            </a:endParaRPr>
          </a:p>
        </p:txBody>
      </p:sp>
      <p:sp>
        <p:nvSpPr>
          <p:cNvPr id="7" name="ZoneTexte 6"/>
          <p:cNvSpPr txBox="1"/>
          <p:nvPr/>
        </p:nvSpPr>
        <p:spPr>
          <a:xfrm>
            <a:off x="107506" y="6021288"/>
            <a:ext cx="8856982" cy="646331"/>
          </a:xfrm>
          <a:prstGeom prst="rect">
            <a:avLst/>
          </a:prstGeom>
          <a:solidFill>
            <a:schemeClr val="accent3">
              <a:lumMod val="60000"/>
              <a:lumOff val="40000"/>
            </a:schemeClr>
          </a:solidFill>
          <a:ln w="12700">
            <a:solidFill>
              <a:srgbClr val="FF0000"/>
            </a:solidFill>
          </a:ln>
        </p:spPr>
        <p:txBody>
          <a:bodyPr wrap="square" rtlCol="0">
            <a:spAutoFit/>
          </a:bodyPr>
          <a:lstStyle/>
          <a:p>
            <a:pPr algn="just"/>
            <a:r>
              <a:rPr lang="fr-FR" b="1" dirty="0" smtClean="0">
                <a:solidFill>
                  <a:srgbClr val="7030A0"/>
                </a:solidFill>
                <a:latin typeface="Open Sans"/>
              </a:rPr>
              <a:t>De </a:t>
            </a:r>
            <a:r>
              <a:rPr lang="fr-FR" b="1" dirty="0">
                <a:solidFill>
                  <a:srgbClr val="7030A0"/>
                </a:solidFill>
                <a:latin typeface="Open Sans"/>
              </a:rPr>
              <a:t>fait les </a:t>
            </a:r>
            <a:r>
              <a:rPr lang="fr-FR" b="1" dirty="0">
                <a:solidFill>
                  <a:srgbClr val="00B0F0"/>
                </a:solidFill>
                <a:latin typeface="Open Sans"/>
              </a:rPr>
              <a:t>piétons ne sont absolument pas </a:t>
            </a:r>
            <a:r>
              <a:rPr lang="fr-FR" b="1" dirty="0" smtClean="0">
                <a:solidFill>
                  <a:srgbClr val="00B0F0"/>
                </a:solidFill>
                <a:latin typeface="Open Sans"/>
              </a:rPr>
              <a:t>« prioritaires » </a:t>
            </a:r>
            <a:r>
              <a:rPr lang="fr-FR" b="1" dirty="0" smtClean="0">
                <a:solidFill>
                  <a:srgbClr val="7030A0"/>
                </a:solidFill>
                <a:latin typeface="Open Sans"/>
              </a:rPr>
              <a:t>sur ces voies mais </a:t>
            </a:r>
            <a:r>
              <a:rPr lang="fr-FR" b="1" dirty="0">
                <a:solidFill>
                  <a:srgbClr val="7030A0"/>
                </a:solidFill>
                <a:latin typeface="Open Sans"/>
              </a:rPr>
              <a:t>en revanche </a:t>
            </a:r>
            <a:r>
              <a:rPr lang="fr-FR" b="1" dirty="0" smtClean="0">
                <a:solidFill>
                  <a:srgbClr val="7030A0"/>
                </a:solidFill>
                <a:latin typeface="Open Sans"/>
              </a:rPr>
              <a:t>y sont </a:t>
            </a:r>
            <a:r>
              <a:rPr lang="fr-FR" b="1" dirty="0">
                <a:solidFill>
                  <a:srgbClr val="7030A0"/>
                </a:solidFill>
                <a:latin typeface="Open Sans"/>
              </a:rPr>
              <a:t>considérés comme les </a:t>
            </a:r>
            <a:r>
              <a:rPr lang="fr-FR" b="1" dirty="0">
                <a:solidFill>
                  <a:srgbClr val="00B0F0"/>
                </a:solidFill>
                <a:latin typeface="Open Sans"/>
              </a:rPr>
              <a:t>usagers les plus vulnérables</a:t>
            </a:r>
            <a:r>
              <a:rPr lang="fr-FR" b="1" dirty="0" smtClean="0">
                <a:solidFill>
                  <a:srgbClr val="7030A0"/>
                </a:solidFill>
                <a:latin typeface="Open Sans"/>
              </a:rPr>
              <a:t>.</a:t>
            </a:r>
            <a:endParaRPr lang="fr-FR" dirty="0">
              <a:solidFill>
                <a:srgbClr val="7030A0"/>
              </a:solidFill>
              <a:latin typeface="Open Sans"/>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13" y="2132856"/>
            <a:ext cx="1440000" cy="144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5" y="2132856"/>
            <a:ext cx="1425748" cy="1440000"/>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651" y="2132856"/>
            <a:ext cx="1440000" cy="1440000"/>
          </a:xfrm>
          <a:prstGeom prst="rect">
            <a:avLst/>
          </a:prstGeom>
        </p:spPr>
      </p:pic>
      <p:sp>
        <p:nvSpPr>
          <p:cNvPr id="11" name="ZoneTexte 10"/>
          <p:cNvSpPr txBox="1"/>
          <p:nvPr/>
        </p:nvSpPr>
        <p:spPr>
          <a:xfrm>
            <a:off x="107506" y="4161854"/>
            <a:ext cx="8856982" cy="923330"/>
          </a:xfrm>
          <a:prstGeom prst="rect">
            <a:avLst/>
          </a:prstGeom>
          <a:solidFill>
            <a:srgbClr val="FFFFCC"/>
          </a:solidFill>
          <a:ln w="12700">
            <a:solidFill>
              <a:srgbClr val="FF0000"/>
            </a:solidFill>
          </a:ln>
        </p:spPr>
        <p:txBody>
          <a:bodyPr wrap="square" rtlCol="0">
            <a:spAutoFit/>
          </a:bodyPr>
          <a:lstStyle/>
          <a:p>
            <a:pPr algn="just"/>
            <a:r>
              <a:rPr lang="fr-FR" b="1" dirty="0" smtClean="0">
                <a:solidFill>
                  <a:srgbClr val="7030A0"/>
                </a:solidFill>
                <a:latin typeface="Open Sans"/>
              </a:rPr>
              <a:t>Les </a:t>
            </a:r>
            <a:r>
              <a:rPr lang="fr-FR" b="1" dirty="0">
                <a:solidFill>
                  <a:srgbClr val="7030A0"/>
                </a:solidFill>
                <a:latin typeface="Open Sans"/>
              </a:rPr>
              <a:t>Voies Vertes, qui ne devraient pas poser de problèmes sont bien souvent une zone de </a:t>
            </a:r>
            <a:r>
              <a:rPr lang="fr-FR" b="1" dirty="0">
                <a:solidFill>
                  <a:srgbClr val="00B0F0"/>
                </a:solidFill>
                <a:latin typeface="Open Sans"/>
              </a:rPr>
              <a:t>conflit Cyclistes / Piétons </a:t>
            </a:r>
            <a:r>
              <a:rPr lang="fr-FR" b="1" dirty="0">
                <a:solidFill>
                  <a:srgbClr val="7030A0"/>
                </a:solidFill>
                <a:latin typeface="Open Sans"/>
              </a:rPr>
              <a:t>car chacun pense </a:t>
            </a:r>
            <a:r>
              <a:rPr lang="fr-FR" b="1" dirty="0" smtClean="0">
                <a:solidFill>
                  <a:srgbClr val="7030A0"/>
                </a:solidFill>
                <a:latin typeface="Open Sans"/>
              </a:rPr>
              <a:t>y circuler en ayant </a:t>
            </a:r>
            <a:r>
              <a:rPr lang="fr-FR" b="1" dirty="0">
                <a:solidFill>
                  <a:srgbClr val="7030A0"/>
                </a:solidFill>
                <a:latin typeface="Open Sans"/>
              </a:rPr>
              <a:t>des</a:t>
            </a:r>
            <a:r>
              <a:rPr lang="fr-FR" b="1" dirty="0">
                <a:solidFill>
                  <a:srgbClr val="002060"/>
                </a:solidFill>
                <a:latin typeface="Open Sans"/>
              </a:rPr>
              <a:t> </a:t>
            </a:r>
            <a:r>
              <a:rPr lang="fr-FR" b="1" dirty="0">
                <a:solidFill>
                  <a:srgbClr val="008000"/>
                </a:solidFill>
                <a:latin typeface="Open Sans"/>
              </a:rPr>
              <a:t>"Droits"</a:t>
            </a:r>
            <a:r>
              <a:rPr lang="fr-FR" b="1" dirty="0">
                <a:solidFill>
                  <a:srgbClr val="00B0F0"/>
                </a:solidFill>
                <a:latin typeface="Open Sans"/>
              </a:rPr>
              <a:t> </a:t>
            </a:r>
            <a:r>
              <a:rPr lang="fr-FR" b="1" dirty="0">
                <a:solidFill>
                  <a:srgbClr val="7030A0"/>
                </a:solidFill>
                <a:latin typeface="Open Sans"/>
              </a:rPr>
              <a:t>alors que tout le monde </a:t>
            </a:r>
            <a:r>
              <a:rPr lang="fr-FR" b="1" dirty="0" smtClean="0">
                <a:solidFill>
                  <a:srgbClr val="7030A0"/>
                </a:solidFill>
                <a:latin typeface="Open Sans"/>
              </a:rPr>
              <a:t>doit y circuler en pensant à ses</a:t>
            </a:r>
            <a:r>
              <a:rPr lang="fr-FR" b="1" dirty="0">
                <a:solidFill>
                  <a:srgbClr val="002060"/>
                </a:solidFill>
                <a:latin typeface="Open Sans"/>
              </a:rPr>
              <a:t> </a:t>
            </a:r>
            <a:r>
              <a:rPr lang="fr-FR" b="1" dirty="0">
                <a:solidFill>
                  <a:srgbClr val="008000"/>
                </a:solidFill>
                <a:latin typeface="Open Sans"/>
              </a:rPr>
              <a:t>"Devoirs</a:t>
            </a:r>
            <a:r>
              <a:rPr lang="fr-FR" b="1" dirty="0" smtClean="0">
                <a:solidFill>
                  <a:srgbClr val="008000"/>
                </a:solidFill>
                <a:latin typeface="Open Sans"/>
              </a:rPr>
              <a:t>"</a:t>
            </a:r>
            <a:r>
              <a:rPr lang="fr-FR" b="1" dirty="0" smtClean="0">
                <a:solidFill>
                  <a:srgbClr val="7030A0"/>
                </a:solidFill>
                <a:latin typeface="Open Sans"/>
              </a:rPr>
              <a:t>.</a:t>
            </a:r>
            <a:endParaRPr lang="fr-FR" dirty="0">
              <a:solidFill>
                <a:srgbClr val="7030A0"/>
              </a:solidFill>
              <a:latin typeface="Open Sans"/>
            </a:endParaRPr>
          </a:p>
        </p:txBody>
      </p:sp>
      <p:sp>
        <p:nvSpPr>
          <p:cNvPr id="12" name="ZoneTexte 11"/>
          <p:cNvSpPr txBox="1"/>
          <p:nvPr/>
        </p:nvSpPr>
        <p:spPr>
          <a:xfrm>
            <a:off x="107506" y="5229200"/>
            <a:ext cx="8856982" cy="646331"/>
          </a:xfrm>
          <a:prstGeom prst="rect">
            <a:avLst/>
          </a:prstGeom>
          <a:solidFill>
            <a:schemeClr val="bg2">
              <a:lumMod val="90000"/>
            </a:schemeClr>
          </a:solidFill>
          <a:ln w="12700">
            <a:solidFill>
              <a:srgbClr val="FF0000"/>
            </a:solidFill>
          </a:ln>
        </p:spPr>
        <p:txBody>
          <a:bodyPr wrap="square" rtlCol="0">
            <a:spAutoFit/>
          </a:bodyPr>
          <a:lstStyle/>
          <a:p>
            <a:pPr algn="just"/>
            <a:r>
              <a:rPr lang="fr-FR" b="1" dirty="0" smtClean="0">
                <a:solidFill>
                  <a:srgbClr val="7030A0"/>
                </a:solidFill>
                <a:latin typeface="Open Sans"/>
              </a:rPr>
              <a:t>Les </a:t>
            </a:r>
            <a:r>
              <a:rPr lang="fr-FR" b="1" dirty="0">
                <a:solidFill>
                  <a:srgbClr val="7030A0"/>
                </a:solidFill>
                <a:latin typeface="Open Sans"/>
              </a:rPr>
              <a:t>Voies Vertes ont été définies comme des </a:t>
            </a:r>
            <a:r>
              <a:rPr lang="fr-FR" b="1" dirty="0">
                <a:solidFill>
                  <a:srgbClr val="00B0F0"/>
                </a:solidFill>
                <a:latin typeface="Open Sans"/>
              </a:rPr>
              <a:t>pistes cyclables sur lesquelles les piétons sont autorisés à circuler</a:t>
            </a:r>
            <a:r>
              <a:rPr lang="fr-FR" b="1" dirty="0" smtClean="0">
                <a:solidFill>
                  <a:srgbClr val="7030A0"/>
                </a:solidFill>
                <a:latin typeface="Open Sans"/>
              </a:rPr>
              <a:t>.</a:t>
            </a:r>
            <a:endParaRPr lang="fr-FR" dirty="0">
              <a:solidFill>
                <a:srgbClr val="7030A0"/>
              </a:solidFill>
              <a:latin typeface="Open Sans"/>
            </a:endParaRPr>
          </a:p>
        </p:txBody>
      </p:sp>
      <p:sp>
        <p:nvSpPr>
          <p:cNvPr id="2" name="ZoneTexte 1"/>
          <p:cNvSpPr txBox="1"/>
          <p:nvPr/>
        </p:nvSpPr>
        <p:spPr>
          <a:xfrm>
            <a:off x="664027" y="3501008"/>
            <a:ext cx="1789171" cy="553998"/>
          </a:xfrm>
          <a:prstGeom prst="rect">
            <a:avLst/>
          </a:prstGeom>
          <a:noFill/>
        </p:spPr>
        <p:txBody>
          <a:bodyPr wrap="square" rtlCol="0">
            <a:spAutoFit/>
          </a:bodyPr>
          <a:lstStyle/>
          <a:p>
            <a:pPr algn="ctr"/>
            <a:r>
              <a:rPr lang="fr-FR" sz="1000" dirty="0">
                <a:latin typeface="Arial Black" panose="020B0A04020102020204" pitchFamily="34" charset="0"/>
              </a:rPr>
              <a:t>Panneau C115</a:t>
            </a:r>
          </a:p>
          <a:p>
            <a:pPr algn="ctr"/>
            <a:r>
              <a:rPr lang="fr-FR" sz="1000" b="1" dirty="0">
                <a:latin typeface="Arial" panose="020B0604020202020204" pitchFamily="34" charset="0"/>
                <a:cs typeface="Arial" panose="020B0604020202020204" pitchFamily="34" charset="0"/>
              </a:rPr>
              <a:t>Entrée </a:t>
            </a:r>
          </a:p>
          <a:p>
            <a:pPr algn="ctr"/>
            <a:r>
              <a:rPr lang="fr-FR" sz="1000" b="1" dirty="0">
                <a:latin typeface="Arial" panose="020B0604020202020204" pitchFamily="34" charset="0"/>
                <a:cs typeface="Arial" panose="020B0604020202020204" pitchFamily="34" charset="0"/>
              </a:rPr>
              <a:t>Voie </a:t>
            </a:r>
            <a:r>
              <a:rPr lang="fr-FR" sz="1000" b="1" dirty="0" smtClean="0">
                <a:latin typeface="Arial" panose="020B0604020202020204" pitchFamily="34" charset="0"/>
                <a:cs typeface="Arial" panose="020B0604020202020204" pitchFamily="34" charset="0"/>
              </a:rPr>
              <a:t>Verte</a:t>
            </a:r>
            <a:endParaRPr lang="fr-FR" sz="1000" b="1" dirty="0">
              <a:latin typeface="Arial" panose="020B0604020202020204" pitchFamily="34" charset="0"/>
              <a:cs typeface="Arial" panose="020B0604020202020204" pitchFamily="34" charset="0"/>
            </a:endParaRPr>
          </a:p>
        </p:txBody>
      </p:sp>
      <p:sp>
        <p:nvSpPr>
          <p:cNvPr id="13" name="ZoneTexte 12"/>
          <p:cNvSpPr txBox="1"/>
          <p:nvPr/>
        </p:nvSpPr>
        <p:spPr>
          <a:xfrm>
            <a:off x="6334503" y="3501008"/>
            <a:ext cx="1789171" cy="553998"/>
          </a:xfrm>
          <a:prstGeom prst="rect">
            <a:avLst/>
          </a:prstGeom>
          <a:noFill/>
        </p:spPr>
        <p:txBody>
          <a:bodyPr wrap="square" rtlCol="0">
            <a:spAutoFit/>
          </a:bodyPr>
          <a:lstStyle/>
          <a:p>
            <a:pPr algn="ctr"/>
            <a:r>
              <a:rPr lang="fr-FR" sz="1000" dirty="0">
                <a:latin typeface="Arial Black" panose="020B0A04020102020204" pitchFamily="34" charset="0"/>
              </a:rPr>
              <a:t>Panneau </a:t>
            </a:r>
            <a:r>
              <a:rPr lang="fr-FR" sz="1000" dirty="0" smtClean="0">
                <a:latin typeface="Arial Black" panose="020B0A04020102020204" pitchFamily="34" charset="0"/>
              </a:rPr>
              <a:t>C116</a:t>
            </a:r>
            <a:endParaRPr lang="fr-FR" sz="1000" dirty="0">
              <a:latin typeface="Arial Black" panose="020B0A04020102020204" pitchFamily="34" charset="0"/>
            </a:endParaRPr>
          </a:p>
          <a:p>
            <a:pPr algn="ctr"/>
            <a:r>
              <a:rPr lang="fr-FR" sz="1000" b="1" dirty="0" smtClean="0">
                <a:latin typeface="Arial" panose="020B0604020202020204" pitchFamily="34" charset="0"/>
                <a:cs typeface="Arial" panose="020B0604020202020204" pitchFamily="34" charset="0"/>
              </a:rPr>
              <a:t>Sortie </a:t>
            </a:r>
            <a:endParaRPr lang="fr-FR" sz="1000" b="1" dirty="0">
              <a:latin typeface="Arial" panose="020B0604020202020204" pitchFamily="34" charset="0"/>
              <a:cs typeface="Arial" panose="020B0604020202020204" pitchFamily="34" charset="0"/>
            </a:endParaRPr>
          </a:p>
          <a:p>
            <a:pPr algn="ctr"/>
            <a:r>
              <a:rPr lang="fr-FR" sz="1000" b="1" dirty="0">
                <a:latin typeface="Arial" panose="020B0604020202020204" pitchFamily="34" charset="0"/>
                <a:cs typeface="Arial" panose="020B0604020202020204" pitchFamily="34" charset="0"/>
              </a:rPr>
              <a:t>Voie </a:t>
            </a:r>
            <a:r>
              <a:rPr lang="fr-FR" sz="1000" b="1" dirty="0" smtClean="0">
                <a:latin typeface="Arial" panose="020B0604020202020204" pitchFamily="34" charset="0"/>
                <a:cs typeface="Arial" panose="020B0604020202020204" pitchFamily="34" charset="0"/>
              </a:rPr>
              <a:t>Verte</a:t>
            </a:r>
            <a:endParaRPr lang="fr-FR"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46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11"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 </a:t>
            </a:r>
            <a:endParaRPr lang="fr-FR" altLang="fr-FR" sz="2400" kern="0" dirty="0">
              <a:latin typeface="Arial Black" panose="020B0A04020102020204" pitchFamily="34" charset="0"/>
            </a:endParaRPr>
          </a:p>
        </p:txBody>
      </p:sp>
      <p:sp>
        <p:nvSpPr>
          <p:cNvPr id="2" name="ZoneTexte 1"/>
          <p:cNvSpPr txBox="1"/>
          <p:nvPr/>
        </p:nvSpPr>
        <p:spPr>
          <a:xfrm>
            <a:off x="137056" y="2228671"/>
            <a:ext cx="8827432" cy="1200329"/>
          </a:xfrm>
          <a:prstGeom prst="rect">
            <a:avLst/>
          </a:prstGeom>
          <a:solidFill>
            <a:schemeClr val="tx2">
              <a:lumMod val="20000"/>
              <a:lumOff val="80000"/>
            </a:schemeClr>
          </a:solidFill>
          <a:ln w="12700">
            <a:solidFill>
              <a:schemeClr val="accent6">
                <a:lumMod val="50000"/>
              </a:schemeClr>
            </a:solidFill>
          </a:ln>
        </p:spPr>
        <p:txBody>
          <a:bodyPr wrap="square" rtlCol="0">
            <a:spAutoFit/>
          </a:bodyPr>
          <a:lstStyle/>
          <a:p>
            <a:pPr algn="just"/>
            <a:r>
              <a:rPr lang="fr-FR" b="1" dirty="0">
                <a:solidFill>
                  <a:srgbClr val="002060"/>
                </a:solidFill>
                <a:latin typeface="Arial"/>
              </a:rPr>
              <a:t>Les cyclistes roulent comme sur une</a:t>
            </a:r>
            <a:r>
              <a:rPr lang="fr-FR" b="1" dirty="0">
                <a:solidFill>
                  <a:srgbClr val="002060"/>
                </a:solidFill>
                <a:latin typeface="Open Sans"/>
              </a:rPr>
              <a:t> </a:t>
            </a:r>
            <a:r>
              <a:rPr lang="fr-FR" b="1" dirty="0">
                <a:solidFill>
                  <a:srgbClr val="FF00FF"/>
                </a:solidFill>
                <a:latin typeface="Arial"/>
              </a:rPr>
              <a:t>route</a:t>
            </a:r>
            <a:r>
              <a:rPr lang="fr-FR" b="1" dirty="0">
                <a:solidFill>
                  <a:srgbClr val="FFFFFF"/>
                </a:solidFill>
                <a:latin typeface="Open Sans"/>
              </a:rPr>
              <a:t> </a:t>
            </a:r>
            <a:r>
              <a:rPr lang="fr-FR" b="1" dirty="0">
                <a:solidFill>
                  <a:srgbClr val="002060"/>
                </a:solidFill>
                <a:latin typeface="Arial"/>
              </a:rPr>
              <a:t> c'est à dire </a:t>
            </a:r>
            <a:r>
              <a:rPr lang="fr-FR" b="1" dirty="0">
                <a:solidFill>
                  <a:srgbClr val="FF00FF"/>
                </a:solidFill>
                <a:latin typeface="Arial Black" panose="020B0A04020102020204" pitchFamily="34" charset="0"/>
              </a:rPr>
              <a:t>"À DROITE"</a:t>
            </a:r>
            <a:r>
              <a:rPr lang="fr-FR" b="1" dirty="0">
                <a:solidFill>
                  <a:srgbClr val="FACD99"/>
                </a:solidFill>
                <a:latin typeface="Arial"/>
              </a:rPr>
              <a:t> </a:t>
            </a:r>
            <a:r>
              <a:rPr lang="fr-FR" sz="1400" b="1" dirty="0">
                <a:solidFill>
                  <a:srgbClr val="7030A0"/>
                </a:solidFill>
                <a:latin typeface="Open Sans"/>
              </a:rPr>
              <a:t>(pas de limitation de vitesse hormis 50 Km/h en ville ou panneau de limitation posé par la Municipalité)</a:t>
            </a:r>
            <a:r>
              <a:rPr lang="fr-FR" b="1" dirty="0">
                <a:solidFill>
                  <a:srgbClr val="002060"/>
                </a:solidFill>
                <a:latin typeface="Arial"/>
              </a:rPr>
              <a:t>.</a:t>
            </a:r>
            <a:endParaRPr lang="fr-FR" dirty="0">
              <a:solidFill>
                <a:srgbClr val="002060"/>
              </a:solidFill>
              <a:latin typeface="Open Sans"/>
            </a:endParaRPr>
          </a:p>
          <a:p>
            <a:pPr algn="just"/>
            <a:r>
              <a:rPr lang="fr-FR" b="1" dirty="0">
                <a:solidFill>
                  <a:srgbClr val="002060"/>
                </a:solidFill>
                <a:latin typeface="Open Sans"/>
              </a:rPr>
              <a:t>Les cyclistes doivent cependant être attentifs aux usagers les plus vulnérables conformément à </a:t>
            </a:r>
            <a:r>
              <a:rPr lang="fr-FR" b="1" dirty="0" smtClean="0">
                <a:solidFill>
                  <a:srgbClr val="002060"/>
                </a:solidFill>
                <a:latin typeface="Open Sans"/>
              </a:rPr>
              <a:t>l‘</a:t>
            </a:r>
            <a:r>
              <a:rPr lang="fr-FR" b="1" dirty="0" smtClean="0">
                <a:solidFill>
                  <a:srgbClr val="00B050"/>
                </a:solidFill>
                <a:latin typeface="Open Sans"/>
              </a:rPr>
              <a:t>Article R412-6</a:t>
            </a:r>
            <a:r>
              <a:rPr lang="fr-FR" b="1" dirty="0">
                <a:solidFill>
                  <a:srgbClr val="FFFFFF"/>
                </a:solidFill>
                <a:latin typeface="Open Sans"/>
              </a:rPr>
              <a:t> </a:t>
            </a:r>
            <a:r>
              <a:rPr lang="fr-FR" b="1" dirty="0">
                <a:solidFill>
                  <a:srgbClr val="002060"/>
                </a:solidFill>
                <a:latin typeface="Open Sans"/>
              </a:rPr>
              <a:t>du </a:t>
            </a:r>
            <a:r>
              <a:rPr lang="fr-FR" b="1" dirty="0">
                <a:solidFill>
                  <a:srgbClr val="00B050"/>
                </a:solidFill>
                <a:latin typeface="Open Sans"/>
              </a:rPr>
              <a:t>Code de la </a:t>
            </a:r>
            <a:r>
              <a:rPr lang="fr-FR" b="1" dirty="0" smtClean="0">
                <a:solidFill>
                  <a:srgbClr val="00B050"/>
                </a:solidFill>
                <a:latin typeface="Open Sans"/>
              </a:rPr>
              <a:t>Route</a:t>
            </a:r>
            <a:endParaRPr lang="fr-FR" dirty="0">
              <a:solidFill>
                <a:srgbClr val="00B050"/>
              </a:solidFill>
            </a:endParaRPr>
          </a:p>
        </p:txBody>
      </p:sp>
      <p:sp>
        <p:nvSpPr>
          <p:cNvPr id="3" name="ZoneTexte 2"/>
          <p:cNvSpPr txBox="1"/>
          <p:nvPr/>
        </p:nvSpPr>
        <p:spPr>
          <a:xfrm>
            <a:off x="137056" y="4532927"/>
            <a:ext cx="8827432" cy="1200329"/>
          </a:xfrm>
          <a:prstGeom prst="rect">
            <a:avLst/>
          </a:prstGeom>
          <a:solidFill>
            <a:schemeClr val="accent3">
              <a:lumMod val="40000"/>
              <a:lumOff val="60000"/>
            </a:schemeClr>
          </a:solidFill>
          <a:ln w="12700">
            <a:solidFill>
              <a:srgbClr val="0070C0"/>
            </a:solidFill>
          </a:ln>
        </p:spPr>
        <p:txBody>
          <a:bodyPr wrap="square" rtlCol="0">
            <a:spAutoFit/>
          </a:bodyPr>
          <a:lstStyle/>
          <a:p>
            <a:pPr algn="just"/>
            <a:r>
              <a:rPr lang="fr-FR" b="1" dirty="0">
                <a:solidFill>
                  <a:srgbClr val="00B050"/>
                </a:solidFill>
                <a:latin typeface="Open Sans"/>
              </a:rPr>
              <a:t>Article R415-11</a:t>
            </a:r>
            <a:endParaRPr lang="fr-FR" dirty="0">
              <a:solidFill>
                <a:srgbClr val="00B050"/>
              </a:solidFill>
              <a:latin typeface="Open Sans"/>
            </a:endParaRPr>
          </a:p>
          <a:p>
            <a:pPr algn="just"/>
            <a:r>
              <a:rPr lang="fr-FR" b="1" dirty="0">
                <a:solidFill>
                  <a:srgbClr val="002060"/>
                </a:solidFill>
                <a:latin typeface="Arial"/>
              </a:rPr>
              <a:t>Tout cycliste est tenu de céder le passage, au besoin en s’arrêtant, au piéton s’engageant</a:t>
            </a:r>
            <a:r>
              <a:rPr lang="fr-FR" b="1" dirty="0">
                <a:solidFill>
                  <a:srgbClr val="002060"/>
                </a:solidFill>
                <a:latin typeface="Open Sans"/>
              </a:rPr>
              <a:t> </a:t>
            </a:r>
            <a:r>
              <a:rPr lang="fr-FR" b="1" dirty="0">
                <a:solidFill>
                  <a:srgbClr val="FF00FF"/>
                </a:solidFill>
                <a:latin typeface="Arial"/>
              </a:rPr>
              <a:t>régulièrement</a:t>
            </a:r>
            <a:r>
              <a:rPr lang="fr-FR" b="1" dirty="0">
                <a:solidFill>
                  <a:srgbClr val="FACD99"/>
                </a:solidFill>
                <a:latin typeface="Open Sans"/>
              </a:rPr>
              <a:t> </a:t>
            </a:r>
            <a:r>
              <a:rPr lang="fr-FR" b="1" dirty="0">
                <a:solidFill>
                  <a:srgbClr val="002060"/>
                </a:solidFill>
                <a:latin typeface="Arial"/>
              </a:rPr>
              <a:t>dans la traversée d’une chaussée ou</a:t>
            </a:r>
            <a:r>
              <a:rPr lang="fr-FR" b="1" dirty="0">
                <a:solidFill>
                  <a:srgbClr val="002060"/>
                </a:solidFill>
                <a:latin typeface="Open Sans"/>
              </a:rPr>
              <a:t> </a:t>
            </a:r>
            <a:r>
              <a:rPr lang="fr-FR" b="1" dirty="0">
                <a:solidFill>
                  <a:srgbClr val="FF00FF"/>
                </a:solidFill>
                <a:latin typeface="Arial"/>
              </a:rPr>
              <a:t>manifestant clairement l’intention</a:t>
            </a:r>
            <a:r>
              <a:rPr lang="fr-FR" b="1" dirty="0">
                <a:solidFill>
                  <a:srgbClr val="FACD99"/>
                </a:solidFill>
                <a:latin typeface="Open Sans"/>
              </a:rPr>
              <a:t> </a:t>
            </a:r>
            <a:r>
              <a:rPr lang="fr-FR" b="1" dirty="0">
                <a:solidFill>
                  <a:srgbClr val="002060"/>
                </a:solidFill>
                <a:latin typeface="Arial"/>
              </a:rPr>
              <a:t>de le faire</a:t>
            </a:r>
            <a:r>
              <a:rPr lang="fr-FR" b="1" dirty="0" smtClean="0">
                <a:solidFill>
                  <a:srgbClr val="002060"/>
                </a:solidFill>
                <a:latin typeface="Arial"/>
              </a:rPr>
              <a:t>.</a:t>
            </a:r>
            <a:endParaRPr lang="fr-FR" dirty="0">
              <a:solidFill>
                <a:srgbClr val="002060"/>
              </a:solidFill>
              <a:latin typeface="Open Sans"/>
            </a:endParaRPr>
          </a:p>
        </p:txBody>
      </p:sp>
    </p:spTree>
    <p:extLst>
      <p:ext uri="{BB962C8B-B14F-4D97-AF65-F5344CB8AC3E}">
        <p14:creationId xmlns:p14="http://schemas.microsoft.com/office/powerpoint/2010/main" val="158780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11"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 </a:t>
            </a:r>
            <a:endParaRPr lang="fr-FR" altLang="fr-FR" sz="2400" kern="0" dirty="0">
              <a:latin typeface="Arial Black" panose="020B0A04020102020204" pitchFamily="34" charset="0"/>
            </a:endParaRPr>
          </a:p>
        </p:txBody>
      </p:sp>
      <p:sp>
        <p:nvSpPr>
          <p:cNvPr id="6" name="ZoneTexte 5"/>
          <p:cNvSpPr txBox="1"/>
          <p:nvPr/>
        </p:nvSpPr>
        <p:spPr>
          <a:xfrm>
            <a:off x="137056" y="1868631"/>
            <a:ext cx="8755424" cy="1200329"/>
          </a:xfrm>
          <a:prstGeom prst="rect">
            <a:avLst/>
          </a:prstGeom>
          <a:solidFill>
            <a:schemeClr val="accent4">
              <a:lumMod val="20000"/>
              <a:lumOff val="80000"/>
            </a:schemeClr>
          </a:solidFill>
          <a:ln w="12700">
            <a:solidFill>
              <a:schemeClr val="accent3">
                <a:lumMod val="50000"/>
              </a:schemeClr>
            </a:solidFill>
          </a:ln>
        </p:spPr>
        <p:txBody>
          <a:bodyPr wrap="square" rtlCol="0">
            <a:spAutoFit/>
          </a:bodyPr>
          <a:lstStyle/>
          <a:p>
            <a:pPr algn="just"/>
            <a:r>
              <a:rPr lang="fr-FR" b="1" dirty="0">
                <a:solidFill>
                  <a:srgbClr val="00B050"/>
                </a:solidFill>
                <a:latin typeface="Open Sans"/>
              </a:rPr>
              <a:t>Article R412-35</a:t>
            </a:r>
            <a:endParaRPr lang="fr-FR" dirty="0">
              <a:solidFill>
                <a:srgbClr val="00B050"/>
              </a:solidFill>
              <a:latin typeface="Open Sans"/>
            </a:endParaRPr>
          </a:p>
          <a:p>
            <a:pPr algn="just"/>
            <a:r>
              <a:rPr lang="fr-FR" b="1" dirty="0">
                <a:solidFill>
                  <a:srgbClr val="002060"/>
                </a:solidFill>
                <a:latin typeface="Arial"/>
              </a:rPr>
              <a:t>Lorsqu'il ne leur est pas possible d'utiliser les emplacements qui leur sont réservés ou en l'absence de ceux-ci, les piétons peuvent emprunter les autres parties de la</a:t>
            </a:r>
            <a:r>
              <a:rPr lang="fr-FR" b="1" dirty="0">
                <a:solidFill>
                  <a:srgbClr val="FF00FF"/>
                </a:solidFill>
                <a:latin typeface="Open Sans"/>
              </a:rPr>
              <a:t> </a:t>
            </a:r>
            <a:r>
              <a:rPr lang="fr-FR" b="1" dirty="0">
                <a:solidFill>
                  <a:srgbClr val="FF00FF"/>
                </a:solidFill>
                <a:latin typeface="Arial"/>
              </a:rPr>
              <a:t>route</a:t>
            </a:r>
            <a:r>
              <a:rPr lang="fr-FR" b="1" dirty="0">
                <a:solidFill>
                  <a:srgbClr val="FF00FF"/>
                </a:solidFill>
                <a:latin typeface="Open Sans"/>
              </a:rPr>
              <a:t> </a:t>
            </a:r>
            <a:r>
              <a:rPr lang="fr-FR" sz="1400" b="1" dirty="0">
                <a:solidFill>
                  <a:srgbClr val="7030A0"/>
                </a:solidFill>
                <a:latin typeface="Open Sans"/>
              </a:rPr>
              <a:t>(c'est à dire la </a:t>
            </a:r>
            <a:r>
              <a:rPr lang="fr-FR" sz="1400" b="1" dirty="0">
                <a:solidFill>
                  <a:srgbClr val="00B0F0"/>
                </a:solidFill>
                <a:latin typeface="Open Sans"/>
              </a:rPr>
              <a:t>chaussée</a:t>
            </a:r>
            <a:r>
              <a:rPr lang="fr-FR" sz="1400" b="1" dirty="0">
                <a:solidFill>
                  <a:srgbClr val="7030A0"/>
                </a:solidFill>
                <a:latin typeface="Open Sans"/>
              </a:rPr>
              <a:t>)</a:t>
            </a:r>
            <a:r>
              <a:rPr lang="fr-FR" b="1" dirty="0">
                <a:solidFill>
                  <a:srgbClr val="002060"/>
                </a:solidFill>
                <a:latin typeface="Open Sans"/>
              </a:rPr>
              <a:t> </a:t>
            </a:r>
            <a:r>
              <a:rPr lang="fr-FR" b="1" dirty="0">
                <a:solidFill>
                  <a:srgbClr val="002060"/>
                </a:solidFill>
                <a:latin typeface="Arial"/>
              </a:rPr>
              <a:t>en prenant les précautions nécessaires</a:t>
            </a:r>
            <a:r>
              <a:rPr lang="fr-FR" b="1" dirty="0" smtClean="0">
                <a:solidFill>
                  <a:srgbClr val="002060"/>
                </a:solidFill>
                <a:latin typeface="Arial"/>
              </a:rPr>
              <a:t>.</a:t>
            </a:r>
            <a:endParaRPr lang="fr-FR" dirty="0">
              <a:solidFill>
                <a:srgbClr val="002060"/>
              </a:solidFill>
              <a:latin typeface="Open Sans"/>
            </a:endParaRPr>
          </a:p>
        </p:txBody>
      </p:sp>
      <p:sp>
        <p:nvSpPr>
          <p:cNvPr id="7" name="ZoneTexte 6"/>
          <p:cNvSpPr txBox="1"/>
          <p:nvPr/>
        </p:nvSpPr>
        <p:spPr>
          <a:xfrm>
            <a:off x="137056" y="3371508"/>
            <a:ext cx="8755424" cy="1569660"/>
          </a:xfrm>
          <a:prstGeom prst="rect">
            <a:avLst/>
          </a:prstGeom>
          <a:solidFill>
            <a:schemeClr val="accent5">
              <a:lumMod val="40000"/>
              <a:lumOff val="60000"/>
            </a:schemeClr>
          </a:solidFill>
          <a:ln w="12700">
            <a:solidFill>
              <a:srgbClr val="C00000"/>
            </a:solidFill>
          </a:ln>
        </p:spPr>
        <p:txBody>
          <a:bodyPr wrap="square" rtlCol="0">
            <a:spAutoFit/>
          </a:bodyPr>
          <a:lstStyle/>
          <a:p>
            <a:pPr algn="just"/>
            <a:r>
              <a:rPr lang="fr-FR" b="1" dirty="0">
                <a:solidFill>
                  <a:srgbClr val="00B050"/>
                </a:solidFill>
                <a:latin typeface="Open Sans"/>
              </a:rPr>
              <a:t>Article R412-36</a:t>
            </a:r>
            <a:endParaRPr lang="fr-FR" dirty="0">
              <a:solidFill>
                <a:srgbClr val="00B050"/>
              </a:solidFill>
              <a:latin typeface="Open Sans"/>
            </a:endParaRPr>
          </a:p>
          <a:p>
            <a:pPr algn="just"/>
            <a:r>
              <a:rPr lang="fr-FR" b="1" dirty="0">
                <a:solidFill>
                  <a:srgbClr val="002060"/>
                </a:solidFill>
                <a:latin typeface="Arial"/>
              </a:rPr>
              <a:t>Lorsqu'ils empruntent la chaussée, les piétons doivent circuler </a:t>
            </a:r>
            <a:r>
              <a:rPr lang="fr-FR" b="1" dirty="0">
                <a:solidFill>
                  <a:srgbClr val="FF00FF"/>
                </a:solidFill>
                <a:latin typeface="Arial"/>
              </a:rPr>
              <a:t>près de l'un de ses bords</a:t>
            </a:r>
            <a:r>
              <a:rPr lang="fr-FR" b="1" dirty="0">
                <a:solidFill>
                  <a:srgbClr val="002060"/>
                </a:solidFill>
                <a:latin typeface="Arial"/>
              </a:rPr>
              <a:t>.</a:t>
            </a:r>
            <a:endParaRPr lang="fr-FR" dirty="0">
              <a:solidFill>
                <a:srgbClr val="002060"/>
              </a:solidFill>
              <a:latin typeface="Open Sans"/>
            </a:endParaRPr>
          </a:p>
          <a:p>
            <a:pPr algn="just"/>
            <a:r>
              <a:rPr lang="fr-FR" sz="1400" b="1" dirty="0">
                <a:solidFill>
                  <a:srgbClr val="7030A0"/>
                </a:solidFill>
                <a:latin typeface="Arial"/>
              </a:rPr>
              <a:t>Le bord droit serait préférable, sur une Voie Verte, pour avoir la même configuration que sur la route. Imaginons un seul instant que cela soit appliqué sur une départementale où les véhicules motorisés circuleraient à droite et les cycles sur le côté qui leur convient personnellement le mieux </a:t>
            </a:r>
            <a:r>
              <a:rPr lang="fr-FR" sz="1400" b="1" dirty="0" smtClean="0">
                <a:solidFill>
                  <a:srgbClr val="7030A0"/>
                </a:solidFill>
                <a:latin typeface="Arial"/>
              </a:rPr>
              <a:t>!!</a:t>
            </a:r>
            <a:endParaRPr lang="fr-FR" sz="1400" dirty="0">
              <a:solidFill>
                <a:srgbClr val="7030A0"/>
              </a:solidFill>
              <a:latin typeface="Open Sans"/>
            </a:endParaRPr>
          </a:p>
        </p:txBody>
      </p:sp>
      <p:sp>
        <p:nvSpPr>
          <p:cNvPr id="8" name="ZoneTexte 7"/>
          <p:cNvSpPr txBox="1"/>
          <p:nvPr/>
        </p:nvSpPr>
        <p:spPr>
          <a:xfrm>
            <a:off x="137056" y="5242555"/>
            <a:ext cx="8755424" cy="1138773"/>
          </a:xfrm>
          <a:prstGeom prst="rect">
            <a:avLst/>
          </a:prstGeom>
          <a:solidFill>
            <a:schemeClr val="accent3">
              <a:lumMod val="40000"/>
              <a:lumOff val="60000"/>
            </a:schemeClr>
          </a:solidFill>
          <a:ln w="12700">
            <a:solidFill>
              <a:srgbClr val="008000"/>
            </a:solidFill>
          </a:ln>
        </p:spPr>
        <p:txBody>
          <a:bodyPr wrap="square" rtlCol="0">
            <a:spAutoFit/>
          </a:bodyPr>
          <a:lstStyle/>
          <a:p>
            <a:pPr algn="just"/>
            <a:r>
              <a:rPr lang="fr-FR" b="1" dirty="0">
                <a:solidFill>
                  <a:srgbClr val="00B050"/>
                </a:solidFill>
                <a:latin typeface="Open Sans"/>
              </a:rPr>
              <a:t>Article R412-37</a:t>
            </a:r>
            <a:endParaRPr lang="fr-FR" dirty="0">
              <a:solidFill>
                <a:srgbClr val="00B050"/>
              </a:solidFill>
              <a:latin typeface="Open Sans"/>
            </a:endParaRPr>
          </a:p>
          <a:p>
            <a:pPr algn="just"/>
            <a:r>
              <a:rPr lang="fr-FR" b="1" dirty="0">
                <a:solidFill>
                  <a:srgbClr val="002060"/>
                </a:solidFill>
                <a:latin typeface="Open Sans"/>
              </a:rPr>
              <a:t>Les piétons doivent traverser la chaussée en tenant compte de la </a:t>
            </a:r>
            <a:r>
              <a:rPr lang="fr-FR" b="1" dirty="0">
                <a:solidFill>
                  <a:srgbClr val="FF00FF"/>
                </a:solidFill>
                <a:latin typeface="Open Sans"/>
              </a:rPr>
              <a:t>visibilité</a:t>
            </a:r>
            <a:r>
              <a:rPr lang="fr-FR" b="1" dirty="0">
                <a:solidFill>
                  <a:srgbClr val="FACD99"/>
                </a:solidFill>
                <a:latin typeface="Open Sans"/>
              </a:rPr>
              <a:t> </a:t>
            </a:r>
            <a:r>
              <a:rPr lang="fr-FR" b="1" dirty="0">
                <a:solidFill>
                  <a:srgbClr val="002060"/>
                </a:solidFill>
                <a:latin typeface="Open Sans"/>
              </a:rPr>
              <a:t>ainsi que de la </a:t>
            </a:r>
            <a:r>
              <a:rPr lang="fr-FR" b="1" dirty="0">
                <a:solidFill>
                  <a:srgbClr val="FF00FF"/>
                </a:solidFill>
                <a:latin typeface="Open Sans"/>
              </a:rPr>
              <a:t>distance</a:t>
            </a:r>
            <a:r>
              <a:rPr lang="fr-FR" b="1" dirty="0">
                <a:solidFill>
                  <a:srgbClr val="FACD99"/>
                </a:solidFill>
                <a:latin typeface="Open Sans"/>
              </a:rPr>
              <a:t> </a:t>
            </a:r>
            <a:r>
              <a:rPr lang="fr-FR" b="1" dirty="0">
                <a:solidFill>
                  <a:srgbClr val="002060"/>
                </a:solidFill>
                <a:latin typeface="Open Sans"/>
              </a:rPr>
              <a:t>et de la </a:t>
            </a:r>
            <a:r>
              <a:rPr lang="fr-FR" b="1" dirty="0">
                <a:solidFill>
                  <a:srgbClr val="FF00FF"/>
                </a:solidFill>
                <a:latin typeface="Open Sans"/>
              </a:rPr>
              <a:t>vitesse des véhicules</a:t>
            </a:r>
            <a:r>
              <a:rPr lang="fr-FR" b="1" dirty="0">
                <a:solidFill>
                  <a:srgbClr val="002060"/>
                </a:solidFill>
                <a:latin typeface="Open Sans"/>
              </a:rPr>
              <a:t>.</a:t>
            </a:r>
            <a:endParaRPr lang="fr-FR" dirty="0">
              <a:solidFill>
                <a:srgbClr val="002060"/>
              </a:solidFill>
              <a:latin typeface="Open Sans"/>
            </a:endParaRPr>
          </a:p>
          <a:p>
            <a:pPr algn="just"/>
            <a:r>
              <a:rPr lang="fr-FR" sz="1400" b="1" dirty="0">
                <a:solidFill>
                  <a:srgbClr val="7030A0"/>
                </a:solidFill>
                <a:latin typeface="Open Sans"/>
              </a:rPr>
              <a:t>C’est la prise en compte de leur propre sécurité</a:t>
            </a:r>
            <a:r>
              <a:rPr lang="fr-FR" sz="1400" b="1" dirty="0" smtClean="0">
                <a:solidFill>
                  <a:srgbClr val="7030A0"/>
                </a:solidFill>
                <a:latin typeface="Open Sans"/>
              </a:rPr>
              <a:t>.</a:t>
            </a:r>
            <a:endParaRPr lang="fr-FR" sz="1400" dirty="0">
              <a:solidFill>
                <a:srgbClr val="7030A0"/>
              </a:solidFill>
              <a:latin typeface="Open Sans"/>
            </a:endParaRPr>
          </a:p>
        </p:txBody>
      </p:sp>
    </p:spTree>
    <p:extLst>
      <p:ext uri="{BB962C8B-B14F-4D97-AF65-F5344CB8AC3E}">
        <p14:creationId xmlns:p14="http://schemas.microsoft.com/office/powerpoint/2010/main" val="41954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11"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 </a:t>
            </a:r>
            <a:endParaRPr lang="fr-FR" altLang="fr-FR" sz="2400" kern="0" dirty="0">
              <a:latin typeface="Arial Black" panose="020B0A04020102020204" pitchFamily="34" charset="0"/>
            </a:endParaRPr>
          </a:p>
        </p:txBody>
      </p:sp>
      <p:sp>
        <p:nvSpPr>
          <p:cNvPr id="9" name="ZoneTexte 8"/>
          <p:cNvSpPr txBox="1"/>
          <p:nvPr/>
        </p:nvSpPr>
        <p:spPr>
          <a:xfrm>
            <a:off x="137056" y="2506251"/>
            <a:ext cx="8755424" cy="1138773"/>
          </a:xfrm>
          <a:prstGeom prst="rect">
            <a:avLst/>
          </a:prstGeom>
          <a:solidFill>
            <a:schemeClr val="accent6">
              <a:lumMod val="40000"/>
              <a:lumOff val="60000"/>
            </a:schemeClr>
          </a:solidFill>
          <a:ln w="12700">
            <a:solidFill>
              <a:srgbClr val="002060"/>
            </a:solidFill>
          </a:ln>
        </p:spPr>
        <p:txBody>
          <a:bodyPr wrap="square" rtlCol="0">
            <a:spAutoFit/>
          </a:bodyPr>
          <a:lstStyle/>
          <a:p>
            <a:pPr algn="just"/>
            <a:r>
              <a:rPr lang="fr-FR" b="1" dirty="0">
                <a:solidFill>
                  <a:srgbClr val="00B050"/>
                </a:solidFill>
                <a:latin typeface="Open Sans"/>
              </a:rPr>
              <a:t>Article R412-39</a:t>
            </a:r>
            <a:endParaRPr lang="fr-FR" dirty="0">
              <a:solidFill>
                <a:srgbClr val="00B050"/>
              </a:solidFill>
              <a:latin typeface="Open Sans"/>
            </a:endParaRPr>
          </a:p>
          <a:p>
            <a:pPr algn="just"/>
            <a:r>
              <a:rPr lang="fr-FR" b="1" dirty="0">
                <a:solidFill>
                  <a:srgbClr val="002060"/>
                </a:solidFill>
                <a:latin typeface="Open Sans"/>
              </a:rPr>
              <a:t>Hors des intersections, les piétons sont tenus de traverser la chaussée </a:t>
            </a:r>
            <a:r>
              <a:rPr lang="fr-FR" b="1" dirty="0">
                <a:solidFill>
                  <a:srgbClr val="FF00FF"/>
                </a:solidFill>
                <a:latin typeface="Open Sans"/>
              </a:rPr>
              <a:t>perpendiculairement</a:t>
            </a:r>
            <a:r>
              <a:rPr lang="fr-FR" b="1" dirty="0">
                <a:solidFill>
                  <a:srgbClr val="FACD99"/>
                </a:solidFill>
                <a:latin typeface="Open Sans"/>
              </a:rPr>
              <a:t> </a:t>
            </a:r>
            <a:r>
              <a:rPr lang="fr-FR" b="1" dirty="0">
                <a:solidFill>
                  <a:srgbClr val="002060"/>
                </a:solidFill>
                <a:latin typeface="Open Sans"/>
              </a:rPr>
              <a:t>à son axe.</a:t>
            </a:r>
            <a:endParaRPr lang="fr-FR" dirty="0">
              <a:solidFill>
                <a:srgbClr val="002060"/>
              </a:solidFill>
              <a:latin typeface="Open Sans"/>
            </a:endParaRPr>
          </a:p>
          <a:p>
            <a:pPr algn="just"/>
            <a:r>
              <a:rPr lang="fr-FR" sz="1400" b="1" dirty="0">
                <a:solidFill>
                  <a:srgbClr val="7030A0"/>
                </a:solidFill>
                <a:latin typeface="Open Sans"/>
              </a:rPr>
              <a:t>Il faut donc éviter de circuler en biais ou </a:t>
            </a:r>
            <a:r>
              <a:rPr lang="fr-FR" sz="1400" b="1" dirty="0" err="1">
                <a:solidFill>
                  <a:srgbClr val="7030A0"/>
                </a:solidFill>
                <a:latin typeface="Open Sans"/>
              </a:rPr>
              <a:t>zig-zag</a:t>
            </a:r>
            <a:r>
              <a:rPr lang="fr-FR" sz="1400" b="1" dirty="0">
                <a:solidFill>
                  <a:srgbClr val="7030A0"/>
                </a:solidFill>
                <a:latin typeface="Open Sans"/>
              </a:rPr>
              <a:t>. </a:t>
            </a:r>
            <a:endParaRPr lang="fr-FR" sz="1400" dirty="0">
              <a:solidFill>
                <a:srgbClr val="7030A0"/>
              </a:solidFill>
              <a:latin typeface="Open Sans"/>
            </a:endParaRPr>
          </a:p>
        </p:txBody>
      </p:sp>
      <p:sp>
        <p:nvSpPr>
          <p:cNvPr id="2" name="ZoneTexte 1"/>
          <p:cNvSpPr txBox="1"/>
          <p:nvPr/>
        </p:nvSpPr>
        <p:spPr>
          <a:xfrm>
            <a:off x="179512" y="4595063"/>
            <a:ext cx="8712968" cy="1354217"/>
          </a:xfrm>
          <a:prstGeom prst="rect">
            <a:avLst/>
          </a:prstGeom>
          <a:solidFill>
            <a:schemeClr val="accent3">
              <a:lumMod val="40000"/>
              <a:lumOff val="60000"/>
            </a:schemeClr>
          </a:solidFill>
          <a:ln w="12700">
            <a:solidFill>
              <a:srgbClr val="FF0000"/>
            </a:solidFill>
          </a:ln>
        </p:spPr>
        <p:txBody>
          <a:bodyPr wrap="square" rtlCol="0">
            <a:spAutoFit/>
          </a:bodyPr>
          <a:lstStyle/>
          <a:p>
            <a:pPr algn="just"/>
            <a:r>
              <a:rPr lang="fr-FR" b="1" dirty="0">
                <a:solidFill>
                  <a:srgbClr val="00B050"/>
                </a:solidFill>
                <a:latin typeface="Open Sans"/>
              </a:rPr>
              <a:t>Article L211-22 du Code Rural et Arrêté Municipal 2006-400 (Art. 1°)</a:t>
            </a:r>
            <a:endParaRPr lang="fr-FR" dirty="0">
              <a:solidFill>
                <a:srgbClr val="00B050"/>
              </a:solidFill>
              <a:latin typeface="Open Sans"/>
            </a:endParaRPr>
          </a:p>
          <a:p>
            <a:pPr algn="just"/>
            <a:r>
              <a:rPr lang="fr-FR" b="1" dirty="0">
                <a:solidFill>
                  <a:srgbClr val="002060"/>
                </a:solidFill>
                <a:latin typeface="Arial"/>
              </a:rPr>
              <a:t>Les</a:t>
            </a:r>
            <a:r>
              <a:rPr lang="fr-FR" b="1" dirty="0">
                <a:solidFill>
                  <a:srgbClr val="002060"/>
                </a:solidFill>
                <a:latin typeface="Open Sans"/>
              </a:rPr>
              <a:t> </a:t>
            </a:r>
            <a:r>
              <a:rPr lang="fr-FR" b="1" dirty="0">
                <a:solidFill>
                  <a:srgbClr val="002060"/>
                </a:solidFill>
                <a:latin typeface="Arial"/>
              </a:rPr>
              <a:t>chiens, qui sont</a:t>
            </a:r>
            <a:r>
              <a:rPr lang="fr-FR" b="1" dirty="0">
                <a:solidFill>
                  <a:srgbClr val="002060"/>
                </a:solidFill>
                <a:latin typeface="Open Sans"/>
              </a:rPr>
              <a:t> </a:t>
            </a:r>
            <a:r>
              <a:rPr lang="fr-FR" b="1" dirty="0">
                <a:solidFill>
                  <a:schemeClr val="accent6">
                    <a:lumMod val="75000"/>
                  </a:schemeClr>
                </a:solidFill>
                <a:latin typeface="Arial"/>
              </a:rPr>
              <a:t>toujours</a:t>
            </a:r>
            <a:r>
              <a:rPr lang="fr-FR" b="1" dirty="0">
                <a:solidFill>
                  <a:srgbClr val="002060"/>
                </a:solidFill>
                <a:latin typeface="Arial"/>
              </a:rPr>
              <a:t> sous</a:t>
            </a:r>
            <a:r>
              <a:rPr lang="fr-FR" b="1" dirty="0">
                <a:solidFill>
                  <a:srgbClr val="002060"/>
                </a:solidFill>
                <a:latin typeface="Open Sans"/>
              </a:rPr>
              <a:t> </a:t>
            </a:r>
            <a:r>
              <a:rPr lang="fr-FR" b="1" dirty="0">
                <a:solidFill>
                  <a:srgbClr val="002060"/>
                </a:solidFill>
                <a:latin typeface="Arial"/>
              </a:rPr>
              <a:t>la</a:t>
            </a:r>
            <a:r>
              <a:rPr lang="fr-FR" b="1" dirty="0">
                <a:solidFill>
                  <a:srgbClr val="002060"/>
                </a:solidFill>
                <a:latin typeface="Open Sans"/>
              </a:rPr>
              <a:t> </a:t>
            </a:r>
            <a:r>
              <a:rPr lang="fr-FR" b="1" dirty="0">
                <a:solidFill>
                  <a:srgbClr val="FF00FF"/>
                </a:solidFill>
                <a:latin typeface="Arial"/>
              </a:rPr>
              <a:t>responsabilité de leur propriétaire</a:t>
            </a:r>
            <a:r>
              <a:rPr lang="fr-FR" b="1" dirty="0">
                <a:solidFill>
                  <a:srgbClr val="002060"/>
                </a:solidFill>
                <a:latin typeface="Arial"/>
              </a:rPr>
              <a:t>, doivent être</a:t>
            </a:r>
            <a:r>
              <a:rPr lang="fr-FR" b="1" dirty="0">
                <a:solidFill>
                  <a:srgbClr val="FACD99"/>
                </a:solidFill>
                <a:latin typeface="Open Sans"/>
              </a:rPr>
              <a:t> </a:t>
            </a:r>
            <a:r>
              <a:rPr lang="fr-FR" b="1" dirty="0">
                <a:solidFill>
                  <a:srgbClr val="FF00FF"/>
                </a:solidFill>
                <a:latin typeface="Arial"/>
              </a:rPr>
              <a:t>tenus en laisse</a:t>
            </a:r>
            <a:r>
              <a:rPr lang="fr-FR" b="1" dirty="0">
                <a:solidFill>
                  <a:srgbClr val="002060"/>
                </a:solidFill>
                <a:latin typeface="Open Sans"/>
              </a:rPr>
              <a:t> </a:t>
            </a:r>
            <a:r>
              <a:rPr lang="fr-FR" b="1" dirty="0">
                <a:solidFill>
                  <a:srgbClr val="002060"/>
                </a:solidFill>
                <a:latin typeface="Arial"/>
              </a:rPr>
              <a:t>dans l’espace public</a:t>
            </a:r>
            <a:r>
              <a:rPr lang="fr-FR" b="1" dirty="0">
                <a:solidFill>
                  <a:srgbClr val="002060"/>
                </a:solidFill>
                <a:latin typeface="Open Sans"/>
              </a:rPr>
              <a:t>.</a:t>
            </a:r>
            <a:endParaRPr lang="fr-FR" dirty="0">
              <a:solidFill>
                <a:srgbClr val="002060"/>
              </a:solidFill>
              <a:latin typeface="Open Sans"/>
            </a:endParaRPr>
          </a:p>
          <a:p>
            <a:pPr algn="just"/>
            <a:r>
              <a:rPr lang="fr-FR" sz="1400" b="1" dirty="0">
                <a:solidFill>
                  <a:srgbClr val="7030A0"/>
                </a:solidFill>
                <a:latin typeface="Open Sans"/>
              </a:rPr>
              <a:t>Il faut éviter la laisse de </a:t>
            </a:r>
            <a:r>
              <a:rPr lang="fr-FR" sz="1400" b="1" dirty="0">
                <a:solidFill>
                  <a:srgbClr val="00B0F0"/>
                </a:solidFill>
                <a:latin typeface="Open Sans"/>
              </a:rPr>
              <a:t>10 m de long </a:t>
            </a:r>
            <a:r>
              <a:rPr lang="fr-FR" sz="1400" b="1" dirty="0">
                <a:solidFill>
                  <a:srgbClr val="7030A0"/>
                </a:solidFill>
                <a:latin typeface="Open Sans"/>
              </a:rPr>
              <a:t>car les chiens mal maîtrisés peuvent causer des chutes ou être </a:t>
            </a:r>
            <a:r>
              <a:rPr lang="fr-FR" sz="1400" b="1" dirty="0" smtClean="0">
                <a:solidFill>
                  <a:srgbClr val="7030A0"/>
                </a:solidFill>
                <a:latin typeface="Open Sans"/>
              </a:rPr>
              <a:t>eux-mêmes </a:t>
            </a:r>
            <a:r>
              <a:rPr lang="fr-FR" sz="1400" b="1" dirty="0">
                <a:solidFill>
                  <a:srgbClr val="7030A0"/>
                </a:solidFill>
                <a:latin typeface="Open Sans"/>
              </a:rPr>
              <a:t>blessés</a:t>
            </a:r>
            <a:r>
              <a:rPr lang="fr-FR" sz="1400" b="1" dirty="0" smtClean="0">
                <a:solidFill>
                  <a:srgbClr val="7030A0"/>
                </a:solidFill>
                <a:latin typeface="Open Sans"/>
              </a:rPr>
              <a:t>.</a:t>
            </a:r>
            <a:endParaRPr lang="fr-FR" sz="1400" dirty="0">
              <a:solidFill>
                <a:srgbClr val="7030A0"/>
              </a:solidFill>
              <a:latin typeface="Open Sans"/>
            </a:endParaRPr>
          </a:p>
        </p:txBody>
      </p:sp>
    </p:spTree>
    <p:extLst>
      <p:ext uri="{BB962C8B-B14F-4D97-AF65-F5344CB8AC3E}">
        <p14:creationId xmlns:p14="http://schemas.microsoft.com/office/powerpoint/2010/main" val="385971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11"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CONSEILS DE L'AF3V </a:t>
            </a:r>
            <a:endParaRPr lang="fr-FR" altLang="fr-FR" sz="2400" kern="0" dirty="0">
              <a:latin typeface="Arial Black" panose="020B0A04020102020204" pitchFamily="34" charset="0"/>
            </a:endParaRPr>
          </a:p>
        </p:txBody>
      </p:sp>
      <p:sp>
        <p:nvSpPr>
          <p:cNvPr id="7" name="ZoneTexte 6"/>
          <p:cNvSpPr txBox="1"/>
          <p:nvPr/>
        </p:nvSpPr>
        <p:spPr>
          <a:xfrm>
            <a:off x="4615565" y="908720"/>
            <a:ext cx="4379959" cy="646331"/>
          </a:xfrm>
          <a:prstGeom prst="rect">
            <a:avLst/>
          </a:prstGeom>
          <a:solidFill>
            <a:schemeClr val="accent2">
              <a:lumMod val="20000"/>
              <a:lumOff val="80000"/>
            </a:schemeClr>
          </a:solidFill>
          <a:ln w="19050">
            <a:solidFill>
              <a:srgbClr val="0070C0"/>
            </a:solidFill>
          </a:ln>
        </p:spPr>
        <p:txBody>
          <a:bodyPr wrap="square" rtlCol="0">
            <a:spAutoFit/>
          </a:bodyPr>
          <a:lstStyle/>
          <a:p>
            <a:pPr algn="ctr"/>
            <a:r>
              <a:rPr lang="fr-FR" b="1" dirty="0" smtClean="0">
                <a:solidFill>
                  <a:srgbClr val="339933"/>
                </a:solidFill>
                <a:latin typeface="Arial Black" panose="020B0A04020102020204" pitchFamily="34" charset="0"/>
              </a:rPr>
              <a:t>CODE DE CONDUITE À USAGE DES VOIES VERTES</a:t>
            </a:r>
            <a:endParaRPr lang="fr-FR" dirty="0">
              <a:solidFill>
                <a:srgbClr val="339933"/>
              </a:solidFill>
              <a:latin typeface="Arial Black" panose="020B0A04020102020204" pitchFamily="34" charset="0"/>
            </a:endParaRPr>
          </a:p>
        </p:txBody>
      </p:sp>
      <p:sp>
        <p:nvSpPr>
          <p:cNvPr id="6" name="ZoneTexte 5"/>
          <p:cNvSpPr txBox="1"/>
          <p:nvPr/>
        </p:nvSpPr>
        <p:spPr>
          <a:xfrm>
            <a:off x="137056" y="1919729"/>
            <a:ext cx="8858468" cy="4893647"/>
          </a:xfrm>
          <a:prstGeom prst="rect">
            <a:avLst/>
          </a:prstGeom>
          <a:solidFill>
            <a:schemeClr val="bg2">
              <a:lumMod val="75000"/>
            </a:schemeClr>
          </a:solidFill>
          <a:ln w="38100">
            <a:solidFill>
              <a:srgbClr val="008000"/>
            </a:solidFill>
          </a:ln>
        </p:spPr>
        <p:txBody>
          <a:bodyPr wrap="square" rtlCol="0">
            <a:spAutoFit/>
          </a:bodyPr>
          <a:lstStyle/>
          <a:p>
            <a:pPr algn="just"/>
            <a:r>
              <a:rPr lang="fr-FR" sz="1200" b="1" dirty="0" smtClean="0">
                <a:solidFill>
                  <a:srgbClr val="FFFFFF"/>
                </a:solidFill>
                <a:latin typeface="Open Sans"/>
              </a:rPr>
              <a:t>		</a:t>
            </a:r>
            <a:r>
              <a:rPr lang="fr-FR" sz="1200" b="1" dirty="0" smtClean="0">
                <a:latin typeface="Open Sans"/>
              </a:rPr>
              <a:t>Piétons</a:t>
            </a:r>
            <a:r>
              <a:rPr lang="fr-FR" sz="1200" b="1" dirty="0">
                <a:latin typeface="Open Sans"/>
              </a:rPr>
              <a:t>, cyclistes,</a:t>
            </a:r>
            <a:r>
              <a:rPr lang="fr-FR" sz="1200" dirty="0">
                <a:latin typeface="Open Sans"/>
              </a:rPr>
              <a:t> </a:t>
            </a:r>
            <a:r>
              <a:rPr lang="fr-FR" sz="1200" b="1" dirty="0">
                <a:latin typeface="Open Sans"/>
              </a:rPr>
              <a:t>trottinettes, rollers, personnes à mobilité réduite, cavaliers, respectons nous mutuellement et sachons partager en bonne intelligence un espace ouvert à tous</a:t>
            </a:r>
            <a:endParaRPr lang="fr-FR" sz="1200" dirty="0">
              <a:latin typeface="Open Sans"/>
            </a:endParaRPr>
          </a:p>
          <a:p>
            <a:pPr algn="just"/>
            <a:r>
              <a:rPr lang="fr-FR" sz="1200" b="1" dirty="0">
                <a:latin typeface="Open Sans"/>
              </a:rPr>
              <a:t>Pour éviter les conflits entre utilisateurs n'ayant pas toujours les mêmes besoins, les mêmes attentes, ni les mêmes vitesses de déplacement, gardez à l'esprit que cet espace est ouvert à tous les usagers non motorisés</a:t>
            </a:r>
            <a:endParaRPr lang="fr-FR" sz="1200" dirty="0">
              <a:latin typeface="Open Sans"/>
            </a:endParaRPr>
          </a:p>
          <a:p>
            <a:pPr algn="just"/>
            <a:r>
              <a:rPr lang="fr-FR" sz="1200" dirty="0">
                <a:latin typeface="Open Sans"/>
              </a:rPr>
              <a:t> </a:t>
            </a:r>
          </a:p>
          <a:p>
            <a:pPr algn="ctr"/>
            <a:r>
              <a:rPr lang="fr-FR" sz="1200" b="1" dirty="0">
                <a:solidFill>
                  <a:srgbClr val="C00000"/>
                </a:solidFill>
                <a:latin typeface="Open Sans"/>
              </a:rPr>
              <a:t>Voici 10 règles pour favoriser le respect mutuel et garantir la convivialité des Voies Vertes</a:t>
            </a:r>
            <a:endParaRPr lang="fr-FR" sz="1200" dirty="0">
              <a:solidFill>
                <a:srgbClr val="C00000"/>
              </a:solidFill>
              <a:latin typeface="Open Sans"/>
            </a:endParaRPr>
          </a:p>
          <a:p>
            <a:pPr marL="228600" indent="-228600" algn="just">
              <a:buFont typeface="+mj-lt"/>
              <a:buAutoNum type="arabicPeriod"/>
            </a:pPr>
            <a:r>
              <a:rPr lang="fr-FR" sz="1200" dirty="0">
                <a:solidFill>
                  <a:srgbClr val="008000"/>
                </a:solidFill>
                <a:latin typeface="Open Sans"/>
              </a:rPr>
              <a:t>En vous déplaçant, tenez-vous le plus sur la droite de la voie pour laisser suffisamment de place pour vous doubler ou vous croiser</a:t>
            </a:r>
          </a:p>
          <a:p>
            <a:pPr marL="228600" indent="-228600" algn="just">
              <a:buFont typeface="+mj-lt"/>
              <a:buAutoNum type="arabicPeriod"/>
            </a:pPr>
            <a:r>
              <a:rPr lang="fr-FR" sz="1200" dirty="0">
                <a:solidFill>
                  <a:srgbClr val="008000"/>
                </a:solidFill>
                <a:latin typeface="Open Sans"/>
              </a:rPr>
              <a:t>Avertissez de votre venue, ralentissez et gardez une distance de sécurité lorsque vous doublez ou que vous croisez d'autres usagers. Tenez compte des enfants ou des animaux qui peuvent avoir des mouvements inattendus</a:t>
            </a:r>
          </a:p>
          <a:p>
            <a:pPr marL="228600" indent="-228600" algn="just">
              <a:buFont typeface="+mj-lt"/>
              <a:buAutoNum type="arabicPeriod"/>
            </a:pPr>
            <a:r>
              <a:rPr lang="fr-FR" sz="1200" dirty="0">
                <a:solidFill>
                  <a:srgbClr val="008000"/>
                </a:solidFill>
                <a:latin typeface="Open Sans"/>
              </a:rPr>
              <a:t>Si vous êtes en groupe, sachez ne pas prendre toute la largeur de la piste et mettez vous en file pour laisser les autres usagers vous croiser ou vous doubler.</a:t>
            </a:r>
          </a:p>
          <a:p>
            <a:pPr marL="228600" indent="-228600" algn="just">
              <a:buFont typeface="+mj-lt"/>
              <a:buAutoNum type="arabicPeriod"/>
            </a:pPr>
            <a:r>
              <a:rPr lang="fr-FR" sz="1200" dirty="0">
                <a:solidFill>
                  <a:srgbClr val="008000"/>
                </a:solidFill>
                <a:latin typeface="Open Sans"/>
              </a:rPr>
              <a:t>Ne stationnez pas au milieu de la voie. Choisissez un espace dégagé pour vous arrêter. Utilisez les bas-côtés ou les espaces de repos lorsqu'ils existent.</a:t>
            </a:r>
          </a:p>
          <a:p>
            <a:pPr marL="228600" indent="-228600" algn="just">
              <a:buFont typeface="+mj-lt"/>
              <a:buAutoNum type="arabicPeriod"/>
            </a:pPr>
            <a:r>
              <a:rPr lang="fr-FR" sz="1200" dirty="0">
                <a:solidFill>
                  <a:srgbClr val="008000"/>
                </a:solidFill>
                <a:latin typeface="Open Sans"/>
              </a:rPr>
              <a:t>Restez dans l'emprise de la voie et de ses abords aménagés. Respectez les plantations, le mobilier et les ménagements mis à la disposition de tous (tables, bancs, panneaux d'information, ...). Utilisez les toilettes et les poubelles lorsqu'elles existent. À défaut, emportez vos détritus avec vous.</a:t>
            </a:r>
          </a:p>
          <a:p>
            <a:pPr marL="228600" indent="-228600" algn="just">
              <a:buFont typeface="+mj-lt"/>
              <a:buAutoNum type="arabicPeriod"/>
            </a:pPr>
            <a:r>
              <a:rPr lang="fr-FR" sz="1200" dirty="0">
                <a:solidFill>
                  <a:srgbClr val="008000"/>
                </a:solidFill>
                <a:latin typeface="Open Sans"/>
              </a:rPr>
              <a:t>Respectez les propriétés et la quiétude des riverains.</a:t>
            </a:r>
          </a:p>
          <a:p>
            <a:pPr marL="228600" indent="-228600" algn="just">
              <a:buFont typeface="+mj-lt"/>
              <a:buAutoNum type="arabicPeriod"/>
            </a:pPr>
            <a:r>
              <a:rPr lang="fr-FR" sz="1200" dirty="0">
                <a:solidFill>
                  <a:srgbClr val="008000"/>
                </a:solidFill>
                <a:latin typeface="Open Sans"/>
              </a:rPr>
              <a:t>Propriétaires de chiens, tenez votre animal en laisse. Évitez de barrer le passage avec votre laisse.</a:t>
            </a:r>
          </a:p>
          <a:p>
            <a:pPr marL="228600" indent="-228600" algn="just">
              <a:buFont typeface="+mj-lt"/>
              <a:buAutoNum type="arabicPeriod"/>
            </a:pPr>
            <a:r>
              <a:rPr lang="fr-FR" sz="1200" dirty="0">
                <a:solidFill>
                  <a:srgbClr val="008000"/>
                </a:solidFill>
                <a:latin typeface="Open Sans"/>
              </a:rPr>
              <a:t>Cavaliers, circulez sur les zones autorisées (panonceau M4y) à l'allure imposée.</a:t>
            </a:r>
          </a:p>
          <a:p>
            <a:pPr marL="228600" indent="-228600" algn="just">
              <a:buFont typeface="+mj-lt"/>
              <a:buAutoNum type="arabicPeriod"/>
            </a:pPr>
            <a:r>
              <a:rPr lang="fr-FR" sz="1200" dirty="0">
                <a:solidFill>
                  <a:srgbClr val="008000"/>
                </a:solidFill>
                <a:latin typeface="Open Sans"/>
              </a:rPr>
              <a:t>Lorsqu'un itinéraire est autorisé à certains véhicules motorisés (véhicules de service, de secours, d'entretien, riverains, engins agricoles), laissez leur la place pour passer.</a:t>
            </a:r>
          </a:p>
          <a:p>
            <a:pPr marL="228600" indent="-228600" algn="just">
              <a:buFont typeface="+mj-lt"/>
              <a:buAutoNum type="arabicPeriod"/>
            </a:pPr>
            <a:r>
              <a:rPr lang="fr-FR" sz="1200" dirty="0">
                <a:solidFill>
                  <a:srgbClr val="008000"/>
                </a:solidFill>
                <a:latin typeface="Open Sans"/>
              </a:rPr>
              <a:t>Au bord de l'eau, respectez la tranquillité des pêcheurs. À l'inverse, pêcheurs, veillez à ne pas encombrer le chemin avec vos cannes à pêche (qui de plus risqueraient d'être endommagées.</a:t>
            </a:r>
          </a:p>
          <a:p>
            <a:r>
              <a:rPr lang="fr-FR" sz="1200" dirty="0">
                <a:solidFill>
                  <a:srgbClr val="008000"/>
                </a:solidFill>
                <a:latin typeface="Open Sans"/>
              </a:rPr>
              <a:t> </a:t>
            </a:r>
          </a:p>
          <a:p>
            <a:pPr algn="ctr"/>
            <a:r>
              <a:rPr lang="fr-FR" sz="1200" b="1" dirty="0">
                <a:solidFill>
                  <a:srgbClr val="C00000"/>
                </a:solidFill>
                <a:latin typeface="Open Sans"/>
              </a:rPr>
              <a:t>Enfin, un "bonjour" et un sourire ne représentent pas le plus grand effort à faire en parcourant une Voie Verte</a:t>
            </a:r>
            <a:r>
              <a:rPr lang="fr-FR" sz="1200" b="1" dirty="0" smtClean="0">
                <a:solidFill>
                  <a:srgbClr val="C00000"/>
                </a:solidFill>
                <a:latin typeface="Open Sans"/>
              </a:rPr>
              <a:t>.</a:t>
            </a:r>
            <a:endParaRPr lang="fr-FR" sz="1200" dirty="0">
              <a:solidFill>
                <a:srgbClr val="C00000"/>
              </a:solidFill>
              <a:latin typeface="Open Sans"/>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16" y="1555051"/>
            <a:ext cx="1432174" cy="540000"/>
          </a:xfrm>
          <a:prstGeom prst="rect">
            <a:avLst/>
          </a:prstGeom>
        </p:spPr>
      </p:pic>
    </p:spTree>
    <p:extLst>
      <p:ext uri="{BB962C8B-B14F-4D97-AF65-F5344CB8AC3E}">
        <p14:creationId xmlns:p14="http://schemas.microsoft.com/office/powerpoint/2010/main" val="218441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11" name="Rectangle 1"/>
          <p:cNvSpPr txBox="1">
            <a:spLocks noChangeArrowheads="1"/>
          </p:cNvSpPr>
          <p:nvPr/>
        </p:nvSpPr>
        <p:spPr bwMode="auto">
          <a:xfrm>
            <a:off x="137056" y="908720"/>
            <a:ext cx="5155024"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VOIES PIÉTONS / CYCLISTES</a:t>
            </a:r>
            <a:endParaRPr lang="fr-FR" altLang="fr-FR" sz="2400" kern="0" dirty="0">
              <a:latin typeface="Arial Black" panose="020B0A0402010202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6" y="3105384"/>
            <a:ext cx="8909575" cy="3780000"/>
          </a:xfrm>
          <a:prstGeom prst="rect">
            <a:avLst/>
          </a:prstGeom>
        </p:spPr>
      </p:pic>
      <p:sp>
        <p:nvSpPr>
          <p:cNvPr id="9" name="ZoneTexte 8"/>
          <p:cNvSpPr txBox="1"/>
          <p:nvPr/>
        </p:nvSpPr>
        <p:spPr>
          <a:xfrm>
            <a:off x="107507" y="1628800"/>
            <a:ext cx="8909574" cy="2308324"/>
          </a:xfrm>
          <a:prstGeom prst="rect">
            <a:avLst/>
          </a:prstGeom>
          <a:solidFill>
            <a:srgbClr val="FFFFCC"/>
          </a:solidFill>
          <a:ln w="28575">
            <a:solidFill>
              <a:srgbClr val="C00000"/>
            </a:solidFill>
          </a:ln>
        </p:spPr>
        <p:txBody>
          <a:bodyPr wrap="square" rtlCol="0">
            <a:spAutoFit/>
          </a:bodyPr>
          <a:lstStyle/>
          <a:p>
            <a:pPr algn="just"/>
            <a:r>
              <a:rPr lang="fr-FR" sz="1600" b="1" dirty="0">
                <a:solidFill>
                  <a:srgbClr val="002060"/>
                </a:solidFill>
                <a:latin typeface="Open Sans"/>
              </a:rPr>
              <a:t>Les Municipalités des villes moyennes </a:t>
            </a:r>
            <a:r>
              <a:rPr lang="fr-FR" sz="1400" b="1" dirty="0">
                <a:solidFill>
                  <a:srgbClr val="7030A0"/>
                </a:solidFill>
                <a:latin typeface="Open Sans"/>
              </a:rPr>
              <a:t>- comme Brive -</a:t>
            </a:r>
            <a:r>
              <a:rPr lang="fr-FR" sz="1400" b="1" dirty="0">
                <a:solidFill>
                  <a:srgbClr val="FACD99"/>
                </a:solidFill>
                <a:latin typeface="Open Sans"/>
              </a:rPr>
              <a:t> </a:t>
            </a:r>
            <a:r>
              <a:rPr lang="fr-FR" sz="1600" b="1" dirty="0">
                <a:solidFill>
                  <a:srgbClr val="002060"/>
                </a:solidFill>
                <a:latin typeface="Open Sans"/>
              </a:rPr>
              <a:t>ont besoin d'avoir des voies de circulation sans véhicules motorisés afin de favoriser le développement  du</a:t>
            </a:r>
            <a:r>
              <a:rPr lang="fr-FR" sz="1600" b="1" dirty="0">
                <a:solidFill>
                  <a:srgbClr val="FACD99"/>
                </a:solidFill>
                <a:latin typeface="Open Sans"/>
              </a:rPr>
              <a:t> </a:t>
            </a:r>
            <a:r>
              <a:rPr lang="fr-FR" sz="1600" b="1" dirty="0">
                <a:solidFill>
                  <a:srgbClr val="FF00FF"/>
                </a:solidFill>
                <a:latin typeface="Open Sans"/>
              </a:rPr>
              <a:t>vélo comme moyen de déplacement urbain</a:t>
            </a:r>
            <a:r>
              <a:rPr lang="fr-FR" sz="1600" b="1" dirty="0">
                <a:solidFill>
                  <a:srgbClr val="002060"/>
                </a:solidFill>
                <a:latin typeface="Open Sans"/>
              </a:rPr>
              <a:t>.</a:t>
            </a:r>
            <a:endParaRPr lang="fr-FR" sz="1600" dirty="0">
              <a:solidFill>
                <a:srgbClr val="002060"/>
              </a:solidFill>
              <a:latin typeface="Open Sans"/>
            </a:endParaRPr>
          </a:p>
          <a:p>
            <a:pPr algn="just"/>
            <a:r>
              <a:rPr lang="fr-FR" sz="1600" b="1" dirty="0">
                <a:solidFill>
                  <a:srgbClr val="002060"/>
                </a:solidFill>
                <a:latin typeface="Open Sans"/>
              </a:rPr>
              <a:t>Pour des raisons plus ou moins pertinentes, ne voulant ou ne pouvant tracer ni Bande Cyclable, ni Piste Cyclable, elles optent pour des zones de circulation mixtes</a:t>
            </a:r>
            <a:r>
              <a:rPr lang="fr-FR" sz="1600" b="1" dirty="0">
                <a:solidFill>
                  <a:schemeClr val="accent6">
                    <a:lumMod val="75000"/>
                  </a:schemeClr>
                </a:solidFill>
                <a:latin typeface="Open Sans"/>
              </a:rPr>
              <a:t> Piétons / Cyclistes</a:t>
            </a:r>
            <a:r>
              <a:rPr lang="fr-FR" sz="1600" b="1" dirty="0">
                <a:solidFill>
                  <a:srgbClr val="FACD99"/>
                </a:solidFill>
                <a:latin typeface="Open Sans"/>
              </a:rPr>
              <a:t> </a:t>
            </a:r>
            <a:r>
              <a:rPr lang="fr-FR" sz="1400" b="1" dirty="0">
                <a:solidFill>
                  <a:srgbClr val="7030A0"/>
                </a:solidFill>
                <a:latin typeface="Open Sans"/>
              </a:rPr>
              <a:t>- voir l'avenue J&amp;B Chirac à Brive -</a:t>
            </a:r>
            <a:r>
              <a:rPr lang="fr-FR" sz="1600" b="1" dirty="0">
                <a:solidFill>
                  <a:srgbClr val="FACD99"/>
                </a:solidFill>
                <a:latin typeface="Open Sans"/>
              </a:rPr>
              <a:t> </a:t>
            </a:r>
            <a:r>
              <a:rPr lang="fr-FR" sz="1600" b="1" dirty="0">
                <a:solidFill>
                  <a:srgbClr val="002060"/>
                </a:solidFill>
                <a:latin typeface="Open Sans"/>
              </a:rPr>
              <a:t>mais voudraient se démarquer de la notion de</a:t>
            </a:r>
            <a:r>
              <a:rPr lang="fr-FR" sz="1600" b="1" dirty="0">
                <a:solidFill>
                  <a:srgbClr val="FACD99"/>
                </a:solidFill>
                <a:latin typeface="Open Sans"/>
              </a:rPr>
              <a:t> </a:t>
            </a:r>
            <a:r>
              <a:rPr lang="fr-FR" sz="1600" b="1" dirty="0">
                <a:solidFill>
                  <a:srgbClr val="FF00FF"/>
                </a:solidFill>
                <a:latin typeface="Open Sans"/>
              </a:rPr>
              <a:t>"Voie-Verte"</a:t>
            </a:r>
            <a:r>
              <a:rPr lang="fr-FR" sz="1600" b="1" dirty="0">
                <a:solidFill>
                  <a:srgbClr val="FACD99"/>
                </a:solidFill>
                <a:latin typeface="Open Sans"/>
              </a:rPr>
              <a:t> </a:t>
            </a:r>
            <a:r>
              <a:rPr lang="fr-FR" sz="1600" b="1" dirty="0">
                <a:solidFill>
                  <a:srgbClr val="002060"/>
                </a:solidFill>
                <a:latin typeface="Open Sans"/>
              </a:rPr>
              <a:t>qui n'est pas évidente à comprendre en zone urbaine car on a peine à différencier le côté </a:t>
            </a:r>
            <a:r>
              <a:rPr lang="fr-FR" sz="1600" b="1" dirty="0">
                <a:solidFill>
                  <a:srgbClr val="00B050"/>
                </a:solidFill>
                <a:latin typeface="Open Sans"/>
              </a:rPr>
              <a:t>"Liberté" </a:t>
            </a:r>
            <a:r>
              <a:rPr lang="fr-FR" sz="1600" b="1" dirty="0">
                <a:solidFill>
                  <a:srgbClr val="002060"/>
                </a:solidFill>
                <a:latin typeface="Open Sans"/>
              </a:rPr>
              <a:t>de leur connotation</a:t>
            </a:r>
            <a:r>
              <a:rPr lang="fr-FR" sz="1600" b="1" dirty="0">
                <a:solidFill>
                  <a:srgbClr val="FF00FF"/>
                </a:solidFill>
                <a:latin typeface="Open Sans"/>
              </a:rPr>
              <a:t> </a:t>
            </a:r>
            <a:r>
              <a:rPr lang="fr-FR" sz="1600" b="1" dirty="0">
                <a:solidFill>
                  <a:srgbClr val="00B050"/>
                </a:solidFill>
                <a:latin typeface="Open Sans"/>
              </a:rPr>
              <a:t>"Loisir"</a:t>
            </a:r>
            <a:r>
              <a:rPr lang="fr-FR" sz="1600" b="1" dirty="0">
                <a:solidFill>
                  <a:srgbClr val="FF00FF"/>
                </a:solidFill>
                <a:latin typeface="Open Sans"/>
              </a:rPr>
              <a:t> </a:t>
            </a:r>
            <a:r>
              <a:rPr lang="fr-FR" sz="1600" b="1" dirty="0">
                <a:solidFill>
                  <a:srgbClr val="002060"/>
                </a:solidFill>
                <a:latin typeface="Open Sans"/>
              </a:rPr>
              <a:t>avec la rigueur des</a:t>
            </a:r>
            <a:r>
              <a:rPr lang="fr-FR" sz="1600" b="1" dirty="0">
                <a:solidFill>
                  <a:srgbClr val="FACD99"/>
                </a:solidFill>
                <a:latin typeface="Open Sans"/>
              </a:rPr>
              <a:t> </a:t>
            </a:r>
            <a:r>
              <a:rPr lang="fr-FR" sz="1600" b="1" dirty="0">
                <a:solidFill>
                  <a:srgbClr val="00B0F0"/>
                </a:solidFill>
                <a:latin typeface="Open Sans"/>
              </a:rPr>
              <a:t>Règles du Code de la Route</a:t>
            </a:r>
            <a:r>
              <a:rPr lang="fr-FR" sz="1600" b="1" dirty="0">
                <a:solidFill>
                  <a:srgbClr val="FACD99"/>
                </a:solidFill>
                <a:latin typeface="Open Sans"/>
              </a:rPr>
              <a:t> </a:t>
            </a:r>
            <a:r>
              <a:rPr lang="fr-FR" sz="1600" b="1" dirty="0">
                <a:solidFill>
                  <a:srgbClr val="002060"/>
                </a:solidFill>
                <a:latin typeface="Open Sans"/>
              </a:rPr>
              <a:t>lors d'une utilisation comme</a:t>
            </a:r>
            <a:r>
              <a:rPr lang="fr-FR" sz="1600" b="1" dirty="0">
                <a:solidFill>
                  <a:srgbClr val="FACD99"/>
                </a:solidFill>
                <a:latin typeface="Open Sans"/>
              </a:rPr>
              <a:t> </a:t>
            </a:r>
            <a:r>
              <a:rPr lang="fr-FR" sz="1600" b="1" dirty="0">
                <a:solidFill>
                  <a:srgbClr val="FF00FF"/>
                </a:solidFill>
                <a:latin typeface="Open Sans"/>
              </a:rPr>
              <a:t>"Axe de Déplacement Urbain</a:t>
            </a:r>
            <a:r>
              <a:rPr lang="fr-FR" sz="1600" b="1" dirty="0" smtClean="0">
                <a:solidFill>
                  <a:srgbClr val="FF00FF"/>
                </a:solidFill>
                <a:latin typeface="Open Sans"/>
              </a:rPr>
              <a:t>"</a:t>
            </a:r>
            <a:r>
              <a:rPr lang="fr-FR" sz="1600" b="1" dirty="0" smtClean="0">
                <a:solidFill>
                  <a:srgbClr val="002060"/>
                </a:solidFill>
                <a:latin typeface="Open Sans"/>
              </a:rPr>
              <a:t>.</a:t>
            </a:r>
            <a:endParaRPr lang="fr-FR" sz="1600" dirty="0">
              <a:solidFill>
                <a:srgbClr val="002060"/>
              </a:solidFill>
              <a:latin typeface="Open Sans"/>
            </a:endParaRPr>
          </a:p>
        </p:txBody>
      </p:sp>
      <p:sp>
        <p:nvSpPr>
          <p:cNvPr id="3" name="Rectangle 2"/>
          <p:cNvSpPr/>
          <p:nvPr/>
        </p:nvSpPr>
        <p:spPr>
          <a:xfrm>
            <a:off x="0" y="6669360"/>
            <a:ext cx="9144000"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319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11" name="Rectangle 1"/>
          <p:cNvSpPr txBox="1">
            <a:spLocks noChangeArrowheads="1"/>
          </p:cNvSpPr>
          <p:nvPr/>
        </p:nvSpPr>
        <p:spPr bwMode="auto">
          <a:xfrm>
            <a:off x="137056" y="908720"/>
            <a:ext cx="5155024"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VOIES PIÉTONS / CYCLISTES</a:t>
            </a:r>
            <a:endParaRPr lang="fr-FR" altLang="fr-FR" sz="2400" kern="0" dirty="0">
              <a:latin typeface="Arial Black" panose="020B0A04020102020204" pitchFamily="34" charset="0"/>
            </a:endParaRPr>
          </a:p>
        </p:txBody>
      </p:sp>
      <p:sp>
        <p:nvSpPr>
          <p:cNvPr id="3" name="ZoneTexte 2"/>
          <p:cNvSpPr txBox="1"/>
          <p:nvPr/>
        </p:nvSpPr>
        <p:spPr>
          <a:xfrm>
            <a:off x="107506" y="1844152"/>
            <a:ext cx="3672406" cy="1477328"/>
          </a:xfrm>
          <a:prstGeom prst="rect">
            <a:avLst/>
          </a:prstGeom>
          <a:solidFill>
            <a:schemeClr val="accent2">
              <a:lumMod val="20000"/>
              <a:lumOff val="80000"/>
            </a:schemeClr>
          </a:solidFill>
          <a:ln w="12700">
            <a:solidFill>
              <a:srgbClr val="C00000"/>
            </a:solidFill>
          </a:ln>
        </p:spPr>
        <p:txBody>
          <a:bodyPr wrap="square" rtlCol="0">
            <a:spAutoFit/>
          </a:bodyPr>
          <a:lstStyle/>
          <a:p>
            <a:r>
              <a:rPr lang="fr-FR" b="1" dirty="0">
                <a:solidFill>
                  <a:srgbClr val="002060"/>
                </a:solidFill>
                <a:latin typeface="Open Sans"/>
              </a:rPr>
              <a:t>Certaines de ces Municipalités ont développé un panneau</a:t>
            </a:r>
            <a:r>
              <a:rPr lang="fr-FR" dirty="0">
                <a:solidFill>
                  <a:srgbClr val="FACD99"/>
                </a:solidFill>
                <a:latin typeface="Open Sans"/>
              </a:rPr>
              <a:t> </a:t>
            </a:r>
            <a:r>
              <a:rPr lang="fr-FR" sz="1400" b="1" dirty="0">
                <a:solidFill>
                  <a:srgbClr val="7030A0"/>
                </a:solidFill>
                <a:latin typeface="Open Sans"/>
              </a:rPr>
              <a:t>- non officiel et surtout non répertorié -</a:t>
            </a:r>
            <a:r>
              <a:rPr lang="fr-FR" sz="1400" dirty="0">
                <a:solidFill>
                  <a:srgbClr val="A1C4C9"/>
                </a:solidFill>
                <a:latin typeface="Open Sans"/>
              </a:rPr>
              <a:t> </a:t>
            </a:r>
            <a:r>
              <a:rPr lang="fr-FR" b="1" dirty="0">
                <a:solidFill>
                  <a:srgbClr val="002060"/>
                </a:solidFill>
                <a:latin typeface="Open Sans"/>
              </a:rPr>
              <a:t>pour désigner ces voies </a:t>
            </a:r>
            <a:r>
              <a:rPr lang="fr-FR" b="1" dirty="0">
                <a:solidFill>
                  <a:srgbClr val="FF00FF"/>
                </a:solidFill>
                <a:latin typeface="Open Sans"/>
              </a:rPr>
              <a:t>Piétons / Cyclistes</a:t>
            </a:r>
            <a:r>
              <a:rPr lang="fr-FR" b="1" dirty="0">
                <a:solidFill>
                  <a:srgbClr val="002060"/>
                </a:solidFill>
                <a:latin typeface="Open Sans"/>
              </a:rPr>
              <a:t>. </a:t>
            </a:r>
            <a:endParaRPr lang="fr-FR" dirty="0">
              <a:solidFill>
                <a:srgbClr val="00206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144" y="3396481"/>
            <a:ext cx="1260000" cy="1260000"/>
          </a:xfrm>
          <a:prstGeom prst="rect">
            <a:avLst/>
          </a:prstGeom>
        </p:spPr>
      </p:pic>
      <p:pic>
        <p:nvPicPr>
          <p:cNvPr id="1026" name="Picture 2" descr="https://image.jimcdn.com/app/cms/image/transf/dimension=114x114:mode=crop:format=png/path/s3544b924cc66a462/image/i156f341aee8601f8/version/1587142102/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88" y="3396481"/>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976440" y="3664045"/>
            <a:ext cx="2556000" cy="738664"/>
          </a:xfrm>
          <a:prstGeom prst="rect">
            <a:avLst/>
          </a:prstGeom>
          <a:solidFill>
            <a:schemeClr val="accent5">
              <a:lumMod val="75000"/>
            </a:schemeClr>
          </a:solidFill>
          <a:ln w="12700">
            <a:solidFill>
              <a:srgbClr val="C00000"/>
            </a:solidFill>
          </a:ln>
        </p:spPr>
        <p:txBody>
          <a:bodyPr wrap="square" rtlCol="0">
            <a:spAutoFit/>
          </a:bodyPr>
          <a:lstStyle/>
          <a:p>
            <a:pPr algn="ctr"/>
            <a:r>
              <a:rPr lang="fr-FR" sz="1400" b="1" dirty="0" smtClean="0">
                <a:solidFill>
                  <a:srgbClr val="FFFF00"/>
                </a:solidFill>
                <a:latin typeface="Open Sans"/>
              </a:rPr>
              <a:t>Panneau </a:t>
            </a:r>
            <a:r>
              <a:rPr lang="fr-FR" sz="1400" b="1" dirty="0">
                <a:solidFill>
                  <a:srgbClr val="FFFF00"/>
                </a:solidFill>
                <a:latin typeface="Open Sans"/>
              </a:rPr>
              <a:t>vu à </a:t>
            </a:r>
            <a:r>
              <a:rPr lang="fr-FR" sz="1400" b="1" dirty="0" smtClean="0">
                <a:solidFill>
                  <a:srgbClr val="FFFF00"/>
                </a:solidFill>
                <a:latin typeface="Open Sans"/>
              </a:rPr>
              <a:t>Brive</a:t>
            </a:r>
          </a:p>
          <a:p>
            <a:pPr algn="ctr"/>
            <a:r>
              <a:rPr lang="fr-FR" sz="1400" dirty="0" smtClean="0">
                <a:solidFill>
                  <a:srgbClr val="FFFF00"/>
                </a:solidFill>
                <a:latin typeface="Open Sans"/>
              </a:rPr>
              <a:t>(</a:t>
            </a:r>
            <a:r>
              <a:rPr lang="fr-FR" sz="1400" dirty="0">
                <a:solidFill>
                  <a:srgbClr val="FFFF00"/>
                </a:solidFill>
                <a:latin typeface="Open Sans"/>
              </a:rPr>
              <a:t>avenue J&amp;B Chirac)</a:t>
            </a:r>
          </a:p>
          <a:p>
            <a:pPr algn="ctr"/>
            <a:r>
              <a:rPr lang="fr-FR" sz="1400" dirty="0" smtClean="0">
                <a:solidFill>
                  <a:srgbClr val="FF9900"/>
                </a:solidFill>
                <a:latin typeface="Open Sans"/>
              </a:rPr>
              <a:t>(</a:t>
            </a:r>
            <a:r>
              <a:rPr lang="fr-FR" sz="1400" dirty="0">
                <a:solidFill>
                  <a:srgbClr val="FF9900"/>
                </a:solidFill>
                <a:latin typeface="Open Sans"/>
              </a:rPr>
              <a:t>Posé malgré existence C115</a:t>
            </a:r>
            <a:r>
              <a:rPr lang="fr-FR" sz="1400" dirty="0" smtClean="0">
                <a:solidFill>
                  <a:srgbClr val="FF9900"/>
                </a:solidFill>
                <a:latin typeface="Open Sans"/>
              </a:rPr>
              <a:t>)</a:t>
            </a:r>
            <a:endParaRPr lang="fr-FR" sz="1400" dirty="0">
              <a:solidFill>
                <a:srgbClr val="FF9900"/>
              </a:solidFill>
              <a:latin typeface="Open Sans"/>
            </a:endParaRPr>
          </a:p>
        </p:txBody>
      </p:sp>
      <p:sp>
        <p:nvSpPr>
          <p:cNvPr id="9" name="ZoneTexte 8"/>
          <p:cNvSpPr txBox="1"/>
          <p:nvPr/>
        </p:nvSpPr>
        <p:spPr>
          <a:xfrm>
            <a:off x="137056" y="4737918"/>
            <a:ext cx="8827432" cy="923330"/>
          </a:xfrm>
          <a:prstGeom prst="rect">
            <a:avLst/>
          </a:prstGeom>
          <a:solidFill>
            <a:srgbClr val="FFFFCC"/>
          </a:solidFill>
          <a:ln w="12700">
            <a:solidFill>
              <a:srgbClr val="008000"/>
            </a:solidFill>
          </a:ln>
        </p:spPr>
        <p:txBody>
          <a:bodyPr wrap="square" rtlCol="0">
            <a:spAutoFit/>
          </a:bodyPr>
          <a:lstStyle/>
          <a:p>
            <a:pPr algn="just"/>
            <a:r>
              <a:rPr lang="fr-FR" b="1" dirty="0">
                <a:solidFill>
                  <a:srgbClr val="7030A0"/>
                </a:solidFill>
                <a:latin typeface="Open Sans"/>
              </a:rPr>
              <a:t>Ces panneaux, n'étant </a:t>
            </a:r>
            <a:r>
              <a:rPr lang="fr-FR" b="1" dirty="0">
                <a:solidFill>
                  <a:srgbClr val="00B0F0"/>
                </a:solidFill>
                <a:latin typeface="Open Sans"/>
              </a:rPr>
              <a:t>pas répertoriés</a:t>
            </a:r>
            <a:r>
              <a:rPr lang="fr-FR" b="1" dirty="0">
                <a:solidFill>
                  <a:srgbClr val="7030A0"/>
                </a:solidFill>
                <a:latin typeface="Open Sans"/>
              </a:rPr>
              <a:t>, ils ne font l'objet d'aucun article du </a:t>
            </a:r>
            <a:r>
              <a:rPr lang="fr-FR" b="1" dirty="0">
                <a:solidFill>
                  <a:srgbClr val="00B050"/>
                </a:solidFill>
                <a:latin typeface="Open Sans"/>
              </a:rPr>
              <a:t>Code de la Route</a:t>
            </a:r>
            <a:r>
              <a:rPr lang="fr-FR" b="1" dirty="0">
                <a:solidFill>
                  <a:srgbClr val="7030A0"/>
                </a:solidFill>
                <a:latin typeface="Open Sans"/>
              </a:rPr>
              <a:t> et, de ce fait, les conditions de circulation de chaque usager sur la voie concernée ne sont </a:t>
            </a:r>
            <a:r>
              <a:rPr lang="fr-FR" b="1" dirty="0">
                <a:solidFill>
                  <a:srgbClr val="00B0F0"/>
                </a:solidFill>
                <a:latin typeface="Open Sans"/>
              </a:rPr>
              <a:t>pas définies</a:t>
            </a:r>
            <a:r>
              <a:rPr lang="fr-FR" b="1" dirty="0" smtClean="0">
                <a:solidFill>
                  <a:srgbClr val="7030A0"/>
                </a:solidFill>
                <a:latin typeface="Open Sans"/>
              </a:rPr>
              <a:t>.</a:t>
            </a:r>
            <a:endParaRPr lang="fr-FR" dirty="0">
              <a:solidFill>
                <a:srgbClr val="7030A0"/>
              </a:solidFill>
              <a:latin typeface="Open Sans"/>
            </a:endParaRPr>
          </a:p>
        </p:txBody>
      </p:sp>
      <p:sp>
        <p:nvSpPr>
          <p:cNvPr id="12" name="ZoneTexte 11"/>
          <p:cNvSpPr txBox="1"/>
          <p:nvPr/>
        </p:nvSpPr>
        <p:spPr>
          <a:xfrm>
            <a:off x="1835976" y="3771767"/>
            <a:ext cx="2520000" cy="523220"/>
          </a:xfrm>
          <a:prstGeom prst="rect">
            <a:avLst/>
          </a:prstGeom>
          <a:solidFill>
            <a:schemeClr val="accent5">
              <a:lumMod val="75000"/>
            </a:schemeClr>
          </a:solidFill>
          <a:ln w="12700">
            <a:solidFill>
              <a:srgbClr val="C00000"/>
            </a:solidFill>
          </a:ln>
        </p:spPr>
        <p:txBody>
          <a:bodyPr wrap="square" rtlCol="0">
            <a:spAutoFit/>
          </a:bodyPr>
          <a:lstStyle/>
          <a:p>
            <a:pPr algn="ctr"/>
            <a:r>
              <a:rPr lang="fr-FR" sz="1400" b="1" dirty="0">
                <a:solidFill>
                  <a:srgbClr val="FFFF00"/>
                </a:solidFill>
                <a:latin typeface="Open Sans"/>
              </a:rPr>
              <a:t>Panneau vu à La Rochelle</a:t>
            </a:r>
            <a:r>
              <a:rPr lang="fr-FR" sz="1400" b="1" dirty="0">
                <a:solidFill>
                  <a:srgbClr val="FF9900"/>
                </a:solidFill>
                <a:latin typeface="Open Sans"/>
              </a:rPr>
              <a:t> </a:t>
            </a:r>
            <a:endParaRPr lang="fr-FR" sz="1400" b="1" dirty="0" smtClean="0">
              <a:solidFill>
                <a:srgbClr val="FF9900"/>
              </a:solidFill>
              <a:latin typeface="Open Sans"/>
            </a:endParaRPr>
          </a:p>
          <a:p>
            <a:pPr algn="ctr"/>
            <a:r>
              <a:rPr lang="fr-FR" sz="1400" dirty="0" smtClean="0">
                <a:solidFill>
                  <a:srgbClr val="FF9900"/>
                </a:solidFill>
                <a:latin typeface="Open Sans"/>
              </a:rPr>
              <a:t>(</a:t>
            </a:r>
            <a:r>
              <a:rPr lang="fr-FR" sz="1400" dirty="0">
                <a:solidFill>
                  <a:srgbClr val="FF9900"/>
                </a:solidFill>
                <a:latin typeface="Open Sans"/>
              </a:rPr>
              <a:t>Posé avant existence </a:t>
            </a:r>
            <a:r>
              <a:rPr lang="fr-FR" sz="1400" dirty="0" smtClean="0">
                <a:solidFill>
                  <a:srgbClr val="FF9900"/>
                </a:solidFill>
                <a:latin typeface="Open Sans"/>
              </a:rPr>
              <a:t>C115)</a:t>
            </a:r>
            <a:endParaRPr lang="fr-FR" sz="1400" dirty="0">
              <a:solidFill>
                <a:srgbClr val="FF9900"/>
              </a:solidFill>
              <a:latin typeface="Open Sans"/>
            </a:endParaRPr>
          </a:p>
        </p:txBody>
      </p:sp>
      <p:sp>
        <p:nvSpPr>
          <p:cNvPr id="10" name="ZoneTexte 9"/>
          <p:cNvSpPr txBox="1"/>
          <p:nvPr/>
        </p:nvSpPr>
        <p:spPr>
          <a:xfrm>
            <a:off x="107506" y="5818038"/>
            <a:ext cx="8064894" cy="923330"/>
          </a:xfrm>
          <a:prstGeom prst="rect">
            <a:avLst/>
          </a:prstGeom>
          <a:solidFill>
            <a:schemeClr val="accent4">
              <a:lumMod val="20000"/>
              <a:lumOff val="80000"/>
            </a:schemeClr>
          </a:solidFill>
          <a:ln w="12700">
            <a:solidFill>
              <a:srgbClr val="FF0000"/>
            </a:solidFill>
          </a:ln>
        </p:spPr>
        <p:txBody>
          <a:bodyPr wrap="square" rtlCol="0">
            <a:spAutoFit/>
          </a:bodyPr>
          <a:lstStyle/>
          <a:p>
            <a:pPr algn="just"/>
            <a:r>
              <a:rPr lang="fr-FR" b="1" dirty="0">
                <a:solidFill>
                  <a:srgbClr val="C00000"/>
                </a:solidFill>
                <a:latin typeface="Open Sans"/>
              </a:rPr>
              <a:t>S'agit-il d'un "Trottoir" autorisé pour les cyclistes ?</a:t>
            </a:r>
            <a:endParaRPr lang="fr-FR" dirty="0">
              <a:solidFill>
                <a:srgbClr val="C00000"/>
              </a:solidFill>
              <a:latin typeface="Open Sans"/>
            </a:endParaRPr>
          </a:p>
          <a:p>
            <a:pPr algn="just"/>
            <a:r>
              <a:rPr lang="fr-FR" b="1" dirty="0">
                <a:solidFill>
                  <a:srgbClr val="FF0000"/>
                </a:solidFill>
                <a:latin typeface="Open Sans"/>
              </a:rPr>
              <a:t>IMPOSSIBLE :</a:t>
            </a:r>
            <a:r>
              <a:rPr lang="fr-FR" b="1" dirty="0">
                <a:solidFill>
                  <a:srgbClr val="C00000"/>
                </a:solidFill>
                <a:latin typeface="Open Sans"/>
              </a:rPr>
              <a:t> </a:t>
            </a:r>
            <a:r>
              <a:rPr lang="fr-FR" b="1" dirty="0" smtClean="0">
                <a:solidFill>
                  <a:srgbClr val="002060"/>
                </a:solidFill>
                <a:latin typeface="Open Sans"/>
              </a:rPr>
              <a:t>L‘</a:t>
            </a:r>
            <a:r>
              <a:rPr lang="fr-FR" b="1" dirty="0" smtClean="0">
                <a:solidFill>
                  <a:srgbClr val="00B050"/>
                </a:solidFill>
                <a:latin typeface="Open Sans"/>
              </a:rPr>
              <a:t>Article R412-7</a:t>
            </a:r>
            <a:r>
              <a:rPr lang="fr-FR" b="1" dirty="0">
                <a:solidFill>
                  <a:srgbClr val="FACD99"/>
                </a:solidFill>
                <a:latin typeface="Open Sans"/>
              </a:rPr>
              <a:t> </a:t>
            </a:r>
            <a:r>
              <a:rPr lang="fr-FR" b="1" dirty="0">
                <a:solidFill>
                  <a:srgbClr val="002060"/>
                </a:solidFill>
                <a:latin typeface="Open Sans"/>
              </a:rPr>
              <a:t>interdit les </a:t>
            </a:r>
            <a:r>
              <a:rPr lang="fr-FR" b="1" dirty="0" smtClean="0">
                <a:solidFill>
                  <a:srgbClr val="FF00FF"/>
                </a:solidFill>
                <a:latin typeface="Arial Black" panose="020B0A04020102020204" pitchFamily="34" charset="0"/>
              </a:rPr>
              <a:t>« Trottoirs » </a:t>
            </a:r>
            <a:r>
              <a:rPr lang="fr-FR" b="1" dirty="0">
                <a:solidFill>
                  <a:srgbClr val="002060"/>
                </a:solidFill>
                <a:latin typeface="Open Sans"/>
              </a:rPr>
              <a:t>aux cyclistes sauf si les zones de circulation des différents usagers y sont tracées</a:t>
            </a:r>
            <a:r>
              <a:rPr lang="fr-FR" b="1" dirty="0" smtClean="0">
                <a:solidFill>
                  <a:srgbClr val="002060"/>
                </a:solidFill>
                <a:latin typeface="Open Sans"/>
              </a:rPr>
              <a:t>.</a:t>
            </a:r>
            <a:endParaRPr lang="fr-FR" dirty="0">
              <a:solidFill>
                <a:srgbClr val="002060"/>
              </a:solidFill>
              <a:latin typeface="Open Sans"/>
            </a:endParaRPr>
          </a:p>
        </p:txBody>
      </p:sp>
      <p:pic>
        <p:nvPicPr>
          <p:cNvPr id="14" name="Picture 2" descr="https://image.jimcdn.com/app/cms/image/transf/dimension=114x114:mode=crop:format=jpg/path/s3544b924cc66a462/image/id73149a8da3ae9e5/version/1586795237/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522" y="1701480"/>
            <a:ext cx="1620000" cy="1620000"/>
          </a:xfrm>
          <a:prstGeom prst="rect">
            <a:avLst/>
          </a:prstGeom>
          <a:noFill/>
          <a:ln w="12700">
            <a:solidFill>
              <a:srgbClr val="00B0F0"/>
            </a:solidFill>
          </a:ln>
          <a:extLst>
            <a:ext uri="{909E8E84-426E-40DD-AFC4-6F175D3DCCD1}">
              <a14:hiddenFill xmlns:a14="http://schemas.microsoft.com/office/drawing/2010/main">
                <a:solidFill>
                  <a:srgbClr val="FFFFFF"/>
                </a:solidFill>
              </a14:hiddenFill>
            </a:ext>
          </a:extLst>
        </p:spPr>
      </p:pic>
      <p:pic>
        <p:nvPicPr>
          <p:cNvPr id="15" name="Picture 4" descr="https://image.jimcdn.com/app/cms/image/transf/dimension=114x114:mode=crop:format=jpg/path/s3544b924cc66a462/image/i3236b0639a262afb/version/1586795237/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440" y="1700808"/>
            <a:ext cx="1620000" cy="1620000"/>
          </a:xfrm>
          <a:prstGeom prst="rect">
            <a:avLst/>
          </a:prstGeom>
          <a:noFill/>
          <a:ln w="12700">
            <a:solidFill>
              <a:srgbClr val="00B0F0"/>
            </a:solidFill>
          </a:ln>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6496" y="5729575"/>
            <a:ext cx="900000" cy="900000"/>
          </a:xfrm>
          <a:prstGeom prst="rect">
            <a:avLst/>
          </a:prstGeom>
          <a:ln w="12700">
            <a:solidFill>
              <a:srgbClr val="FF0000"/>
            </a:solidFill>
          </a:ln>
        </p:spPr>
      </p:pic>
    </p:spTree>
    <p:extLst>
      <p:ext uri="{BB962C8B-B14F-4D97-AF65-F5344CB8AC3E}">
        <p14:creationId xmlns:p14="http://schemas.microsoft.com/office/powerpoint/2010/main" val="349936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7506" y="188680"/>
            <a:ext cx="1163844" cy="360000"/>
          </a:xfrm>
          <a:prstGeom prst="rect">
            <a:avLst/>
          </a:prstGeom>
          <a:noFill/>
          <a:ln>
            <a:noFill/>
          </a:ln>
        </p:spPr>
      </p:pic>
      <p:sp>
        <p:nvSpPr>
          <p:cNvPr id="5"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VOIE VERTE</a:t>
            </a:r>
            <a:endParaRPr lang="fr-FR" altLang="fr-FR" sz="3200" kern="0" dirty="0">
              <a:latin typeface="Bodoni MT Black" panose="02070A03080606020203" pitchFamily="18" charset="0"/>
            </a:endParaRPr>
          </a:p>
        </p:txBody>
      </p:sp>
      <p:sp>
        <p:nvSpPr>
          <p:cNvPr id="11" name="Rectangle 1"/>
          <p:cNvSpPr txBox="1">
            <a:spLocks noChangeArrowheads="1"/>
          </p:cNvSpPr>
          <p:nvPr/>
        </p:nvSpPr>
        <p:spPr bwMode="auto">
          <a:xfrm>
            <a:off x="137056" y="908720"/>
            <a:ext cx="5155024"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VOIES PIÉTONS / CYCLISTES</a:t>
            </a:r>
            <a:endParaRPr lang="fr-FR" altLang="fr-FR" sz="2400" kern="0" dirty="0">
              <a:latin typeface="Arial Black" panose="020B0A04020102020204" pitchFamily="34" charset="0"/>
            </a:endParaRPr>
          </a:p>
        </p:txBody>
      </p:sp>
      <p:pic>
        <p:nvPicPr>
          <p:cNvPr id="2050" name="Picture 2" descr="https://image.jimcdn.com/app/cms/image/transf/dimension=150x150:mode=crop:format=png/path/s3544b924cc66a462/image/i2f91dab1a6b7bc6d/version/1586789797/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71672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nneau C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088" y="573337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nneau B7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216" y="573337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37056" y="3356992"/>
            <a:ext cx="8856982" cy="2308324"/>
          </a:xfrm>
          <a:prstGeom prst="rect">
            <a:avLst/>
          </a:prstGeom>
          <a:solidFill>
            <a:srgbClr val="FFFFCC"/>
          </a:solidFill>
          <a:ln w="12700">
            <a:solidFill>
              <a:srgbClr val="008000"/>
            </a:solidFill>
          </a:ln>
        </p:spPr>
        <p:txBody>
          <a:bodyPr wrap="square" rtlCol="0">
            <a:spAutoFit/>
          </a:bodyPr>
          <a:lstStyle/>
          <a:p>
            <a:pPr algn="just"/>
            <a:r>
              <a:rPr lang="fr-FR" b="1" dirty="0" smtClean="0">
                <a:solidFill>
                  <a:srgbClr val="C00000"/>
                </a:solidFill>
                <a:latin typeface="Open Sans"/>
              </a:rPr>
              <a:t>S'agit-il </a:t>
            </a:r>
            <a:r>
              <a:rPr lang="fr-FR" b="1" dirty="0">
                <a:solidFill>
                  <a:srgbClr val="C00000"/>
                </a:solidFill>
                <a:latin typeface="Open Sans"/>
              </a:rPr>
              <a:t>d'une piste cyclable autorisée aux Piétons ?</a:t>
            </a:r>
            <a:endParaRPr lang="fr-FR" dirty="0">
              <a:solidFill>
                <a:srgbClr val="C00000"/>
              </a:solidFill>
              <a:latin typeface="Open Sans"/>
            </a:endParaRPr>
          </a:p>
          <a:p>
            <a:pPr algn="just"/>
            <a:r>
              <a:rPr lang="fr-FR" b="1" dirty="0">
                <a:solidFill>
                  <a:srgbClr val="FF0000"/>
                </a:solidFill>
                <a:latin typeface="Open Sans"/>
              </a:rPr>
              <a:t>ATTENTION</a:t>
            </a:r>
            <a:r>
              <a:rPr lang="fr-FR" b="1" dirty="0">
                <a:solidFill>
                  <a:srgbClr val="002060"/>
                </a:solidFill>
                <a:latin typeface="Open Sans"/>
              </a:rPr>
              <a:t>, une telle voie existe : il s'agit de </a:t>
            </a:r>
            <a:r>
              <a:rPr lang="fr-FR" b="1" dirty="0" smtClean="0">
                <a:solidFill>
                  <a:srgbClr val="002060"/>
                </a:solidFill>
                <a:latin typeface="Open Sans"/>
              </a:rPr>
              <a:t>la</a:t>
            </a:r>
            <a:r>
              <a:rPr lang="fr-FR" dirty="0" smtClean="0">
                <a:solidFill>
                  <a:srgbClr val="002060"/>
                </a:solidFill>
                <a:latin typeface="Open Sans"/>
              </a:rPr>
              <a:t> </a:t>
            </a:r>
            <a:r>
              <a:rPr lang="fr-FR" dirty="0" smtClean="0">
                <a:solidFill>
                  <a:srgbClr val="FF00FF"/>
                </a:solidFill>
                <a:latin typeface="Arial Black" panose="020B0A04020102020204" pitchFamily="34" charset="0"/>
              </a:rPr>
              <a:t>« </a:t>
            </a:r>
            <a:r>
              <a:rPr lang="fr-FR" b="1" dirty="0" smtClean="0">
                <a:solidFill>
                  <a:srgbClr val="FF00FF"/>
                </a:solidFill>
                <a:latin typeface="Arial Black" panose="020B0A04020102020204" pitchFamily="34" charset="0"/>
              </a:rPr>
              <a:t>Voie Verte »</a:t>
            </a:r>
            <a:r>
              <a:rPr lang="fr-FR" dirty="0">
                <a:solidFill>
                  <a:srgbClr val="FF00FF"/>
                </a:solidFill>
                <a:latin typeface="Open Sans"/>
              </a:rPr>
              <a:t> </a:t>
            </a:r>
            <a:r>
              <a:rPr lang="fr-FR" b="1" dirty="0">
                <a:solidFill>
                  <a:srgbClr val="002060"/>
                </a:solidFill>
                <a:latin typeface="Open Sans"/>
              </a:rPr>
              <a:t>définie par </a:t>
            </a:r>
            <a:r>
              <a:rPr lang="fr-FR" b="1" dirty="0" smtClean="0">
                <a:solidFill>
                  <a:srgbClr val="002060"/>
                </a:solidFill>
                <a:latin typeface="Open Sans"/>
              </a:rPr>
              <a:t>l‘</a:t>
            </a:r>
            <a:r>
              <a:rPr lang="fr-FR" b="1" dirty="0" smtClean="0">
                <a:solidFill>
                  <a:srgbClr val="00B050"/>
                </a:solidFill>
                <a:latin typeface="Open Sans"/>
              </a:rPr>
              <a:t>Article R110-2</a:t>
            </a:r>
            <a:r>
              <a:rPr lang="fr-FR" dirty="0">
                <a:solidFill>
                  <a:srgbClr val="FACD99"/>
                </a:solidFill>
                <a:latin typeface="Open Sans"/>
              </a:rPr>
              <a:t> </a:t>
            </a:r>
            <a:r>
              <a:rPr lang="fr-FR" b="1" dirty="0">
                <a:solidFill>
                  <a:srgbClr val="002060"/>
                </a:solidFill>
                <a:latin typeface="Open Sans"/>
              </a:rPr>
              <a:t>donc il serait plus logique de remplacer ce panneau qui n'a aucune définition officielle par le</a:t>
            </a:r>
            <a:r>
              <a:rPr lang="fr-FR" dirty="0">
                <a:solidFill>
                  <a:srgbClr val="FFFFFF"/>
                </a:solidFill>
                <a:latin typeface="Open Sans"/>
              </a:rPr>
              <a:t> </a:t>
            </a:r>
            <a:r>
              <a:rPr lang="fr-FR" b="1" dirty="0">
                <a:solidFill>
                  <a:srgbClr val="00B050"/>
                </a:solidFill>
                <a:latin typeface="Open Sans"/>
              </a:rPr>
              <a:t>panneau C115</a:t>
            </a:r>
            <a:r>
              <a:rPr lang="fr-FR" dirty="0">
                <a:solidFill>
                  <a:srgbClr val="00B050"/>
                </a:solidFill>
                <a:latin typeface="Open Sans"/>
              </a:rPr>
              <a:t> </a:t>
            </a:r>
            <a:r>
              <a:rPr lang="fr-FR" b="1" dirty="0">
                <a:solidFill>
                  <a:srgbClr val="002060"/>
                </a:solidFill>
                <a:latin typeface="Open Sans"/>
              </a:rPr>
              <a:t>ou à défaut</a:t>
            </a:r>
            <a:r>
              <a:rPr lang="fr-FR" dirty="0">
                <a:solidFill>
                  <a:srgbClr val="002060"/>
                </a:solidFill>
                <a:latin typeface="Open Sans"/>
              </a:rPr>
              <a:t> </a:t>
            </a:r>
            <a:r>
              <a:rPr lang="fr-FR" b="1" dirty="0">
                <a:solidFill>
                  <a:srgbClr val="002060"/>
                </a:solidFill>
                <a:latin typeface="Open Sans"/>
              </a:rPr>
              <a:t>le</a:t>
            </a:r>
            <a:r>
              <a:rPr lang="fr-FR" b="1" dirty="0">
                <a:solidFill>
                  <a:srgbClr val="FFFFFF"/>
                </a:solidFill>
                <a:latin typeface="Open Sans"/>
              </a:rPr>
              <a:t> </a:t>
            </a:r>
            <a:r>
              <a:rPr lang="fr-FR" b="1" dirty="0">
                <a:solidFill>
                  <a:srgbClr val="00B050"/>
                </a:solidFill>
                <a:latin typeface="Open Sans"/>
              </a:rPr>
              <a:t>panneau B7b</a:t>
            </a:r>
            <a:r>
              <a:rPr lang="fr-FR" b="1" dirty="0">
                <a:solidFill>
                  <a:srgbClr val="00FF00"/>
                </a:solidFill>
                <a:latin typeface="Open Sans"/>
              </a:rPr>
              <a:t> </a:t>
            </a:r>
            <a:r>
              <a:rPr lang="fr-FR" b="1" dirty="0">
                <a:solidFill>
                  <a:srgbClr val="002060"/>
                </a:solidFill>
                <a:latin typeface="Open Sans"/>
              </a:rPr>
              <a:t>qui se trouve être son équivalent</a:t>
            </a:r>
            <a:r>
              <a:rPr lang="fr-FR" b="1" dirty="0">
                <a:solidFill>
                  <a:srgbClr val="FFFFFF"/>
                </a:solidFill>
                <a:latin typeface="Open Sans"/>
              </a:rPr>
              <a:t> </a:t>
            </a:r>
            <a:r>
              <a:rPr lang="fr-FR" sz="1400" b="1" dirty="0">
                <a:solidFill>
                  <a:srgbClr val="7030A0"/>
                </a:solidFill>
                <a:latin typeface="Open Sans"/>
              </a:rPr>
              <a:t>- sans connotation environnementale -</a:t>
            </a:r>
            <a:r>
              <a:rPr lang="fr-FR" sz="1400" b="1" dirty="0">
                <a:solidFill>
                  <a:srgbClr val="FFFFFF"/>
                </a:solidFill>
                <a:latin typeface="Open Sans"/>
              </a:rPr>
              <a:t> </a:t>
            </a:r>
            <a:r>
              <a:rPr lang="fr-FR" b="1" dirty="0">
                <a:solidFill>
                  <a:srgbClr val="002060"/>
                </a:solidFill>
                <a:latin typeface="Open Sans"/>
              </a:rPr>
              <a:t>car le type de voie </a:t>
            </a:r>
            <a:r>
              <a:rPr lang="fr-FR" b="1" dirty="0">
                <a:solidFill>
                  <a:srgbClr val="FF00FF"/>
                </a:solidFill>
                <a:latin typeface="Open Sans"/>
              </a:rPr>
              <a:t>Piétons / Cyclistes</a:t>
            </a:r>
            <a:r>
              <a:rPr lang="fr-FR" b="1" dirty="0">
                <a:solidFill>
                  <a:schemeClr val="accent6">
                    <a:lumMod val="75000"/>
                  </a:schemeClr>
                </a:solidFill>
                <a:latin typeface="Open Sans"/>
              </a:rPr>
              <a:t> </a:t>
            </a:r>
            <a:r>
              <a:rPr lang="fr-FR" b="1" dirty="0">
                <a:solidFill>
                  <a:srgbClr val="002060"/>
                </a:solidFill>
                <a:latin typeface="Open Sans"/>
              </a:rPr>
              <a:t>peut être vu comme une rue qui ne possède ni trottoir, ni accotement, donc une voie où les piétons sont en droit de circuler sur la chaussée comme les y invite </a:t>
            </a:r>
            <a:r>
              <a:rPr lang="fr-FR" b="1" dirty="0" smtClean="0">
                <a:solidFill>
                  <a:srgbClr val="002060"/>
                </a:solidFill>
                <a:latin typeface="Open Sans"/>
              </a:rPr>
              <a:t>l‘</a:t>
            </a:r>
            <a:r>
              <a:rPr lang="fr-FR" b="1" dirty="0" smtClean="0">
                <a:solidFill>
                  <a:srgbClr val="00B050"/>
                </a:solidFill>
                <a:latin typeface="Open Sans"/>
              </a:rPr>
              <a:t>Article R415-35</a:t>
            </a:r>
            <a:r>
              <a:rPr lang="fr-FR" b="1" dirty="0" smtClean="0">
                <a:solidFill>
                  <a:srgbClr val="002060"/>
                </a:solidFill>
                <a:latin typeface="Open Sans"/>
              </a:rPr>
              <a:t>.</a:t>
            </a:r>
            <a:endParaRPr lang="fr-FR" dirty="0">
              <a:solidFill>
                <a:srgbClr val="002060"/>
              </a:solidFill>
              <a:latin typeface="Open Sans"/>
            </a:endParaRPr>
          </a:p>
        </p:txBody>
      </p:sp>
      <p:sp>
        <p:nvSpPr>
          <p:cNvPr id="7" name="ZoneTexte 6"/>
          <p:cNvSpPr txBox="1"/>
          <p:nvPr/>
        </p:nvSpPr>
        <p:spPr>
          <a:xfrm>
            <a:off x="137056" y="1700808"/>
            <a:ext cx="8856982" cy="1477328"/>
          </a:xfrm>
          <a:prstGeom prst="rect">
            <a:avLst/>
          </a:prstGeom>
          <a:solidFill>
            <a:schemeClr val="accent5">
              <a:lumMod val="40000"/>
              <a:lumOff val="60000"/>
            </a:schemeClr>
          </a:solidFill>
          <a:ln w="12700">
            <a:solidFill>
              <a:schemeClr val="accent1">
                <a:lumMod val="75000"/>
              </a:schemeClr>
            </a:solidFill>
          </a:ln>
        </p:spPr>
        <p:txBody>
          <a:bodyPr wrap="square" rtlCol="0">
            <a:spAutoFit/>
          </a:bodyPr>
          <a:lstStyle/>
          <a:p>
            <a:pPr lvl="0" algn="just"/>
            <a:r>
              <a:rPr lang="fr-FR" b="1" dirty="0">
                <a:solidFill>
                  <a:srgbClr val="C00000"/>
                </a:solidFill>
                <a:latin typeface="Open Sans"/>
              </a:rPr>
              <a:t>S'agit-il d'une voie réservée aux piétons sur </a:t>
            </a:r>
            <a:r>
              <a:rPr lang="fr-FR" b="1" dirty="0" smtClean="0">
                <a:solidFill>
                  <a:srgbClr val="C00000"/>
                </a:solidFill>
                <a:latin typeface="Open Sans"/>
              </a:rPr>
              <a:t>laquelle les cyclistes</a:t>
            </a:r>
          </a:p>
          <a:p>
            <a:pPr lvl="0" algn="just"/>
            <a:r>
              <a:rPr lang="fr-FR" b="1" dirty="0" smtClean="0">
                <a:solidFill>
                  <a:srgbClr val="C00000"/>
                </a:solidFill>
                <a:latin typeface="Open Sans"/>
              </a:rPr>
              <a:t>sont </a:t>
            </a:r>
            <a:r>
              <a:rPr lang="fr-FR" b="1" dirty="0">
                <a:solidFill>
                  <a:srgbClr val="C00000"/>
                </a:solidFill>
                <a:latin typeface="Open Sans"/>
              </a:rPr>
              <a:t>autorisés à circuler ?</a:t>
            </a:r>
            <a:endParaRPr lang="fr-FR" dirty="0">
              <a:solidFill>
                <a:srgbClr val="C00000"/>
              </a:solidFill>
              <a:latin typeface="Open Sans"/>
            </a:endParaRPr>
          </a:p>
          <a:p>
            <a:pPr lvl="0" algn="just"/>
            <a:r>
              <a:rPr lang="fr-FR" b="1" dirty="0">
                <a:solidFill>
                  <a:srgbClr val="FF0000"/>
                </a:solidFill>
                <a:latin typeface="Open Sans"/>
              </a:rPr>
              <a:t>ATTENTION</a:t>
            </a:r>
            <a:r>
              <a:rPr lang="fr-FR" b="1" dirty="0">
                <a:solidFill>
                  <a:srgbClr val="002060"/>
                </a:solidFill>
                <a:latin typeface="Open Sans"/>
              </a:rPr>
              <a:t>, une telle voie existe : C'est </a:t>
            </a:r>
            <a:r>
              <a:rPr lang="fr-FR" b="1" dirty="0" smtClean="0">
                <a:solidFill>
                  <a:srgbClr val="002060"/>
                </a:solidFill>
                <a:latin typeface="Open Sans"/>
              </a:rPr>
              <a:t>l‘ </a:t>
            </a:r>
            <a:r>
              <a:rPr lang="fr-FR" b="1" dirty="0" smtClean="0">
                <a:solidFill>
                  <a:srgbClr val="FF00FF"/>
                </a:solidFill>
                <a:latin typeface="Arial Black" panose="020B0A04020102020204" pitchFamily="34" charset="0"/>
              </a:rPr>
              <a:t>« Aire Piétonne »</a:t>
            </a:r>
            <a:r>
              <a:rPr lang="fr-FR" b="1" dirty="0">
                <a:solidFill>
                  <a:srgbClr val="FACD99"/>
                </a:solidFill>
                <a:latin typeface="Open Sans"/>
              </a:rPr>
              <a:t> </a:t>
            </a:r>
            <a:r>
              <a:rPr lang="fr-FR" b="1" dirty="0">
                <a:solidFill>
                  <a:srgbClr val="002060"/>
                </a:solidFill>
                <a:latin typeface="Open Sans"/>
              </a:rPr>
              <a:t>définie par l‘</a:t>
            </a:r>
            <a:r>
              <a:rPr lang="fr-FR" b="1" dirty="0">
                <a:solidFill>
                  <a:srgbClr val="00B050"/>
                </a:solidFill>
                <a:latin typeface="Open Sans"/>
              </a:rPr>
              <a:t>Article R110-2</a:t>
            </a:r>
            <a:r>
              <a:rPr lang="fr-FR" b="1" dirty="0">
                <a:solidFill>
                  <a:srgbClr val="FACD99"/>
                </a:solidFill>
                <a:latin typeface="Open Sans"/>
              </a:rPr>
              <a:t> </a:t>
            </a:r>
            <a:r>
              <a:rPr lang="fr-FR" sz="1400" b="1" dirty="0">
                <a:solidFill>
                  <a:srgbClr val="7030A0"/>
                </a:solidFill>
                <a:latin typeface="Open Sans"/>
              </a:rPr>
              <a:t>(panneau B54)</a:t>
            </a:r>
            <a:r>
              <a:rPr lang="fr-FR" b="1" dirty="0">
                <a:solidFill>
                  <a:srgbClr val="FACD99"/>
                </a:solidFill>
                <a:latin typeface="Open Sans"/>
              </a:rPr>
              <a:t> </a:t>
            </a:r>
            <a:r>
              <a:rPr lang="fr-FR" b="1" dirty="0">
                <a:solidFill>
                  <a:srgbClr val="002060"/>
                </a:solidFill>
                <a:latin typeface="Open Sans"/>
              </a:rPr>
              <a:t>mais les cyclistes doivent y rouler, suivant l‘</a:t>
            </a:r>
            <a:r>
              <a:rPr lang="fr-FR" b="1" dirty="0">
                <a:solidFill>
                  <a:srgbClr val="00B050"/>
                </a:solidFill>
                <a:latin typeface="Open Sans"/>
              </a:rPr>
              <a:t>Article R431-9</a:t>
            </a:r>
            <a:r>
              <a:rPr lang="fr-FR" b="1" dirty="0">
                <a:solidFill>
                  <a:srgbClr val="002060"/>
                </a:solidFill>
                <a:latin typeface="Open Sans"/>
              </a:rPr>
              <a:t>,</a:t>
            </a:r>
            <a:r>
              <a:rPr lang="fr-FR" b="1" dirty="0">
                <a:solidFill>
                  <a:srgbClr val="FFFFFF"/>
                </a:solidFill>
                <a:latin typeface="Open Sans"/>
              </a:rPr>
              <a:t> </a:t>
            </a:r>
            <a:r>
              <a:rPr lang="fr-FR" b="1" dirty="0">
                <a:solidFill>
                  <a:srgbClr val="FF00FF"/>
                </a:solidFill>
                <a:latin typeface="Open Sans"/>
              </a:rPr>
              <a:t>"à l'allure du pas"</a:t>
            </a:r>
            <a:r>
              <a:rPr lang="fr-FR" b="1" dirty="0">
                <a:solidFill>
                  <a:srgbClr val="002060"/>
                </a:solidFill>
                <a:latin typeface="Open Sans"/>
              </a:rPr>
              <a:t>,</a:t>
            </a:r>
            <a:r>
              <a:rPr lang="fr-FR" sz="1400" b="1" dirty="0">
                <a:solidFill>
                  <a:srgbClr val="002060"/>
                </a:solidFill>
                <a:latin typeface="Open Sans"/>
              </a:rPr>
              <a:t> </a:t>
            </a:r>
            <a:r>
              <a:rPr lang="fr-FR" sz="1400" b="1" dirty="0">
                <a:solidFill>
                  <a:srgbClr val="7030A0"/>
                </a:solidFill>
                <a:latin typeface="Open Sans"/>
              </a:rPr>
              <a:t>donc incompatible avec un déplacement autre que</a:t>
            </a:r>
            <a:r>
              <a:rPr lang="fr-FR" sz="1400" b="1" dirty="0">
                <a:solidFill>
                  <a:srgbClr val="9FC4EA"/>
                </a:solidFill>
                <a:latin typeface="Open Sans"/>
              </a:rPr>
              <a:t> </a:t>
            </a:r>
            <a:r>
              <a:rPr lang="fr-FR" sz="1400" b="1" dirty="0">
                <a:solidFill>
                  <a:srgbClr val="00B0F0"/>
                </a:solidFill>
                <a:latin typeface="Open Sans"/>
              </a:rPr>
              <a:t>"Loisirs"</a:t>
            </a:r>
            <a:r>
              <a:rPr lang="fr-FR" b="1" dirty="0">
                <a:solidFill>
                  <a:srgbClr val="002060"/>
                </a:solidFill>
                <a:latin typeface="Open Sans"/>
              </a:rPr>
              <a:t>.</a:t>
            </a:r>
            <a:endParaRPr lang="fr-FR" dirty="0">
              <a:solidFill>
                <a:srgbClr val="002060"/>
              </a:solidFill>
            </a:endParaRPr>
          </a:p>
        </p:txBody>
      </p:sp>
      <p:sp>
        <p:nvSpPr>
          <p:cNvPr id="14" name="ZoneTexte 13"/>
          <p:cNvSpPr txBox="1"/>
          <p:nvPr/>
        </p:nvSpPr>
        <p:spPr>
          <a:xfrm>
            <a:off x="1763688" y="5995118"/>
            <a:ext cx="1980000" cy="523220"/>
          </a:xfrm>
          <a:prstGeom prst="rect">
            <a:avLst/>
          </a:prstGeom>
          <a:solidFill>
            <a:schemeClr val="accent5">
              <a:lumMod val="75000"/>
            </a:schemeClr>
          </a:solidFill>
          <a:ln w="12700">
            <a:solidFill>
              <a:srgbClr val="FF0000"/>
            </a:solidFill>
          </a:ln>
        </p:spPr>
        <p:txBody>
          <a:bodyPr wrap="square" rtlCol="0">
            <a:spAutoFit/>
          </a:bodyPr>
          <a:lstStyle/>
          <a:p>
            <a:pPr algn="ctr"/>
            <a:r>
              <a:rPr lang="fr-FR" sz="1400" b="1" dirty="0" smtClean="0">
                <a:solidFill>
                  <a:srgbClr val="FFFF00"/>
                </a:solidFill>
                <a:latin typeface="Open Sans"/>
              </a:rPr>
              <a:t>Proscrire l’utilisation</a:t>
            </a:r>
          </a:p>
          <a:p>
            <a:pPr algn="ctr"/>
            <a:r>
              <a:rPr lang="fr-FR" sz="1400" b="1" dirty="0">
                <a:solidFill>
                  <a:srgbClr val="FFFF00"/>
                </a:solidFill>
                <a:latin typeface="Open Sans"/>
              </a:rPr>
              <a:t>d</a:t>
            </a:r>
            <a:r>
              <a:rPr lang="fr-FR" sz="1400" b="1" dirty="0" smtClean="0">
                <a:solidFill>
                  <a:srgbClr val="FFFF00"/>
                </a:solidFill>
                <a:latin typeface="Open Sans"/>
              </a:rPr>
              <a:t>e ce panneau</a:t>
            </a:r>
            <a:endParaRPr lang="fr-FR" sz="1400" dirty="0">
              <a:solidFill>
                <a:srgbClr val="FFFF00"/>
              </a:solidFill>
              <a:latin typeface="Open Sans"/>
            </a:endParaRPr>
          </a:p>
        </p:txBody>
      </p:sp>
      <p:sp>
        <p:nvSpPr>
          <p:cNvPr id="15" name="ZoneTexte 14"/>
          <p:cNvSpPr txBox="1"/>
          <p:nvPr/>
        </p:nvSpPr>
        <p:spPr>
          <a:xfrm>
            <a:off x="6624448" y="5904044"/>
            <a:ext cx="1980000" cy="738664"/>
          </a:xfrm>
          <a:prstGeom prst="rect">
            <a:avLst/>
          </a:prstGeom>
          <a:solidFill>
            <a:schemeClr val="accent5">
              <a:lumMod val="75000"/>
            </a:schemeClr>
          </a:solidFill>
          <a:ln w="12700">
            <a:solidFill>
              <a:srgbClr val="FF0000"/>
            </a:solidFill>
          </a:ln>
        </p:spPr>
        <p:txBody>
          <a:bodyPr wrap="square" rtlCol="0">
            <a:spAutoFit/>
          </a:bodyPr>
          <a:lstStyle/>
          <a:p>
            <a:pPr algn="ctr"/>
            <a:r>
              <a:rPr lang="fr-FR" sz="1400" b="1" dirty="0" smtClean="0">
                <a:solidFill>
                  <a:srgbClr val="FFFF00"/>
                </a:solidFill>
                <a:latin typeface="Open Sans"/>
              </a:rPr>
              <a:t>Préférer l’utilisation des panneaux</a:t>
            </a:r>
          </a:p>
          <a:p>
            <a:pPr algn="ctr"/>
            <a:r>
              <a:rPr lang="fr-FR" sz="1400" b="1" dirty="0" smtClean="0">
                <a:solidFill>
                  <a:srgbClr val="00FF00"/>
                </a:solidFill>
                <a:latin typeface="Open Sans"/>
              </a:rPr>
              <a:t>C115</a:t>
            </a:r>
            <a:r>
              <a:rPr lang="fr-FR" sz="1400" b="1" dirty="0" smtClean="0">
                <a:solidFill>
                  <a:srgbClr val="FF9900"/>
                </a:solidFill>
                <a:latin typeface="Open Sans"/>
              </a:rPr>
              <a:t> </a:t>
            </a:r>
            <a:r>
              <a:rPr lang="fr-FR" sz="1100" b="1" dirty="0" smtClean="0">
                <a:solidFill>
                  <a:srgbClr val="FFFF00"/>
                </a:solidFill>
                <a:latin typeface="Open Sans"/>
              </a:rPr>
              <a:t>ou</a:t>
            </a:r>
            <a:r>
              <a:rPr lang="fr-FR" sz="1400" b="1" dirty="0" smtClean="0">
                <a:solidFill>
                  <a:srgbClr val="FFFF00"/>
                </a:solidFill>
                <a:latin typeface="Open Sans"/>
              </a:rPr>
              <a:t> </a:t>
            </a:r>
            <a:r>
              <a:rPr lang="fr-FR" sz="1400" b="1" dirty="0" smtClean="0">
                <a:solidFill>
                  <a:srgbClr val="00FF00"/>
                </a:solidFill>
                <a:latin typeface="Open Sans"/>
              </a:rPr>
              <a:t>B7b</a:t>
            </a:r>
            <a:endParaRPr lang="fr-FR" sz="1400" dirty="0">
              <a:solidFill>
                <a:srgbClr val="00FF00"/>
              </a:solidFill>
              <a:latin typeface="Open Sans"/>
            </a:endParaRP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448" y="1160808"/>
            <a:ext cx="1173911" cy="1080000"/>
          </a:xfrm>
          <a:prstGeom prst="rect">
            <a:avLst/>
          </a:prstGeom>
        </p:spPr>
      </p:pic>
    </p:spTree>
    <p:extLst>
      <p:ext uri="{BB962C8B-B14F-4D97-AF65-F5344CB8AC3E}">
        <p14:creationId xmlns:p14="http://schemas.microsoft.com/office/powerpoint/2010/main" val="317024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863588" y="3140968"/>
            <a:ext cx="7344816" cy="2952328"/>
          </a:xfrm>
          <a:prstGeom prst="rect">
            <a:avLst/>
          </a:prstGeom>
          <a:solidFill>
            <a:srgbClr val="FFFFCC"/>
          </a:solidFill>
          <a:ln w="57150">
            <a:solidFill>
              <a:schemeClr val="tx1"/>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fontAlgn="b"/>
            <a:r>
              <a:rPr lang="fr-FR" sz="2800" b="1" dirty="0">
                <a:ln>
                  <a:solidFill>
                    <a:srgbClr val="FF0000"/>
                  </a:solidFill>
                </a:ln>
                <a:solidFill>
                  <a:srgbClr val="00B050"/>
                </a:solidFill>
                <a:latin typeface="Arial Black" panose="020B0A04020102020204" pitchFamily="34" charset="0"/>
              </a:rPr>
              <a:t>Maison Municipale des Sports</a:t>
            </a:r>
          </a:p>
          <a:p>
            <a:pPr algn="ctr" fontAlgn="b"/>
            <a:r>
              <a:rPr lang="fr-FR" sz="2800" b="1" dirty="0">
                <a:ln>
                  <a:solidFill>
                    <a:srgbClr val="FF0000"/>
                  </a:solidFill>
                </a:ln>
                <a:solidFill>
                  <a:srgbClr val="00B050"/>
                </a:solidFill>
                <a:latin typeface="Arial Black" panose="020B0A04020102020204" pitchFamily="34" charset="0"/>
              </a:rPr>
              <a:t>8, Avenue André </a:t>
            </a:r>
            <a:r>
              <a:rPr lang="fr-FR" sz="2800" b="1" dirty="0" err="1">
                <a:ln>
                  <a:solidFill>
                    <a:srgbClr val="FF0000"/>
                  </a:solidFill>
                </a:ln>
                <a:solidFill>
                  <a:srgbClr val="00B050"/>
                </a:solidFill>
                <a:latin typeface="Arial Black" panose="020B0A04020102020204" pitchFamily="34" charset="0"/>
              </a:rPr>
              <a:t>Jalinat</a:t>
            </a:r>
            <a:endParaRPr lang="fr-FR" sz="2800" b="1" dirty="0">
              <a:ln>
                <a:solidFill>
                  <a:srgbClr val="FF0000"/>
                </a:solidFill>
              </a:ln>
              <a:solidFill>
                <a:srgbClr val="00B050"/>
              </a:solidFill>
              <a:latin typeface="Arial Black" panose="020B0A04020102020204" pitchFamily="34" charset="0"/>
            </a:endParaRPr>
          </a:p>
          <a:p>
            <a:pPr algn="ctr" fontAlgn="b"/>
            <a:r>
              <a:rPr lang="fr-FR" sz="2800" b="1" dirty="0">
                <a:ln>
                  <a:solidFill>
                    <a:srgbClr val="FF0000"/>
                  </a:solidFill>
                </a:ln>
                <a:solidFill>
                  <a:srgbClr val="00B050"/>
                </a:solidFill>
                <a:latin typeface="Arial Black" panose="020B0A04020102020204" pitchFamily="34" charset="0"/>
              </a:rPr>
              <a:t>19100 – BRIVE LA GAILLARDE</a:t>
            </a:r>
          </a:p>
          <a:p>
            <a:pPr algn="ctr" fontAlgn="b"/>
            <a:endParaRPr lang="fr-FR" sz="1200" b="1" dirty="0" smtClean="0">
              <a:ln>
                <a:solidFill>
                  <a:srgbClr val="FF0000"/>
                </a:solidFill>
              </a:ln>
              <a:solidFill>
                <a:srgbClr val="00B050"/>
              </a:solidFill>
              <a:latin typeface="Arial Black" panose="020B0A04020102020204" pitchFamily="34" charset="0"/>
              <a:sym typeface="Wingdings"/>
            </a:endParaRPr>
          </a:p>
          <a:p>
            <a:pPr algn="ctr" fontAlgn="b"/>
            <a:r>
              <a:rPr lang="fr-FR" sz="2000" b="1" dirty="0" smtClean="0">
                <a:ln>
                  <a:solidFill>
                    <a:srgbClr val="C00000"/>
                  </a:solidFill>
                </a:ln>
                <a:solidFill>
                  <a:srgbClr val="0070C0"/>
                </a:solidFill>
                <a:latin typeface="Arial Black" panose="020B0A04020102020204" pitchFamily="34" charset="0"/>
                <a:sym typeface="Wingdings"/>
              </a:rPr>
              <a:t></a:t>
            </a:r>
            <a:r>
              <a:rPr lang="fr-FR" sz="2000" b="1" dirty="0" smtClean="0">
                <a:ln>
                  <a:solidFill>
                    <a:srgbClr val="C00000"/>
                  </a:solidFill>
                </a:ln>
                <a:solidFill>
                  <a:srgbClr val="0070C0"/>
                </a:solidFill>
                <a:latin typeface="Arial Black" panose="020B0A04020102020204" pitchFamily="34" charset="0"/>
              </a:rPr>
              <a:t> : 06.51.92.82.41</a:t>
            </a:r>
            <a:endParaRPr lang="fr-FR" sz="2000" b="1" dirty="0">
              <a:ln>
                <a:solidFill>
                  <a:srgbClr val="C00000"/>
                </a:solidFill>
              </a:ln>
              <a:solidFill>
                <a:srgbClr val="0070C0"/>
              </a:solidFill>
              <a:latin typeface="Arial Black" panose="020B0A04020102020204" pitchFamily="34" charset="0"/>
            </a:endParaRPr>
          </a:p>
          <a:p>
            <a:pPr algn="ctr" fontAlgn="b"/>
            <a:r>
              <a:rPr lang="fr-FR" sz="2800" b="1" dirty="0" smtClean="0">
                <a:solidFill>
                  <a:srgbClr val="0070C0"/>
                </a:solidFill>
                <a:latin typeface="Arial Black" panose="020B0A04020102020204" pitchFamily="34" charset="0"/>
                <a:sym typeface="Wingdings"/>
              </a:rPr>
              <a:t> </a:t>
            </a:r>
            <a:r>
              <a:rPr lang="fr-FR" sz="2800" b="1" dirty="0" smtClean="0">
                <a:solidFill>
                  <a:srgbClr val="0070C0"/>
                </a:solidFill>
                <a:sym typeface="Wingdings"/>
              </a:rPr>
              <a:t>: </a:t>
            </a:r>
            <a:r>
              <a:rPr lang="fr-FR" sz="2800" b="1" dirty="0" smtClean="0">
                <a:solidFill>
                  <a:srgbClr val="0070C0"/>
                </a:solidFill>
              </a:rPr>
              <a:t>brive.villecyclable@laposte.net</a:t>
            </a:r>
            <a:endParaRPr lang="fr-FR" sz="2800" b="1" dirty="0">
              <a:solidFill>
                <a:srgbClr val="0070C0"/>
              </a:solidFill>
            </a:endParaRPr>
          </a:p>
        </p:txBody>
      </p:sp>
      <p:sp>
        <p:nvSpPr>
          <p:cNvPr id="2" name="ZoneTexte 1"/>
          <p:cNvSpPr txBox="1"/>
          <p:nvPr/>
        </p:nvSpPr>
        <p:spPr>
          <a:xfrm>
            <a:off x="2051720" y="2420888"/>
            <a:ext cx="5040560" cy="435825"/>
          </a:xfrm>
          <a:prstGeom prst="rect">
            <a:avLst/>
          </a:prstGeom>
          <a:noFill/>
        </p:spPr>
        <p:txBody>
          <a:bodyPr wrap="square" rtlCol="0">
            <a:spAutoFit/>
          </a:bodyPr>
          <a:lstStyle/>
          <a:p>
            <a:pPr algn="ctr"/>
            <a:r>
              <a:rPr lang="fr-FR" sz="2400" b="1" dirty="0" smtClean="0">
                <a:solidFill>
                  <a:srgbClr val="0000FF"/>
                </a:solidFill>
                <a:latin typeface="Arial Black" panose="020B0A04020102020204" pitchFamily="34" charset="0"/>
              </a:rPr>
              <a:t>www.brivevillecyclable.org</a:t>
            </a:r>
            <a:endParaRPr lang="fr-FR" altLang="fr-FR" sz="2400" b="1" kern="0" dirty="0">
              <a:ln>
                <a:solidFill>
                  <a:srgbClr val="FF0000"/>
                </a:solidFill>
              </a:ln>
              <a:solidFill>
                <a:srgbClr val="0000FF"/>
              </a:solidFill>
              <a:latin typeface="Arial Black" panose="020B0A040201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273" y="548880"/>
            <a:ext cx="5819047" cy="1800000"/>
          </a:xfrm>
          <a:prstGeom prst="rect">
            <a:avLst/>
          </a:prstGeom>
        </p:spPr>
      </p:pic>
    </p:spTree>
    <p:extLst>
      <p:ext uri="{BB962C8B-B14F-4D97-AF65-F5344CB8AC3E}">
        <p14:creationId xmlns:p14="http://schemas.microsoft.com/office/powerpoint/2010/main" val="1704244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CODE DE LA ROUTE</a:t>
            </a:r>
            <a:endParaRPr lang="fr-FR" altLang="fr-FR" sz="2400" kern="0" dirty="0">
              <a:latin typeface="Arial Black" panose="020B0A04020102020204" pitchFamily="34" charset="0"/>
            </a:endParaRPr>
          </a:p>
        </p:txBody>
      </p:sp>
      <p:sp>
        <p:nvSpPr>
          <p:cNvPr id="4" name="ZoneTexte 3"/>
          <p:cNvSpPr txBox="1"/>
          <p:nvPr/>
        </p:nvSpPr>
        <p:spPr>
          <a:xfrm>
            <a:off x="3059832" y="3197875"/>
            <a:ext cx="5976664" cy="2031325"/>
          </a:xfrm>
          <a:prstGeom prst="rect">
            <a:avLst/>
          </a:prstGeom>
          <a:solidFill>
            <a:schemeClr val="accent3">
              <a:lumMod val="40000"/>
              <a:lumOff val="60000"/>
            </a:schemeClr>
          </a:solidFill>
          <a:ln w="12700">
            <a:solidFill>
              <a:schemeClr val="accent2"/>
            </a:solidFill>
          </a:ln>
        </p:spPr>
        <p:txBody>
          <a:bodyPr wrap="square" rtlCol="0">
            <a:spAutoFit/>
          </a:bodyPr>
          <a:lstStyle/>
          <a:p>
            <a:pPr algn="just"/>
            <a:r>
              <a:rPr lang="fr-FR" b="1" dirty="0" smtClean="0">
                <a:solidFill>
                  <a:srgbClr val="7030A0"/>
                </a:solidFill>
                <a:latin typeface="Open Sans"/>
              </a:rPr>
              <a:t>Exemple </a:t>
            </a:r>
            <a:r>
              <a:rPr lang="fr-FR" b="1" dirty="0">
                <a:solidFill>
                  <a:srgbClr val="7030A0"/>
                </a:solidFill>
                <a:latin typeface="Open Sans"/>
              </a:rPr>
              <a:t>typique de ce qui est appelé la </a:t>
            </a:r>
            <a:r>
              <a:rPr lang="fr-FR" b="1" dirty="0">
                <a:solidFill>
                  <a:srgbClr val="00B0F0"/>
                </a:solidFill>
                <a:latin typeface="Open Sans"/>
              </a:rPr>
              <a:t>"Priorité à Droite"</a:t>
            </a:r>
            <a:r>
              <a:rPr lang="fr-FR" b="1" dirty="0">
                <a:solidFill>
                  <a:srgbClr val="9FC4EA"/>
                </a:solidFill>
                <a:latin typeface="Open Sans"/>
              </a:rPr>
              <a:t> :</a:t>
            </a:r>
            <a:endParaRPr lang="fr-FR" dirty="0">
              <a:solidFill>
                <a:srgbClr val="FFFFFF"/>
              </a:solidFill>
              <a:latin typeface="Open Sans"/>
            </a:endParaRPr>
          </a:p>
          <a:p>
            <a:pPr algn="just"/>
            <a:r>
              <a:rPr lang="fr-FR" b="1" dirty="0">
                <a:solidFill>
                  <a:srgbClr val="7030A0"/>
                </a:solidFill>
                <a:latin typeface="Open Sans"/>
              </a:rPr>
              <a:t>Ce principe - qui pourrait apparaître comme étant un </a:t>
            </a:r>
            <a:r>
              <a:rPr lang="fr-FR" b="1" dirty="0">
                <a:solidFill>
                  <a:srgbClr val="00B0F0"/>
                </a:solidFill>
                <a:latin typeface="Open Sans"/>
              </a:rPr>
              <a:t>Droit</a:t>
            </a:r>
            <a:r>
              <a:rPr lang="fr-FR" b="1" dirty="0">
                <a:solidFill>
                  <a:srgbClr val="9FC4EA"/>
                </a:solidFill>
                <a:latin typeface="Open Sans"/>
              </a:rPr>
              <a:t> </a:t>
            </a:r>
            <a:r>
              <a:rPr lang="fr-FR" b="1" dirty="0">
                <a:solidFill>
                  <a:srgbClr val="7030A0"/>
                </a:solidFill>
                <a:latin typeface="Open Sans"/>
              </a:rPr>
              <a:t>- n'est jamais mentionné en ces termes mais il est préféré </a:t>
            </a:r>
            <a:r>
              <a:rPr lang="fr-FR" b="1" dirty="0">
                <a:solidFill>
                  <a:srgbClr val="002060"/>
                </a:solidFill>
                <a:latin typeface="Open Sans"/>
              </a:rPr>
              <a:t>"... le conducteur venant par la gauche est tenu de </a:t>
            </a:r>
            <a:r>
              <a:rPr lang="fr-FR" b="1" dirty="0">
                <a:solidFill>
                  <a:srgbClr val="FF00FF"/>
                </a:solidFill>
                <a:latin typeface="Open Sans"/>
              </a:rPr>
              <a:t>céder le passage </a:t>
            </a:r>
            <a:r>
              <a:rPr lang="fr-FR" b="1" dirty="0">
                <a:solidFill>
                  <a:srgbClr val="002060"/>
                </a:solidFill>
                <a:latin typeface="Open Sans"/>
              </a:rPr>
              <a:t>à l'autre conducteur ..." </a:t>
            </a:r>
            <a:r>
              <a:rPr lang="fr-FR" b="1" dirty="0" smtClean="0">
                <a:solidFill>
                  <a:srgbClr val="00B050"/>
                </a:solidFill>
                <a:latin typeface="Open Sans"/>
              </a:rPr>
              <a:t>(Article R415-5)</a:t>
            </a:r>
            <a:r>
              <a:rPr lang="fr-FR" b="1" dirty="0">
                <a:solidFill>
                  <a:srgbClr val="7030A0"/>
                </a:solidFill>
                <a:latin typeface="Open Sans"/>
              </a:rPr>
              <a:t> ce qui devient, de fait, un </a:t>
            </a:r>
            <a:r>
              <a:rPr lang="fr-FR" b="1" dirty="0">
                <a:solidFill>
                  <a:srgbClr val="00B0F0"/>
                </a:solidFill>
                <a:latin typeface="Open Sans"/>
              </a:rPr>
              <a:t>Devoir</a:t>
            </a:r>
            <a:r>
              <a:rPr lang="fr-FR" b="1" dirty="0" smtClean="0">
                <a:solidFill>
                  <a:srgbClr val="9FC4EA"/>
                </a:solidFill>
                <a:latin typeface="Open Sans"/>
              </a:rPr>
              <a:t>.</a:t>
            </a:r>
            <a:endParaRPr lang="fr-FR" dirty="0"/>
          </a:p>
        </p:txBody>
      </p:sp>
      <p:sp>
        <p:nvSpPr>
          <p:cNvPr id="5" name="ZoneTexte 4"/>
          <p:cNvSpPr txBox="1"/>
          <p:nvPr/>
        </p:nvSpPr>
        <p:spPr>
          <a:xfrm>
            <a:off x="179512" y="5301208"/>
            <a:ext cx="7128792" cy="1477328"/>
          </a:xfrm>
          <a:prstGeom prst="rect">
            <a:avLst/>
          </a:prstGeom>
          <a:solidFill>
            <a:schemeClr val="accent5">
              <a:lumMod val="40000"/>
              <a:lumOff val="60000"/>
            </a:schemeClr>
          </a:solidFill>
          <a:ln w="12700">
            <a:solidFill>
              <a:srgbClr val="00B050"/>
            </a:solidFill>
          </a:ln>
        </p:spPr>
        <p:txBody>
          <a:bodyPr wrap="square" rtlCol="0">
            <a:spAutoFit/>
          </a:bodyPr>
          <a:lstStyle/>
          <a:p>
            <a:pPr algn="just"/>
            <a:r>
              <a:rPr lang="fr-FR" b="1" dirty="0">
                <a:solidFill>
                  <a:srgbClr val="7030A0"/>
                </a:solidFill>
                <a:latin typeface="Open Sans"/>
              </a:rPr>
              <a:t>De plus ce qui peut être considéré dans les textes comme étant un </a:t>
            </a:r>
            <a:r>
              <a:rPr lang="fr-FR" b="1" dirty="0">
                <a:solidFill>
                  <a:srgbClr val="00B0F0"/>
                </a:solidFill>
                <a:latin typeface="Open Sans"/>
              </a:rPr>
              <a:t>Droit</a:t>
            </a:r>
            <a:r>
              <a:rPr lang="fr-FR" b="1" dirty="0">
                <a:solidFill>
                  <a:srgbClr val="7030A0"/>
                </a:solidFill>
                <a:latin typeface="Open Sans"/>
              </a:rPr>
              <a:t>, est bien souvent </a:t>
            </a:r>
            <a:r>
              <a:rPr lang="fr-FR" b="1" dirty="0">
                <a:solidFill>
                  <a:srgbClr val="00B0F0"/>
                </a:solidFill>
                <a:latin typeface="Open Sans"/>
              </a:rPr>
              <a:t>tempéré</a:t>
            </a:r>
            <a:r>
              <a:rPr lang="fr-FR" b="1" dirty="0">
                <a:solidFill>
                  <a:srgbClr val="9FC4EA"/>
                </a:solidFill>
                <a:latin typeface="Open Sans"/>
              </a:rPr>
              <a:t> </a:t>
            </a:r>
            <a:r>
              <a:rPr lang="fr-FR" b="1" dirty="0">
                <a:solidFill>
                  <a:srgbClr val="7030A0"/>
                </a:solidFill>
                <a:latin typeface="Open Sans"/>
              </a:rPr>
              <a:t>par un mot ou une locution</a:t>
            </a:r>
            <a:endParaRPr lang="fr-FR" dirty="0">
              <a:solidFill>
                <a:srgbClr val="7030A0"/>
              </a:solidFill>
              <a:latin typeface="Open Sans"/>
            </a:endParaRPr>
          </a:p>
          <a:p>
            <a:pPr algn="just"/>
            <a:r>
              <a:rPr lang="fr-FR" b="1" dirty="0">
                <a:solidFill>
                  <a:srgbClr val="7030A0"/>
                </a:solidFill>
                <a:latin typeface="Open Sans"/>
              </a:rPr>
              <a:t>Exemple : </a:t>
            </a:r>
            <a:r>
              <a:rPr lang="fr-FR" b="1" dirty="0">
                <a:solidFill>
                  <a:srgbClr val="002060"/>
                </a:solidFill>
                <a:latin typeface="Open Sans"/>
              </a:rPr>
              <a:t>"Tout conducteur est tenu de céder le passage ... au piéton s'engageant </a:t>
            </a:r>
            <a:r>
              <a:rPr lang="fr-FR" b="1" dirty="0">
                <a:solidFill>
                  <a:srgbClr val="FF00FF"/>
                </a:solidFill>
                <a:latin typeface="Open Sans"/>
              </a:rPr>
              <a:t>régulièrement</a:t>
            </a:r>
            <a:r>
              <a:rPr lang="fr-FR" b="1" dirty="0">
                <a:solidFill>
                  <a:srgbClr val="FACD99"/>
                </a:solidFill>
                <a:latin typeface="Open Sans"/>
              </a:rPr>
              <a:t> </a:t>
            </a:r>
            <a:r>
              <a:rPr lang="fr-FR" b="1" dirty="0">
                <a:solidFill>
                  <a:srgbClr val="002060"/>
                </a:solidFill>
                <a:latin typeface="Open Sans"/>
              </a:rPr>
              <a:t>... ou </a:t>
            </a:r>
            <a:r>
              <a:rPr lang="fr-FR" b="1" dirty="0">
                <a:solidFill>
                  <a:srgbClr val="FF00FF"/>
                </a:solidFill>
                <a:latin typeface="Open Sans"/>
              </a:rPr>
              <a:t>manifestant clairement l'intention</a:t>
            </a:r>
            <a:r>
              <a:rPr lang="fr-FR" b="1" dirty="0">
                <a:solidFill>
                  <a:srgbClr val="FACD99"/>
                </a:solidFill>
                <a:latin typeface="Open Sans"/>
              </a:rPr>
              <a:t> </a:t>
            </a:r>
            <a:r>
              <a:rPr lang="fr-FR" b="1" dirty="0">
                <a:solidFill>
                  <a:srgbClr val="002060"/>
                </a:solidFill>
                <a:latin typeface="Open Sans"/>
              </a:rPr>
              <a:t>de le faire ..."</a:t>
            </a:r>
            <a:r>
              <a:rPr lang="fr-FR" b="1" dirty="0">
                <a:solidFill>
                  <a:srgbClr val="9FC4EA"/>
                </a:solidFill>
                <a:latin typeface="Open Sans"/>
              </a:rPr>
              <a:t> </a:t>
            </a:r>
            <a:r>
              <a:rPr lang="fr-FR" b="1" dirty="0" smtClean="0">
                <a:solidFill>
                  <a:srgbClr val="00B050"/>
                </a:solidFill>
                <a:latin typeface="Open Sans"/>
              </a:rPr>
              <a:t>(Article R415-11)</a:t>
            </a:r>
            <a:endParaRPr lang="fr-FR" dirty="0">
              <a:solidFill>
                <a:srgbClr val="00B05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 y="1916832"/>
            <a:ext cx="2947355" cy="2988000"/>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373336"/>
            <a:ext cx="1620000" cy="1080000"/>
          </a:xfrm>
          <a:prstGeom prst="rect">
            <a:avLst/>
          </a:prstGeom>
        </p:spPr>
      </p:pic>
      <p:sp>
        <p:nvSpPr>
          <p:cNvPr id="9" name="ZoneTexte 8"/>
          <p:cNvSpPr txBox="1"/>
          <p:nvPr/>
        </p:nvSpPr>
        <p:spPr>
          <a:xfrm>
            <a:off x="3059832" y="1591632"/>
            <a:ext cx="5976664" cy="1477328"/>
          </a:xfrm>
          <a:prstGeom prst="rect">
            <a:avLst/>
          </a:prstGeom>
          <a:solidFill>
            <a:schemeClr val="accent6">
              <a:lumMod val="40000"/>
              <a:lumOff val="60000"/>
            </a:schemeClr>
          </a:solidFill>
          <a:ln w="12700">
            <a:solidFill>
              <a:srgbClr val="002060"/>
            </a:solidFill>
          </a:ln>
        </p:spPr>
        <p:txBody>
          <a:bodyPr wrap="square" rtlCol="0">
            <a:spAutoFit/>
          </a:bodyPr>
          <a:lstStyle/>
          <a:p>
            <a:pPr algn="just"/>
            <a:r>
              <a:rPr lang="fr-FR" b="1" dirty="0">
                <a:solidFill>
                  <a:srgbClr val="002060"/>
                </a:solidFill>
                <a:latin typeface="Open Sans"/>
              </a:rPr>
              <a:t>Il est important de noter que le </a:t>
            </a:r>
            <a:r>
              <a:rPr lang="fr-FR" b="1" dirty="0">
                <a:solidFill>
                  <a:srgbClr val="00B050"/>
                </a:solidFill>
                <a:latin typeface="Open Sans"/>
              </a:rPr>
              <a:t>Code de la Route</a:t>
            </a:r>
            <a:r>
              <a:rPr lang="fr-FR" b="1" dirty="0">
                <a:solidFill>
                  <a:srgbClr val="002060"/>
                </a:solidFill>
                <a:latin typeface="Open Sans"/>
              </a:rPr>
              <a:t> est rédigé de telle sorte qu'il ordonne une série de </a:t>
            </a:r>
            <a:r>
              <a:rPr lang="fr-FR" b="1" dirty="0">
                <a:solidFill>
                  <a:srgbClr val="FF00FF"/>
                </a:solidFill>
                <a:latin typeface="Open Sans"/>
              </a:rPr>
              <a:t>DEVOIRS</a:t>
            </a:r>
            <a:r>
              <a:rPr lang="fr-FR" b="1" dirty="0">
                <a:solidFill>
                  <a:srgbClr val="002060"/>
                </a:solidFill>
                <a:latin typeface="Open Sans"/>
              </a:rPr>
              <a:t> aux conducteurs de véhicules ou piétons mais n'expose que très rarement des </a:t>
            </a:r>
            <a:r>
              <a:rPr lang="fr-FR" b="1" dirty="0">
                <a:solidFill>
                  <a:srgbClr val="FF00FF"/>
                </a:solidFill>
                <a:latin typeface="Open Sans"/>
              </a:rPr>
              <a:t>DROITS</a:t>
            </a:r>
            <a:r>
              <a:rPr lang="fr-FR" b="1" dirty="0" smtClean="0">
                <a:solidFill>
                  <a:srgbClr val="002060"/>
                </a:solidFill>
                <a:latin typeface="Open Sans"/>
              </a:rPr>
              <a:t>.</a:t>
            </a:r>
            <a:endParaRPr lang="fr-FR" dirty="0">
              <a:solidFill>
                <a:srgbClr val="002060"/>
              </a:solidFill>
              <a:latin typeface="Open Sans"/>
            </a:endParaRPr>
          </a:p>
        </p:txBody>
      </p:sp>
    </p:spTree>
    <p:extLst>
      <p:ext uri="{BB962C8B-B14F-4D97-AF65-F5344CB8AC3E}">
        <p14:creationId xmlns:p14="http://schemas.microsoft.com/office/powerpoint/2010/main" val="605365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645024"/>
            <a:ext cx="1296000" cy="1296000"/>
          </a:xfrm>
          <a:prstGeom prst="rect">
            <a:avLst/>
          </a:prstGeom>
        </p:spPr>
      </p:pic>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4"/>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CODE DE LA ROUTE</a:t>
            </a:r>
            <a:endParaRPr lang="fr-FR" altLang="fr-FR" sz="2400" kern="0" dirty="0">
              <a:latin typeface="Arial Black" panose="020B0A04020102020204" pitchFamily="34" charset="0"/>
            </a:endParaRPr>
          </a:p>
        </p:txBody>
      </p:sp>
      <p:sp>
        <p:nvSpPr>
          <p:cNvPr id="2" name="ZoneTexte 1"/>
          <p:cNvSpPr txBox="1"/>
          <p:nvPr/>
        </p:nvSpPr>
        <p:spPr>
          <a:xfrm>
            <a:off x="137056" y="1700808"/>
            <a:ext cx="8755424" cy="1754326"/>
          </a:xfrm>
          <a:prstGeom prst="rect">
            <a:avLst/>
          </a:prstGeom>
          <a:solidFill>
            <a:schemeClr val="tx2">
              <a:lumMod val="20000"/>
              <a:lumOff val="80000"/>
            </a:schemeClr>
          </a:solidFill>
          <a:ln w="19050">
            <a:solidFill>
              <a:srgbClr val="FF0000"/>
            </a:solidFill>
          </a:ln>
        </p:spPr>
        <p:txBody>
          <a:bodyPr wrap="square" rtlCol="0">
            <a:spAutoFit/>
          </a:bodyPr>
          <a:lstStyle/>
          <a:p>
            <a:pPr algn="ctr"/>
            <a:r>
              <a:rPr lang="fr-FR" b="1" dirty="0">
                <a:solidFill>
                  <a:srgbClr val="002060"/>
                </a:solidFill>
                <a:latin typeface="Open Sans"/>
              </a:rPr>
              <a:t>La définition des véhicules que chaque usager des voies peut être amené à conduire se trouve dans </a:t>
            </a:r>
            <a:r>
              <a:rPr lang="fr-FR" b="1" dirty="0" smtClean="0">
                <a:solidFill>
                  <a:srgbClr val="002060"/>
                </a:solidFill>
                <a:latin typeface="Open Sans"/>
              </a:rPr>
              <a:t>l‘</a:t>
            </a:r>
            <a:r>
              <a:rPr lang="fr-FR" b="1" dirty="0" smtClean="0">
                <a:solidFill>
                  <a:srgbClr val="00B050"/>
                </a:solidFill>
                <a:latin typeface="Open Sans"/>
              </a:rPr>
              <a:t>Article R311-1</a:t>
            </a:r>
            <a:r>
              <a:rPr lang="fr-FR" b="1" dirty="0">
                <a:solidFill>
                  <a:srgbClr val="00B050"/>
                </a:solidFill>
                <a:latin typeface="Open Sans"/>
              </a:rPr>
              <a:t> </a:t>
            </a:r>
            <a:r>
              <a:rPr lang="fr-FR" b="1" dirty="0">
                <a:solidFill>
                  <a:srgbClr val="002060"/>
                </a:solidFill>
                <a:latin typeface="Open Sans"/>
              </a:rPr>
              <a:t>du</a:t>
            </a:r>
            <a:r>
              <a:rPr lang="fr-FR" b="1" dirty="0">
                <a:solidFill>
                  <a:srgbClr val="FACD99"/>
                </a:solidFill>
                <a:latin typeface="Open Sans"/>
              </a:rPr>
              <a:t> </a:t>
            </a:r>
            <a:r>
              <a:rPr lang="fr-FR" b="1" dirty="0">
                <a:solidFill>
                  <a:srgbClr val="00B050"/>
                </a:solidFill>
                <a:latin typeface="Open Sans"/>
              </a:rPr>
              <a:t>Code de la Route</a:t>
            </a:r>
            <a:r>
              <a:rPr lang="fr-FR" b="1" dirty="0">
                <a:solidFill>
                  <a:srgbClr val="002060"/>
                </a:solidFill>
                <a:latin typeface="Open Sans"/>
              </a:rPr>
              <a:t>.</a:t>
            </a:r>
            <a:endParaRPr lang="fr-FR" dirty="0">
              <a:solidFill>
                <a:srgbClr val="002060"/>
              </a:solidFill>
              <a:latin typeface="Open Sans"/>
            </a:endParaRPr>
          </a:p>
          <a:p>
            <a:pPr algn="ctr"/>
            <a:r>
              <a:rPr lang="fr-FR" b="1" dirty="0">
                <a:solidFill>
                  <a:schemeClr val="accent6">
                    <a:lumMod val="50000"/>
                  </a:schemeClr>
                </a:solidFill>
                <a:latin typeface="Open Sans"/>
              </a:rPr>
              <a:t> </a:t>
            </a:r>
            <a:r>
              <a:rPr lang="fr-FR" b="1" dirty="0" smtClean="0">
                <a:solidFill>
                  <a:schemeClr val="accent6">
                    <a:lumMod val="50000"/>
                  </a:schemeClr>
                </a:solidFill>
                <a:latin typeface="Open Sans"/>
              </a:rPr>
              <a:t>---------------------------------------------</a:t>
            </a:r>
            <a:endParaRPr lang="fr-FR" b="1" dirty="0">
              <a:solidFill>
                <a:schemeClr val="accent6">
                  <a:lumMod val="50000"/>
                </a:schemeClr>
              </a:solidFill>
              <a:latin typeface="Open Sans"/>
            </a:endParaRPr>
          </a:p>
          <a:p>
            <a:pPr algn="ctr"/>
            <a:r>
              <a:rPr lang="fr-FR" b="1" dirty="0">
                <a:solidFill>
                  <a:srgbClr val="002060"/>
                </a:solidFill>
                <a:latin typeface="Open Sans"/>
              </a:rPr>
              <a:t>Les usagers sont classés du plus au moins </a:t>
            </a:r>
            <a:r>
              <a:rPr lang="fr-FR" b="1" dirty="0" smtClean="0">
                <a:solidFill>
                  <a:srgbClr val="FF00FF"/>
                </a:solidFill>
                <a:latin typeface="Arial Black" panose="020B0A04020102020204" pitchFamily="34" charset="0"/>
              </a:rPr>
              <a:t>VULNÉRABLE</a:t>
            </a:r>
            <a:endParaRPr lang="fr-FR" dirty="0">
              <a:solidFill>
                <a:srgbClr val="FF00FF"/>
              </a:solidFill>
              <a:latin typeface="Arial Black" panose="020B0A04020102020204" pitchFamily="34" charset="0"/>
            </a:endParaRPr>
          </a:p>
          <a:p>
            <a:pPr algn="ctr"/>
            <a:r>
              <a:rPr lang="fr-FR" b="1" dirty="0">
                <a:solidFill>
                  <a:srgbClr val="00B050"/>
                </a:solidFill>
                <a:latin typeface="Open Sans"/>
              </a:rPr>
              <a:t>Piéton</a:t>
            </a:r>
            <a:r>
              <a:rPr lang="fr-FR" b="1" dirty="0">
                <a:solidFill>
                  <a:srgbClr val="FACD99"/>
                </a:solidFill>
                <a:latin typeface="Open Sans"/>
              </a:rPr>
              <a:t> </a:t>
            </a:r>
            <a:r>
              <a:rPr lang="fr-FR" b="1" dirty="0">
                <a:solidFill>
                  <a:srgbClr val="002060"/>
                </a:solidFill>
                <a:latin typeface="Open Sans"/>
              </a:rPr>
              <a:t>-</a:t>
            </a:r>
            <a:r>
              <a:rPr lang="fr-FR" b="1" dirty="0">
                <a:solidFill>
                  <a:srgbClr val="FACD99"/>
                </a:solidFill>
                <a:latin typeface="Open Sans"/>
              </a:rPr>
              <a:t> </a:t>
            </a:r>
            <a:r>
              <a:rPr lang="fr-FR" b="1" dirty="0" smtClean="0">
                <a:solidFill>
                  <a:schemeClr val="accent6">
                    <a:lumMod val="75000"/>
                  </a:schemeClr>
                </a:solidFill>
                <a:latin typeface="Open Sans"/>
              </a:rPr>
              <a:t>Cycliste</a:t>
            </a:r>
          </a:p>
          <a:p>
            <a:pPr algn="ctr"/>
            <a:r>
              <a:rPr lang="fr-FR" b="1" dirty="0" smtClean="0">
                <a:solidFill>
                  <a:srgbClr val="7030A0"/>
                </a:solidFill>
                <a:latin typeface="Open Sans"/>
              </a:rPr>
              <a:t>Cyclomotoriste</a:t>
            </a:r>
            <a:r>
              <a:rPr lang="fr-FR" b="1" dirty="0">
                <a:solidFill>
                  <a:srgbClr val="FACD99"/>
                </a:solidFill>
                <a:latin typeface="Open Sans"/>
              </a:rPr>
              <a:t> </a:t>
            </a:r>
            <a:r>
              <a:rPr lang="fr-FR" b="1" dirty="0">
                <a:solidFill>
                  <a:srgbClr val="002060"/>
                </a:solidFill>
                <a:latin typeface="Open Sans"/>
              </a:rPr>
              <a:t>-</a:t>
            </a:r>
            <a:r>
              <a:rPr lang="fr-FR" b="1" dirty="0">
                <a:solidFill>
                  <a:srgbClr val="FACD99"/>
                </a:solidFill>
                <a:latin typeface="Open Sans"/>
              </a:rPr>
              <a:t> </a:t>
            </a:r>
            <a:r>
              <a:rPr lang="fr-FR" b="1" dirty="0">
                <a:solidFill>
                  <a:srgbClr val="00B0F0"/>
                </a:solidFill>
                <a:latin typeface="Open Sans"/>
              </a:rPr>
              <a:t>Motocycliste</a:t>
            </a:r>
            <a:r>
              <a:rPr lang="fr-FR" b="1" dirty="0">
                <a:solidFill>
                  <a:srgbClr val="FACD99"/>
                </a:solidFill>
                <a:latin typeface="Open Sans"/>
              </a:rPr>
              <a:t> </a:t>
            </a:r>
            <a:r>
              <a:rPr lang="fr-FR" b="1" dirty="0">
                <a:solidFill>
                  <a:srgbClr val="002060"/>
                </a:solidFill>
                <a:latin typeface="Open Sans"/>
              </a:rPr>
              <a:t>-</a:t>
            </a:r>
            <a:r>
              <a:rPr lang="fr-FR" b="1" dirty="0">
                <a:solidFill>
                  <a:srgbClr val="FACD99"/>
                </a:solidFill>
                <a:latin typeface="Open Sans"/>
              </a:rPr>
              <a:t> </a:t>
            </a:r>
            <a:r>
              <a:rPr lang="fr-FR" b="1" dirty="0">
                <a:solidFill>
                  <a:schemeClr val="accent6">
                    <a:lumMod val="50000"/>
                  </a:schemeClr>
                </a:solidFill>
                <a:latin typeface="Open Sans"/>
              </a:rPr>
              <a:t>Automobiliste</a:t>
            </a:r>
            <a:r>
              <a:rPr lang="fr-FR" b="1" dirty="0">
                <a:solidFill>
                  <a:srgbClr val="002060"/>
                </a:solidFill>
                <a:latin typeface="Open Sans"/>
              </a:rPr>
              <a:t> -</a:t>
            </a:r>
            <a:r>
              <a:rPr lang="fr-FR" b="1" dirty="0">
                <a:solidFill>
                  <a:srgbClr val="FACD99"/>
                </a:solidFill>
                <a:latin typeface="Open Sans"/>
              </a:rPr>
              <a:t> </a:t>
            </a:r>
            <a:r>
              <a:rPr lang="fr-FR" b="1" dirty="0">
                <a:solidFill>
                  <a:srgbClr val="FF0000"/>
                </a:solidFill>
                <a:latin typeface="Open Sans"/>
              </a:rPr>
              <a:t>Conducteur de </a:t>
            </a:r>
            <a:r>
              <a:rPr lang="fr-FR" b="1" dirty="0" smtClean="0">
                <a:solidFill>
                  <a:srgbClr val="FF0000"/>
                </a:solidFill>
                <a:latin typeface="Open Sans"/>
              </a:rPr>
              <a:t>poids-lourd</a:t>
            </a:r>
            <a:endParaRPr lang="fr-FR" dirty="0">
              <a:solidFill>
                <a:srgbClr val="FF0000"/>
              </a:solidFill>
            </a:endParaRPr>
          </a:p>
        </p:txBody>
      </p:sp>
      <p:sp>
        <p:nvSpPr>
          <p:cNvPr id="3" name="ZoneTexte 2"/>
          <p:cNvSpPr txBox="1"/>
          <p:nvPr/>
        </p:nvSpPr>
        <p:spPr>
          <a:xfrm>
            <a:off x="137056" y="4941168"/>
            <a:ext cx="8755424" cy="1754326"/>
          </a:xfrm>
          <a:prstGeom prst="rect">
            <a:avLst/>
          </a:prstGeom>
          <a:solidFill>
            <a:schemeClr val="accent2">
              <a:lumMod val="40000"/>
              <a:lumOff val="60000"/>
            </a:schemeClr>
          </a:solidFill>
          <a:ln w="28575">
            <a:solidFill>
              <a:schemeClr val="accent1"/>
            </a:solidFill>
          </a:ln>
        </p:spPr>
        <p:txBody>
          <a:bodyPr wrap="square" rtlCol="0">
            <a:spAutoFit/>
          </a:bodyPr>
          <a:lstStyle/>
          <a:p>
            <a:pPr algn="ctr"/>
            <a:r>
              <a:rPr lang="fr-FR" b="1" dirty="0">
                <a:solidFill>
                  <a:srgbClr val="00B050"/>
                </a:solidFill>
                <a:latin typeface="Open Sans"/>
              </a:rPr>
              <a:t>Code de la Route : </a:t>
            </a:r>
            <a:r>
              <a:rPr lang="fr-FR" b="1" dirty="0" smtClean="0">
                <a:solidFill>
                  <a:srgbClr val="00B050"/>
                </a:solidFill>
                <a:latin typeface="Open Sans"/>
              </a:rPr>
              <a:t>Article R412-6</a:t>
            </a:r>
            <a:endParaRPr lang="fr-FR" dirty="0">
              <a:solidFill>
                <a:srgbClr val="00B050"/>
              </a:solidFill>
              <a:latin typeface="Open Sans"/>
            </a:endParaRPr>
          </a:p>
          <a:p>
            <a:pPr algn="just"/>
            <a:r>
              <a:rPr lang="fr-FR" b="1" dirty="0">
                <a:solidFill>
                  <a:srgbClr val="002060"/>
                </a:solidFill>
                <a:latin typeface="Open Sans"/>
              </a:rPr>
              <a:t>"Tout conducteur de véhicule doit, à tout moment adopter un comportement </a:t>
            </a:r>
            <a:r>
              <a:rPr lang="fr-FR" b="1" dirty="0">
                <a:solidFill>
                  <a:srgbClr val="FF00FF"/>
                </a:solidFill>
                <a:latin typeface="Open Sans"/>
              </a:rPr>
              <a:t>prudent</a:t>
            </a:r>
            <a:r>
              <a:rPr lang="fr-FR" b="1" dirty="0">
                <a:solidFill>
                  <a:srgbClr val="FACD99"/>
                </a:solidFill>
                <a:latin typeface="Open Sans"/>
              </a:rPr>
              <a:t> </a:t>
            </a:r>
            <a:r>
              <a:rPr lang="fr-FR" b="1" dirty="0">
                <a:solidFill>
                  <a:srgbClr val="002060"/>
                </a:solidFill>
                <a:latin typeface="Open Sans"/>
              </a:rPr>
              <a:t>et </a:t>
            </a:r>
            <a:r>
              <a:rPr lang="fr-FR" b="1" dirty="0">
                <a:solidFill>
                  <a:srgbClr val="FF00FF"/>
                </a:solidFill>
                <a:latin typeface="Open Sans"/>
              </a:rPr>
              <a:t>respectueux</a:t>
            </a:r>
            <a:r>
              <a:rPr lang="fr-FR" b="1" dirty="0">
                <a:solidFill>
                  <a:srgbClr val="FACD99"/>
                </a:solidFill>
                <a:latin typeface="Open Sans"/>
              </a:rPr>
              <a:t> </a:t>
            </a:r>
            <a:r>
              <a:rPr lang="fr-FR" b="1" dirty="0">
                <a:solidFill>
                  <a:srgbClr val="002060"/>
                </a:solidFill>
                <a:latin typeface="Open Sans"/>
              </a:rPr>
              <a:t>envers les autres usagers des voies ouvertes à la circulation.</a:t>
            </a:r>
            <a:endParaRPr lang="fr-FR" dirty="0">
              <a:solidFill>
                <a:srgbClr val="002060"/>
              </a:solidFill>
              <a:latin typeface="Open Sans"/>
            </a:endParaRPr>
          </a:p>
          <a:p>
            <a:pPr algn="just"/>
            <a:r>
              <a:rPr lang="fr-FR" b="1" dirty="0">
                <a:solidFill>
                  <a:srgbClr val="002060"/>
                </a:solidFill>
                <a:latin typeface="Open Sans"/>
              </a:rPr>
              <a:t>Il doit notamment faire preuve d'une </a:t>
            </a:r>
            <a:r>
              <a:rPr lang="fr-FR" b="1" dirty="0">
                <a:solidFill>
                  <a:srgbClr val="00B0F0"/>
                </a:solidFill>
                <a:latin typeface="Open Sans"/>
              </a:rPr>
              <a:t>vigilance accrue</a:t>
            </a:r>
            <a:r>
              <a:rPr lang="fr-FR" b="1" dirty="0">
                <a:solidFill>
                  <a:srgbClr val="FACD99"/>
                </a:solidFill>
                <a:latin typeface="Open Sans"/>
              </a:rPr>
              <a:t> </a:t>
            </a:r>
            <a:r>
              <a:rPr lang="fr-FR" b="1" dirty="0">
                <a:solidFill>
                  <a:srgbClr val="002060"/>
                </a:solidFill>
                <a:latin typeface="Open Sans"/>
              </a:rPr>
              <a:t>envers les </a:t>
            </a:r>
            <a:r>
              <a:rPr lang="fr-FR" b="1" dirty="0">
                <a:solidFill>
                  <a:srgbClr val="FF00FF"/>
                </a:solidFill>
                <a:latin typeface="Open Sans"/>
              </a:rPr>
              <a:t>usagers les plus vulnérables</a:t>
            </a:r>
            <a:r>
              <a:rPr lang="fr-FR" b="1" dirty="0">
                <a:solidFill>
                  <a:srgbClr val="002060"/>
                </a:solidFill>
                <a:latin typeface="Open Sans"/>
              </a:rPr>
              <a:t>."</a:t>
            </a:r>
            <a:r>
              <a:rPr lang="fr-FR" dirty="0">
                <a:solidFill>
                  <a:srgbClr val="002060"/>
                </a:solidFill>
                <a:latin typeface="Open Sans"/>
              </a:rPr>
              <a:t> </a:t>
            </a:r>
            <a:endParaRPr lang="fr-FR" dirty="0">
              <a:solidFill>
                <a:srgbClr val="002060"/>
              </a:solidFill>
            </a:endParaRP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32" y="3573016"/>
            <a:ext cx="1257300" cy="1257300"/>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2" y="3560448"/>
            <a:ext cx="1257300" cy="125730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3607675"/>
            <a:ext cx="1257300" cy="1257300"/>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4168" y="3550487"/>
            <a:ext cx="1257300" cy="1257300"/>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5180" y="3610081"/>
            <a:ext cx="1257300" cy="1257300"/>
          </a:xfrm>
          <a:prstGeom prst="rect">
            <a:avLst/>
          </a:prstGeom>
        </p:spPr>
      </p:pic>
    </p:spTree>
    <p:extLst>
      <p:ext uri="{BB962C8B-B14F-4D97-AF65-F5344CB8AC3E}">
        <p14:creationId xmlns:p14="http://schemas.microsoft.com/office/powerpoint/2010/main" val="1333167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a:t>
            </a:r>
            <a:endParaRPr lang="fr-FR" altLang="fr-FR" sz="2400" kern="0" dirty="0">
              <a:latin typeface="Arial Black" panose="020B0A04020102020204" pitchFamily="34" charset="0"/>
            </a:endParaRPr>
          </a:p>
        </p:txBody>
      </p:sp>
      <p:sp>
        <p:nvSpPr>
          <p:cNvPr id="4" name="ZoneTexte 3"/>
          <p:cNvSpPr txBox="1"/>
          <p:nvPr/>
        </p:nvSpPr>
        <p:spPr>
          <a:xfrm>
            <a:off x="137056" y="1628800"/>
            <a:ext cx="5515064" cy="1754326"/>
          </a:xfrm>
          <a:prstGeom prst="rect">
            <a:avLst/>
          </a:prstGeom>
          <a:solidFill>
            <a:schemeClr val="accent3">
              <a:lumMod val="60000"/>
              <a:lumOff val="40000"/>
            </a:schemeClr>
          </a:solidFill>
          <a:ln w="12700">
            <a:solidFill>
              <a:srgbClr val="FF66FF"/>
            </a:solidFill>
          </a:ln>
        </p:spPr>
        <p:txBody>
          <a:bodyPr wrap="square" rtlCol="0">
            <a:spAutoFit/>
          </a:bodyPr>
          <a:lstStyle/>
          <a:p>
            <a:pPr algn="just"/>
            <a:r>
              <a:rPr lang="fr-FR" b="1" dirty="0">
                <a:solidFill>
                  <a:srgbClr val="002060"/>
                </a:solidFill>
                <a:latin typeface="Open Sans"/>
              </a:rPr>
              <a:t>Les </a:t>
            </a:r>
            <a:r>
              <a:rPr lang="fr-FR" b="1" dirty="0">
                <a:solidFill>
                  <a:schemeClr val="accent6">
                    <a:lumMod val="75000"/>
                  </a:schemeClr>
                </a:solidFill>
                <a:latin typeface="Open Sans"/>
              </a:rPr>
              <a:t>utilisateurs</a:t>
            </a:r>
            <a:r>
              <a:rPr lang="fr-FR" b="1" dirty="0">
                <a:solidFill>
                  <a:srgbClr val="002060"/>
                </a:solidFill>
                <a:latin typeface="Open Sans"/>
              </a:rPr>
              <a:t> d'engins qui ne sont pas répertoriés actuellement comme </a:t>
            </a:r>
            <a:r>
              <a:rPr lang="fr-FR" b="1" dirty="0">
                <a:solidFill>
                  <a:schemeClr val="accent6">
                    <a:lumMod val="75000"/>
                  </a:schemeClr>
                </a:solidFill>
                <a:latin typeface="Open Sans"/>
              </a:rPr>
              <a:t>véhicules</a:t>
            </a:r>
            <a:r>
              <a:rPr lang="fr-FR" b="1" dirty="0">
                <a:solidFill>
                  <a:srgbClr val="002060"/>
                </a:solidFill>
                <a:latin typeface="Open Sans"/>
              </a:rPr>
              <a:t> tels que </a:t>
            </a:r>
            <a:r>
              <a:rPr lang="fr-FR" b="1" dirty="0">
                <a:solidFill>
                  <a:srgbClr val="00B0F0"/>
                </a:solidFill>
                <a:latin typeface="Open Sans"/>
              </a:rPr>
              <a:t>rollers</a:t>
            </a:r>
            <a:r>
              <a:rPr lang="fr-FR" b="1" dirty="0">
                <a:solidFill>
                  <a:srgbClr val="002060"/>
                </a:solidFill>
                <a:latin typeface="Open Sans"/>
              </a:rPr>
              <a:t>,</a:t>
            </a:r>
            <a:r>
              <a:rPr lang="fr-FR" b="1" dirty="0">
                <a:solidFill>
                  <a:srgbClr val="FF9900"/>
                </a:solidFill>
                <a:latin typeface="Open Sans"/>
              </a:rPr>
              <a:t> </a:t>
            </a:r>
            <a:r>
              <a:rPr lang="fr-FR" b="1" dirty="0">
                <a:solidFill>
                  <a:srgbClr val="00B0F0"/>
                </a:solidFill>
                <a:latin typeface="Open Sans"/>
              </a:rPr>
              <a:t>trottinettes non électriques</a:t>
            </a:r>
            <a:r>
              <a:rPr lang="fr-FR" b="1" dirty="0">
                <a:solidFill>
                  <a:srgbClr val="002060"/>
                </a:solidFill>
                <a:latin typeface="Open Sans"/>
              </a:rPr>
              <a:t>,</a:t>
            </a:r>
            <a:r>
              <a:rPr lang="fr-FR" b="1" dirty="0">
                <a:solidFill>
                  <a:srgbClr val="FF9900"/>
                </a:solidFill>
                <a:latin typeface="Open Sans"/>
              </a:rPr>
              <a:t> </a:t>
            </a:r>
            <a:r>
              <a:rPr lang="fr-FR" b="1" dirty="0">
                <a:solidFill>
                  <a:srgbClr val="00B0F0"/>
                </a:solidFill>
                <a:latin typeface="Open Sans"/>
              </a:rPr>
              <a:t>skate-board</a:t>
            </a:r>
            <a:r>
              <a:rPr lang="fr-FR" b="1" dirty="0">
                <a:solidFill>
                  <a:srgbClr val="002060"/>
                </a:solidFill>
                <a:latin typeface="Open Sans"/>
              </a:rPr>
              <a:t>, </a:t>
            </a:r>
            <a:r>
              <a:rPr lang="fr-FR" b="1" dirty="0" smtClean="0">
                <a:solidFill>
                  <a:srgbClr val="002060"/>
                </a:solidFill>
                <a:latin typeface="Open Sans"/>
              </a:rPr>
              <a:t>de </a:t>
            </a:r>
            <a:r>
              <a:rPr lang="fr-FR" b="1" dirty="0">
                <a:solidFill>
                  <a:srgbClr val="002060"/>
                </a:solidFill>
                <a:latin typeface="Open Sans"/>
              </a:rPr>
              <a:t>même que les </a:t>
            </a:r>
            <a:r>
              <a:rPr lang="fr-FR" b="1" dirty="0">
                <a:solidFill>
                  <a:srgbClr val="00B0F0"/>
                </a:solidFill>
                <a:latin typeface="Open Sans"/>
              </a:rPr>
              <a:t>cyclistes marchant à côté de leur vélo</a:t>
            </a:r>
            <a:r>
              <a:rPr lang="fr-FR" b="1" dirty="0">
                <a:solidFill>
                  <a:srgbClr val="FF9900"/>
                </a:solidFill>
                <a:latin typeface="Open Sans"/>
              </a:rPr>
              <a:t> </a:t>
            </a:r>
            <a:r>
              <a:rPr lang="fr-FR" b="1" dirty="0">
                <a:solidFill>
                  <a:srgbClr val="002060"/>
                </a:solidFill>
                <a:latin typeface="Open Sans"/>
              </a:rPr>
              <a:t>sont </a:t>
            </a:r>
            <a:r>
              <a:rPr lang="fr-FR" b="1" dirty="0" smtClean="0">
                <a:solidFill>
                  <a:srgbClr val="002060"/>
                </a:solidFill>
                <a:latin typeface="Open Sans"/>
              </a:rPr>
              <a:t>considérés </a:t>
            </a:r>
            <a:r>
              <a:rPr lang="fr-FR" b="1" dirty="0">
                <a:solidFill>
                  <a:srgbClr val="002060"/>
                </a:solidFill>
                <a:latin typeface="Open Sans"/>
              </a:rPr>
              <a:t>comme des </a:t>
            </a:r>
            <a:r>
              <a:rPr lang="fr-FR" b="1" dirty="0">
                <a:solidFill>
                  <a:srgbClr val="FF0000"/>
                </a:solidFill>
                <a:latin typeface="Arial Black" panose="020B0A04020102020204" pitchFamily="34" charset="0"/>
              </a:rPr>
              <a:t>Piétons</a:t>
            </a:r>
            <a:r>
              <a:rPr lang="fr-FR" b="1" dirty="0">
                <a:solidFill>
                  <a:srgbClr val="002060"/>
                </a:solidFill>
                <a:latin typeface="Open Sans"/>
              </a:rPr>
              <a:t>.</a:t>
            </a:r>
            <a:endParaRPr lang="fr-FR" dirty="0">
              <a:solidFill>
                <a:srgbClr val="002060"/>
              </a:solidFill>
            </a:endParaRPr>
          </a:p>
        </p:txBody>
      </p:sp>
      <p:sp>
        <p:nvSpPr>
          <p:cNvPr id="5" name="ZoneTexte 4"/>
          <p:cNvSpPr txBox="1"/>
          <p:nvPr/>
        </p:nvSpPr>
        <p:spPr>
          <a:xfrm>
            <a:off x="167470" y="5302949"/>
            <a:ext cx="8797017" cy="646331"/>
          </a:xfrm>
          <a:prstGeom prst="rect">
            <a:avLst/>
          </a:prstGeom>
          <a:solidFill>
            <a:schemeClr val="accent5">
              <a:lumMod val="40000"/>
              <a:lumOff val="60000"/>
            </a:schemeClr>
          </a:solidFill>
        </p:spPr>
        <p:txBody>
          <a:bodyPr wrap="square" rtlCol="0">
            <a:spAutoFit/>
          </a:bodyPr>
          <a:lstStyle/>
          <a:p>
            <a:pPr algn="just"/>
            <a:r>
              <a:rPr lang="fr-FR" b="1" dirty="0" smtClean="0">
                <a:solidFill>
                  <a:srgbClr val="002060"/>
                </a:solidFill>
                <a:latin typeface="Open Sans"/>
              </a:rPr>
              <a:t>Les piétons </a:t>
            </a:r>
            <a:r>
              <a:rPr lang="fr-FR" b="1" dirty="0">
                <a:solidFill>
                  <a:srgbClr val="002060"/>
                </a:solidFill>
                <a:latin typeface="Open Sans"/>
              </a:rPr>
              <a:t>circulent de </a:t>
            </a:r>
            <a:r>
              <a:rPr lang="fr-FR" b="1" dirty="0">
                <a:solidFill>
                  <a:srgbClr val="FF0000"/>
                </a:solidFill>
                <a:latin typeface="Open Sans"/>
              </a:rPr>
              <a:t>PLEIN DROIT</a:t>
            </a:r>
            <a:r>
              <a:rPr lang="fr-FR" b="1" dirty="0">
                <a:solidFill>
                  <a:srgbClr val="FACD99"/>
                </a:solidFill>
                <a:latin typeface="Open Sans"/>
              </a:rPr>
              <a:t> </a:t>
            </a:r>
            <a:r>
              <a:rPr lang="fr-FR" b="1" dirty="0">
                <a:solidFill>
                  <a:srgbClr val="002060"/>
                </a:solidFill>
                <a:latin typeface="Open Sans"/>
              </a:rPr>
              <a:t>sur la chaussée en </a:t>
            </a:r>
            <a:r>
              <a:rPr lang="fr-FR" b="1" dirty="0">
                <a:solidFill>
                  <a:srgbClr val="00B0F0"/>
                </a:solidFill>
                <a:latin typeface="Open Sans"/>
              </a:rPr>
              <a:t>Aire Piétonne </a:t>
            </a:r>
            <a:r>
              <a:rPr lang="fr-FR" b="1" dirty="0">
                <a:solidFill>
                  <a:srgbClr val="002060"/>
                </a:solidFill>
                <a:latin typeface="Open Sans"/>
              </a:rPr>
              <a:t>et en</a:t>
            </a:r>
            <a:r>
              <a:rPr lang="fr-FR" b="1" dirty="0">
                <a:solidFill>
                  <a:srgbClr val="FACD99"/>
                </a:solidFill>
                <a:latin typeface="Open Sans"/>
              </a:rPr>
              <a:t> </a:t>
            </a:r>
            <a:r>
              <a:rPr lang="fr-FR" b="1" dirty="0">
                <a:solidFill>
                  <a:srgbClr val="00B0F0"/>
                </a:solidFill>
                <a:latin typeface="Open Sans"/>
              </a:rPr>
              <a:t>Zone de Rencontre</a:t>
            </a:r>
            <a:r>
              <a:rPr lang="fr-FR" b="1" dirty="0">
                <a:solidFill>
                  <a:srgbClr val="FACD99"/>
                </a:solidFill>
                <a:latin typeface="Open Sans"/>
              </a:rPr>
              <a:t> </a:t>
            </a:r>
            <a:r>
              <a:rPr lang="fr-FR" b="1" dirty="0">
                <a:solidFill>
                  <a:srgbClr val="002060"/>
                </a:solidFill>
                <a:latin typeface="Open Sans"/>
              </a:rPr>
              <a:t>où, en plus, ils sont </a:t>
            </a:r>
            <a:r>
              <a:rPr lang="fr-FR" b="1" dirty="0">
                <a:solidFill>
                  <a:srgbClr val="FF00FF"/>
                </a:solidFill>
                <a:latin typeface="Arial Black" panose="020B0A04020102020204" pitchFamily="34" charset="0"/>
              </a:rPr>
              <a:t>PRIORITAIRES</a:t>
            </a:r>
            <a:r>
              <a:rPr lang="fr-FR" b="1" dirty="0">
                <a:solidFill>
                  <a:srgbClr val="FACD99"/>
                </a:solidFill>
                <a:latin typeface="Open Sans"/>
              </a:rPr>
              <a:t> </a:t>
            </a:r>
            <a:r>
              <a:rPr lang="fr-FR" b="1" dirty="0" smtClean="0">
                <a:solidFill>
                  <a:srgbClr val="00B050"/>
                </a:solidFill>
                <a:latin typeface="Open Sans"/>
              </a:rPr>
              <a:t>(Article R110-2).</a:t>
            </a:r>
            <a:endParaRPr lang="fr-FR" b="0" i="0" dirty="0">
              <a:solidFill>
                <a:srgbClr val="00B050"/>
              </a:solidFill>
              <a:effectLst/>
              <a:latin typeface="Open Sans"/>
            </a:endParaRPr>
          </a:p>
        </p:txBody>
      </p:sp>
      <p:sp>
        <p:nvSpPr>
          <p:cNvPr id="2" name="ZoneTexte 1"/>
          <p:cNvSpPr txBox="1"/>
          <p:nvPr/>
        </p:nvSpPr>
        <p:spPr>
          <a:xfrm>
            <a:off x="2771799" y="3933056"/>
            <a:ext cx="6192687" cy="923330"/>
          </a:xfrm>
          <a:prstGeom prst="rect">
            <a:avLst/>
          </a:prstGeom>
          <a:solidFill>
            <a:schemeClr val="accent4">
              <a:lumMod val="40000"/>
              <a:lumOff val="60000"/>
            </a:schemeClr>
          </a:solidFill>
          <a:ln w="12700">
            <a:solidFill>
              <a:srgbClr val="00FF00"/>
            </a:solidFill>
          </a:ln>
        </p:spPr>
        <p:txBody>
          <a:bodyPr wrap="square" rtlCol="0">
            <a:spAutoFit/>
          </a:bodyPr>
          <a:lstStyle/>
          <a:p>
            <a:pPr algn="just"/>
            <a:r>
              <a:rPr lang="fr-FR" b="1" dirty="0">
                <a:solidFill>
                  <a:srgbClr val="002060"/>
                </a:solidFill>
                <a:latin typeface="Open Sans"/>
              </a:rPr>
              <a:t>En ville les piétons sont tenus de circuler sur les </a:t>
            </a:r>
            <a:r>
              <a:rPr lang="fr-FR" b="1" dirty="0" smtClean="0">
                <a:solidFill>
                  <a:srgbClr val="FF00FF"/>
                </a:solidFill>
                <a:latin typeface="Arial Black" panose="020B0A04020102020204" pitchFamily="34" charset="0"/>
              </a:rPr>
              <a:t>TROTTOIRS</a:t>
            </a:r>
            <a:r>
              <a:rPr lang="fr-FR" b="1" dirty="0">
                <a:solidFill>
                  <a:srgbClr val="002060"/>
                </a:solidFill>
                <a:latin typeface="Open Sans"/>
              </a:rPr>
              <a:t> - s'ils existent - et peuvent circuler partout sauf </a:t>
            </a:r>
            <a:r>
              <a:rPr lang="fr-FR" b="1" dirty="0">
                <a:solidFill>
                  <a:schemeClr val="accent6">
                    <a:lumMod val="75000"/>
                  </a:schemeClr>
                </a:solidFill>
                <a:latin typeface="Open Sans"/>
              </a:rPr>
              <a:t>panneau B9a</a:t>
            </a:r>
            <a:r>
              <a:rPr lang="fr-FR" b="1" dirty="0">
                <a:solidFill>
                  <a:srgbClr val="002060"/>
                </a:solidFill>
                <a:latin typeface="Open Sans"/>
              </a:rPr>
              <a:t>.</a:t>
            </a:r>
            <a:endParaRPr lang="fr-FR" dirty="0">
              <a:solidFill>
                <a:srgbClr val="002060"/>
              </a:solidFill>
              <a:latin typeface="Open Sans"/>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746035"/>
            <a:ext cx="720000" cy="720000"/>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2667405"/>
            <a:ext cx="936000" cy="722280"/>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239" y="2505962"/>
            <a:ext cx="822607" cy="822607"/>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7094" y="1090886"/>
            <a:ext cx="1440000" cy="1440000"/>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1350" y="5985376"/>
            <a:ext cx="2029939" cy="828000"/>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0072" y="5985376"/>
            <a:ext cx="2056925" cy="828000"/>
          </a:xfrm>
          <a:prstGeom prst="rect">
            <a:avLst/>
          </a:prstGeom>
        </p:spPr>
      </p:pic>
      <p:pic>
        <p:nvPicPr>
          <p:cNvPr id="3" name="Imag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4487" y="1628800"/>
            <a:ext cx="1260000" cy="699070"/>
          </a:xfrm>
          <a:prstGeom prst="rect">
            <a:avLst/>
          </a:prstGeom>
        </p:spPr>
      </p:pic>
      <p:pic>
        <p:nvPicPr>
          <p:cNvPr id="14"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3466035"/>
            <a:ext cx="2159400" cy="1728000"/>
          </a:xfrm>
          <a:prstGeom prst="rect">
            <a:avLst/>
          </a:prstGeom>
        </p:spPr>
      </p:pic>
    </p:spTree>
    <p:extLst>
      <p:ext uri="{BB962C8B-B14F-4D97-AF65-F5344CB8AC3E}">
        <p14:creationId xmlns:p14="http://schemas.microsoft.com/office/powerpoint/2010/main" val="2564966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3"/>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PIÉTONS</a:t>
            </a:r>
            <a:endParaRPr lang="fr-FR" altLang="fr-FR" sz="2400" kern="0" dirty="0">
              <a:latin typeface="Arial Black" panose="020B0A04020102020204" pitchFamily="34" charset="0"/>
            </a:endParaRPr>
          </a:p>
        </p:txBody>
      </p:sp>
      <p:sp>
        <p:nvSpPr>
          <p:cNvPr id="2" name="ZoneTexte 1"/>
          <p:cNvSpPr txBox="1"/>
          <p:nvPr/>
        </p:nvSpPr>
        <p:spPr>
          <a:xfrm>
            <a:off x="137056" y="4797152"/>
            <a:ext cx="6866782" cy="1200329"/>
          </a:xfrm>
          <a:prstGeom prst="rect">
            <a:avLst/>
          </a:prstGeom>
          <a:solidFill>
            <a:schemeClr val="accent3">
              <a:lumMod val="20000"/>
              <a:lumOff val="80000"/>
            </a:schemeClr>
          </a:solidFill>
          <a:ln w="12700">
            <a:solidFill>
              <a:srgbClr val="7030A0"/>
            </a:solidFill>
          </a:ln>
        </p:spPr>
        <p:txBody>
          <a:bodyPr wrap="square" rtlCol="0">
            <a:spAutoFit/>
          </a:bodyPr>
          <a:lstStyle/>
          <a:p>
            <a:pPr algn="just"/>
            <a:r>
              <a:rPr lang="fr-FR" b="1" dirty="0" smtClean="0">
                <a:solidFill>
                  <a:srgbClr val="002060"/>
                </a:solidFill>
                <a:latin typeface="Open Sans"/>
              </a:rPr>
              <a:t>Les </a:t>
            </a:r>
            <a:r>
              <a:rPr lang="fr-FR" b="1" dirty="0">
                <a:solidFill>
                  <a:srgbClr val="002060"/>
                </a:solidFill>
                <a:latin typeface="Open Sans"/>
              </a:rPr>
              <a:t>autres usagers doivent leur céder le passage dès lors qu'ils se sont engagés </a:t>
            </a:r>
            <a:r>
              <a:rPr lang="fr-FR" b="1" dirty="0">
                <a:solidFill>
                  <a:srgbClr val="FF00FF"/>
                </a:solidFill>
                <a:latin typeface="Open Sans"/>
              </a:rPr>
              <a:t>régulièrement sur la chaussée</a:t>
            </a:r>
            <a:r>
              <a:rPr lang="fr-FR" b="1" dirty="0">
                <a:solidFill>
                  <a:srgbClr val="FACD99"/>
                </a:solidFill>
                <a:latin typeface="Open Sans"/>
              </a:rPr>
              <a:t> </a:t>
            </a:r>
            <a:r>
              <a:rPr lang="fr-FR" b="1" dirty="0">
                <a:solidFill>
                  <a:srgbClr val="002060"/>
                </a:solidFill>
                <a:latin typeface="Open Sans"/>
              </a:rPr>
              <a:t>en vertu de </a:t>
            </a:r>
            <a:r>
              <a:rPr lang="fr-FR" b="1" dirty="0" smtClean="0">
                <a:solidFill>
                  <a:srgbClr val="002060"/>
                </a:solidFill>
                <a:latin typeface="Open Sans"/>
              </a:rPr>
              <a:t>l’</a:t>
            </a:r>
            <a:r>
              <a:rPr lang="fr-FR" b="1" dirty="0" smtClean="0">
                <a:solidFill>
                  <a:srgbClr val="00B050"/>
                </a:solidFill>
                <a:latin typeface="Open Sans"/>
              </a:rPr>
              <a:t>Article R415-11</a:t>
            </a:r>
            <a:r>
              <a:rPr lang="fr-FR" b="1" dirty="0">
                <a:solidFill>
                  <a:srgbClr val="FACD99"/>
                </a:solidFill>
                <a:latin typeface="Open Sans"/>
              </a:rPr>
              <a:t> </a:t>
            </a:r>
            <a:r>
              <a:rPr lang="fr-FR" b="1" dirty="0">
                <a:solidFill>
                  <a:srgbClr val="002060"/>
                </a:solidFill>
                <a:latin typeface="Open Sans"/>
              </a:rPr>
              <a:t>et de </a:t>
            </a:r>
            <a:r>
              <a:rPr lang="fr-FR" b="1" dirty="0" smtClean="0">
                <a:solidFill>
                  <a:srgbClr val="002060"/>
                </a:solidFill>
                <a:latin typeface="Open Sans"/>
              </a:rPr>
              <a:t>l’</a:t>
            </a:r>
            <a:r>
              <a:rPr lang="fr-FR" b="1" dirty="0" smtClean="0">
                <a:solidFill>
                  <a:srgbClr val="00B050"/>
                </a:solidFill>
                <a:latin typeface="Open Sans"/>
              </a:rPr>
              <a:t>Article R412-6</a:t>
            </a:r>
            <a:r>
              <a:rPr lang="fr-FR" b="1" dirty="0">
                <a:solidFill>
                  <a:srgbClr val="FACD99"/>
                </a:solidFill>
                <a:latin typeface="Open Sans"/>
              </a:rPr>
              <a:t> </a:t>
            </a:r>
            <a:r>
              <a:rPr lang="fr-FR" b="1" dirty="0">
                <a:solidFill>
                  <a:srgbClr val="002060"/>
                </a:solidFill>
                <a:latin typeface="Open Sans"/>
              </a:rPr>
              <a:t>du Code de la Route</a:t>
            </a:r>
            <a:r>
              <a:rPr lang="fr-FR" b="1" dirty="0" smtClean="0">
                <a:solidFill>
                  <a:srgbClr val="002060"/>
                </a:solidFill>
                <a:latin typeface="Open Sans"/>
              </a:rPr>
              <a:t>.</a:t>
            </a:r>
            <a:endParaRPr lang="fr-FR" dirty="0">
              <a:solidFill>
                <a:srgbClr val="002060"/>
              </a:solidFill>
            </a:endParaRPr>
          </a:p>
        </p:txBody>
      </p:sp>
      <p:sp>
        <p:nvSpPr>
          <p:cNvPr id="4" name="ZoneTexte 3"/>
          <p:cNvSpPr txBox="1"/>
          <p:nvPr/>
        </p:nvSpPr>
        <p:spPr>
          <a:xfrm>
            <a:off x="1907704" y="4006805"/>
            <a:ext cx="7041163" cy="646331"/>
          </a:xfrm>
          <a:prstGeom prst="rect">
            <a:avLst/>
          </a:prstGeom>
          <a:solidFill>
            <a:schemeClr val="tx2">
              <a:lumMod val="20000"/>
              <a:lumOff val="80000"/>
            </a:schemeClr>
          </a:solidFill>
          <a:ln w="12700">
            <a:solidFill>
              <a:srgbClr val="FF0000"/>
            </a:solidFill>
          </a:ln>
        </p:spPr>
        <p:txBody>
          <a:bodyPr wrap="square" rtlCol="0">
            <a:spAutoFit/>
          </a:bodyPr>
          <a:lstStyle/>
          <a:p>
            <a:pPr algn="just"/>
            <a:r>
              <a:rPr lang="fr-FR" b="1" dirty="0" smtClean="0">
                <a:solidFill>
                  <a:srgbClr val="002060"/>
                </a:solidFill>
                <a:latin typeface="Open Sans"/>
              </a:rPr>
              <a:t>Ils doivent </a:t>
            </a:r>
            <a:r>
              <a:rPr lang="fr-FR" b="1" dirty="0">
                <a:solidFill>
                  <a:srgbClr val="002060"/>
                </a:solidFill>
                <a:latin typeface="Open Sans"/>
              </a:rPr>
              <a:t>traverser la chaussée uniquement aux </a:t>
            </a:r>
            <a:r>
              <a:rPr lang="fr-FR" b="1" dirty="0">
                <a:solidFill>
                  <a:srgbClr val="FF00FF"/>
                </a:solidFill>
                <a:latin typeface="Open Sans"/>
              </a:rPr>
              <a:t>passages piétons</a:t>
            </a:r>
            <a:r>
              <a:rPr lang="fr-FR" b="1" dirty="0">
                <a:solidFill>
                  <a:schemeClr val="accent6">
                    <a:lumMod val="75000"/>
                  </a:schemeClr>
                </a:solidFill>
                <a:latin typeface="Open Sans"/>
              </a:rPr>
              <a:t> </a:t>
            </a:r>
            <a:r>
              <a:rPr lang="fr-FR" b="1" dirty="0">
                <a:solidFill>
                  <a:srgbClr val="002060"/>
                </a:solidFill>
                <a:latin typeface="Open Sans"/>
              </a:rPr>
              <a:t>s'ils sont à </a:t>
            </a:r>
            <a:r>
              <a:rPr lang="fr-FR" b="1" dirty="0">
                <a:solidFill>
                  <a:schemeClr val="accent6">
                    <a:lumMod val="75000"/>
                  </a:schemeClr>
                </a:solidFill>
                <a:latin typeface="Open Sans"/>
              </a:rPr>
              <a:t>moins de 50m</a:t>
            </a:r>
            <a:r>
              <a:rPr lang="fr-FR" b="1" dirty="0">
                <a:solidFill>
                  <a:srgbClr val="FACD99"/>
                </a:solidFill>
                <a:latin typeface="Open Sans"/>
              </a:rPr>
              <a:t> </a:t>
            </a:r>
            <a:r>
              <a:rPr lang="fr-FR" b="1" dirty="0">
                <a:solidFill>
                  <a:srgbClr val="00B050"/>
                </a:solidFill>
                <a:latin typeface="Open Sans"/>
              </a:rPr>
              <a:t>(Article </a:t>
            </a:r>
            <a:r>
              <a:rPr lang="fr-FR" b="1" dirty="0" smtClean="0">
                <a:solidFill>
                  <a:srgbClr val="00B050"/>
                </a:solidFill>
                <a:latin typeface="Open Sans"/>
              </a:rPr>
              <a:t>R412-37-2°)</a:t>
            </a:r>
            <a:r>
              <a:rPr lang="fr-FR" b="1" dirty="0" smtClean="0">
                <a:solidFill>
                  <a:srgbClr val="002060"/>
                </a:solidFill>
                <a:latin typeface="Open Sans"/>
              </a:rPr>
              <a:t>.</a:t>
            </a:r>
            <a:r>
              <a:rPr lang="fr-FR" b="1" dirty="0">
                <a:solidFill>
                  <a:srgbClr val="FACD99"/>
                </a:solidFill>
                <a:latin typeface="Open Sans"/>
              </a:rPr>
              <a:t> </a:t>
            </a:r>
            <a:endParaRPr lang="fr-FR"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6" y="4006805"/>
            <a:ext cx="1584174" cy="646331"/>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488" y="4797152"/>
            <a:ext cx="1800000" cy="1200329"/>
          </a:xfrm>
          <a:prstGeom prst="rect">
            <a:avLst/>
          </a:prstGeom>
        </p:spPr>
      </p:pic>
      <p:sp>
        <p:nvSpPr>
          <p:cNvPr id="9" name="ZoneTexte 8"/>
          <p:cNvSpPr txBox="1"/>
          <p:nvPr/>
        </p:nvSpPr>
        <p:spPr>
          <a:xfrm>
            <a:off x="137056" y="6093296"/>
            <a:ext cx="8827432" cy="707886"/>
          </a:xfrm>
          <a:prstGeom prst="rect">
            <a:avLst/>
          </a:prstGeom>
          <a:solidFill>
            <a:schemeClr val="accent2">
              <a:lumMod val="40000"/>
              <a:lumOff val="60000"/>
            </a:schemeClr>
          </a:solidFill>
          <a:ln w="28575">
            <a:solidFill>
              <a:srgbClr val="008000"/>
            </a:solidFill>
          </a:ln>
        </p:spPr>
        <p:txBody>
          <a:bodyPr wrap="square" rtlCol="0">
            <a:spAutoFit/>
          </a:bodyPr>
          <a:lstStyle/>
          <a:p>
            <a:pPr algn="ctr"/>
            <a:r>
              <a:rPr lang="fr-FR" sz="2000" b="1" dirty="0">
                <a:solidFill>
                  <a:srgbClr val="0070C0"/>
                </a:solidFill>
                <a:latin typeface="Open Sans"/>
              </a:rPr>
              <a:t>Les </a:t>
            </a:r>
            <a:r>
              <a:rPr lang="fr-FR" sz="2000" b="1" dirty="0" smtClean="0">
                <a:solidFill>
                  <a:srgbClr val="FF0000"/>
                </a:solidFill>
                <a:latin typeface="Arial Black" panose="020B0A04020102020204" pitchFamily="34" charset="0"/>
              </a:rPr>
              <a:t>PIÉTONS</a:t>
            </a:r>
            <a:r>
              <a:rPr lang="fr-FR" sz="2000" b="1" dirty="0">
                <a:solidFill>
                  <a:srgbClr val="FF00FF"/>
                </a:solidFill>
                <a:latin typeface="Open Sans"/>
              </a:rPr>
              <a:t> </a:t>
            </a:r>
            <a:r>
              <a:rPr lang="fr-FR" sz="2000" b="1" dirty="0">
                <a:solidFill>
                  <a:srgbClr val="0070C0"/>
                </a:solidFill>
                <a:latin typeface="Open Sans"/>
              </a:rPr>
              <a:t>sont les </a:t>
            </a:r>
            <a:r>
              <a:rPr lang="fr-FR" sz="2000" b="1" dirty="0">
                <a:solidFill>
                  <a:srgbClr val="008000"/>
                </a:solidFill>
                <a:latin typeface="Open Sans"/>
              </a:rPr>
              <a:t>seuls usagers </a:t>
            </a:r>
            <a:r>
              <a:rPr lang="fr-FR" sz="2000" b="1" dirty="0">
                <a:solidFill>
                  <a:srgbClr val="0070C0"/>
                </a:solidFill>
                <a:latin typeface="Open Sans"/>
              </a:rPr>
              <a:t>à être autorisés à circuler sur les </a:t>
            </a:r>
            <a:r>
              <a:rPr lang="fr-FR" sz="2000" b="1" dirty="0" smtClean="0">
                <a:solidFill>
                  <a:srgbClr val="FF0000"/>
                </a:solidFill>
                <a:latin typeface="Arial Black" panose="020B0A04020102020204" pitchFamily="34" charset="0"/>
              </a:rPr>
              <a:t>TROTTOIRS</a:t>
            </a:r>
            <a:r>
              <a:rPr lang="fr-FR" sz="2000" b="1" dirty="0" smtClean="0">
                <a:solidFill>
                  <a:srgbClr val="0070C0"/>
                </a:solidFill>
                <a:latin typeface="Open Sans"/>
              </a:rPr>
              <a:t>.</a:t>
            </a:r>
            <a:endParaRPr lang="fr-FR" sz="2000" dirty="0">
              <a:solidFill>
                <a:srgbClr val="0070C0"/>
              </a:solidFill>
            </a:endParaRPr>
          </a:p>
        </p:txBody>
      </p:sp>
      <p:sp>
        <p:nvSpPr>
          <p:cNvPr id="11" name="ZoneTexte 10"/>
          <p:cNvSpPr txBox="1"/>
          <p:nvPr/>
        </p:nvSpPr>
        <p:spPr>
          <a:xfrm>
            <a:off x="137056" y="1991162"/>
            <a:ext cx="8827432" cy="861774"/>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fr-FR" b="1" dirty="0" smtClean="0">
                <a:solidFill>
                  <a:srgbClr val="002060"/>
                </a:solidFill>
                <a:latin typeface="Open Sans"/>
              </a:rPr>
              <a:t>Les </a:t>
            </a:r>
            <a:r>
              <a:rPr lang="fr-FR" b="1" dirty="0">
                <a:solidFill>
                  <a:srgbClr val="002060"/>
                </a:solidFill>
                <a:latin typeface="Open Sans"/>
              </a:rPr>
              <a:t>piétons doivent traverser la chaussée en tenant compte de la </a:t>
            </a:r>
            <a:r>
              <a:rPr lang="fr-FR" b="1" dirty="0">
                <a:solidFill>
                  <a:srgbClr val="FF00FF"/>
                </a:solidFill>
                <a:latin typeface="Open Sans"/>
              </a:rPr>
              <a:t>visibilité</a:t>
            </a:r>
            <a:r>
              <a:rPr lang="fr-FR" b="1" dirty="0">
                <a:solidFill>
                  <a:srgbClr val="FACD99"/>
                </a:solidFill>
                <a:latin typeface="Open Sans"/>
              </a:rPr>
              <a:t> </a:t>
            </a:r>
            <a:r>
              <a:rPr lang="fr-FR" b="1" dirty="0">
                <a:solidFill>
                  <a:srgbClr val="002060"/>
                </a:solidFill>
                <a:latin typeface="Open Sans"/>
              </a:rPr>
              <a:t>ainsi que de la </a:t>
            </a:r>
            <a:r>
              <a:rPr lang="fr-FR" b="1" dirty="0">
                <a:solidFill>
                  <a:srgbClr val="FF00FF"/>
                </a:solidFill>
                <a:latin typeface="Open Sans"/>
              </a:rPr>
              <a:t>distance</a:t>
            </a:r>
            <a:r>
              <a:rPr lang="fr-FR" b="1" dirty="0">
                <a:solidFill>
                  <a:srgbClr val="FACD99"/>
                </a:solidFill>
                <a:latin typeface="Open Sans"/>
              </a:rPr>
              <a:t> </a:t>
            </a:r>
            <a:r>
              <a:rPr lang="fr-FR" b="1" dirty="0">
                <a:solidFill>
                  <a:srgbClr val="002060"/>
                </a:solidFill>
                <a:latin typeface="Open Sans"/>
              </a:rPr>
              <a:t>et de la </a:t>
            </a:r>
            <a:r>
              <a:rPr lang="fr-FR" b="1" dirty="0">
                <a:solidFill>
                  <a:srgbClr val="FF00FF"/>
                </a:solidFill>
                <a:latin typeface="Open Sans"/>
              </a:rPr>
              <a:t>vitesse</a:t>
            </a:r>
            <a:r>
              <a:rPr lang="fr-FR" b="1" dirty="0">
                <a:solidFill>
                  <a:srgbClr val="FACD99"/>
                </a:solidFill>
                <a:latin typeface="Open Sans"/>
              </a:rPr>
              <a:t> </a:t>
            </a:r>
            <a:r>
              <a:rPr lang="fr-FR" b="1" dirty="0">
                <a:solidFill>
                  <a:srgbClr val="002060"/>
                </a:solidFill>
                <a:latin typeface="Open Sans"/>
              </a:rPr>
              <a:t>des </a:t>
            </a:r>
            <a:r>
              <a:rPr lang="fr-FR" b="1" dirty="0" smtClean="0">
                <a:solidFill>
                  <a:srgbClr val="002060"/>
                </a:solidFill>
                <a:latin typeface="Open Sans"/>
              </a:rPr>
              <a:t>véhicules </a:t>
            </a:r>
            <a:r>
              <a:rPr lang="fr-FR" b="1" dirty="0" smtClean="0">
                <a:solidFill>
                  <a:srgbClr val="00B050"/>
                </a:solidFill>
                <a:latin typeface="Open Sans"/>
              </a:rPr>
              <a:t>(Article R412-37-1°)</a:t>
            </a:r>
            <a:r>
              <a:rPr lang="fr-FR" b="1" dirty="0" smtClean="0">
                <a:solidFill>
                  <a:srgbClr val="002060"/>
                </a:solidFill>
                <a:latin typeface="Open Sans"/>
              </a:rPr>
              <a:t>. </a:t>
            </a:r>
          </a:p>
          <a:p>
            <a:pPr algn="just"/>
            <a:r>
              <a:rPr lang="fr-FR" sz="1400" b="1" dirty="0" smtClean="0">
                <a:solidFill>
                  <a:srgbClr val="7030A0"/>
                </a:solidFill>
                <a:latin typeface="Open Sans"/>
              </a:rPr>
              <a:t>C’est </a:t>
            </a:r>
            <a:r>
              <a:rPr lang="fr-FR" sz="1400" b="1" dirty="0">
                <a:solidFill>
                  <a:srgbClr val="7030A0"/>
                </a:solidFill>
                <a:latin typeface="Open Sans"/>
              </a:rPr>
              <a:t>la prise en compte de leur propre sécurité</a:t>
            </a:r>
            <a:r>
              <a:rPr lang="fr-FR" sz="1400" b="1" dirty="0" smtClean="0">
                <a:solidFill>
                  <a:srgbClr val="7030A0"/>
                </a:solidFill>
                <a:latin typeface="Open Sans"/>
              </a:rPr>
              <a:t>.</a:t>
            </a:r>
            <a:endParaRPr lang="fr-FR" sz="1400" dirty="0">
              <a:solidFill>
                <a:srgbClr val="7030A0"/>
              </a:solidFill>
              <a:latin typeface="Open Sans"/>
            </a:endParaRPr>
          </a:p>
        </p:txBody>
      </p:sp>
      <p:sp>
        <p:nvSpPr>
          <p:cNvPr id="13" name="ZoneTexte 12"/>
          <p:cNvSpPr txBox="1"/>
          <p:nvPr/>
        </p:nvSpPr>
        <p:spPr>
          <a:xfrm>
            <a:off x="137056" y="2999274"/>
            <a:ext cx="8827432" cy="861774"/>
          </a:xfrm>
          <a:prstGeom prst="rect">
            <a:avLst/>
          </a:prstGeom>
          <a:solidFill>
            <a:schemeClr val="accent2">
              <a:lumMod val="20000"/>
              <a:lumOff val="80000"/>
            </a:schemeClr>
          </a:solidFill>
          <a:ln w="12700">
            <a:solidFill>
              <a:srgbClr val="008000"/>
            </a:solidFill>
          </a:ln>
        </p:spPr>
        <p:txBody>
          <a:bodyPr wrap="square" rtlCol="0">
            <a:spAutoFit/>
          </a:bodyPr>
          <a:lstStyle/>
          <a:p>
            <a:pPr algn="just"/>
            <a:r>
              <a:rPr lang="fr-FR" b="1" dirty="0" smtClean="0">
                <a:solidFill>
                  <a:srgbClr val="002060"/>
                </a:solidFill>
                <a:latin typeface="Open Sans"/>
              </a:rPr>
              <a:t>Hors </a:t>
            </a:r>
            <a:r>
              <a:rPr lang="fr-FR" b="1" dirty="0">
                <a:solidFill>
                  <a:srgbClr val="002060"/>
                </a:solidFill>
                <a:latin typeface="Open Sans"/>
              </a:rPr>
              <a:t>des intersections, les piétons sont tenus de traverser la chaussée </a:t>
            </a:r>
            <a:r>
              <a:rPr lang="fr-FR" b="1" dirty="0">
                <a:solidFill>
                  <a:srgbClr val="FF00FF"/>
                </a:solidFill>
                <a:latin typeface="Open Sans"/>
              </a:rPr>
              <a:t>perpendiculairement</a:t>
            </a:r>
            <a:r>
              <a:rPr lang="fr-FR" b="1" dirty="0">
                <a:solidFill>
                  <a:schemeClr val="accent2">
                    <a:lumMod val="75000"/>
                  </a:schemeClr>
                </a:solidFill>
                <a:latin typeface="Open Sans"/>
              </a:rPr>
              <a:t> </a:t>
            </a:r>
            <a:r>
              <a:rPr lang="fr-FR" b="1" dirty="0">
                <a:solidFill>
                  <a:srgbClr val="002060"/>
                </a:solidFill>
                <a:latin typeface="Open Sans"/>
              </a:rPr>
              <a:t>à son </a:t>
            </a:r>
            <a:r>
              <a:rPr lang="fr-FR" b="1" dirty="0" smtClean="0">
                <a:solidFill>
                  <a:srgbClr val="002060"/>
                </a:solidFill>
                <a:latin typeface="Open Sans"/>
              </a:rPr>
              <a:t>axe </a:t>
            </a:r>
            <a:r>
              <a:rPr lang="fr-FR" b="1" dirty="0" smtClean="0">
                <a:solidFill>
                  <a:srgbClr val="00B050"/>
                </a:solidFill>
                <a:latin typeface="Open Sans"/>
              </a:rPr>
              <a:t>(Article R412-39)</a:t>
            </a:r>
            <a:r>
              <a:rPr lang="fr-FR" b="1" dirty="0" smtClean="0">
                <a:solidFill>
                  <a:srgbClr val="002060"/>
                </a:solidFill>
                <a:latin typeface="Open Sans"/>
              </a:rPr>
              <a:t>.</a:t>
            </a:r>
            <a:endParaRPr lang="fr-FR" dirty="0">
              <a:solidFill>
                <a:srgbClr val="002060"/>
              </a:solidFill>
              <a:latin typeface="Open Sans"/>
            </a:endParaRPr>
          </a:p>
          <a:p>
            <a:pPr algn="just"/>
            <a:r>
              <a:rPr lang="fr-FR" sz="1400" b="1" dirty="0">
                <a:solidFill>
                  <a:srgbClr val="7030A0"/>
                </a:solidFill>
                <a:latin typeface="Open Sans"/>
              </a:rPr>
              <a:t>Il </a:t>
            </a:r>
            <a:r>
              <a:rPr lang="fr-FR" sz="1400" b="1" dirty="0" smtClean="0">
                <a:solidFill>
                  <a:srgbClr val="7030A0"/>
                </a:solidFill>
                <a:latin typeface="Open Sans"/>
              </a:rPr>
              <a:t>n’est donc pas permis </a:t>
            </a:r>
            <a:r>
              <a:rPr lang="fr-FR" sz="1400" b="1" dirty="0">
                <a:solidFill>
                  <a:srgbClr val="7030A0"/>
                </a:solidFill>
                <a:latin typeface="Open Sans"/>
              </a:rPr>
              <a:t>de circuler en biais ou </a:t>
            </a:r>
            <a:r>
              <a:rPr lang="fr-FR" sz="1400" b="1" dirty="0" err="1">
                <a:solidFill>
                  <a:srgbClr val="7030A0"/>
                </a:solidFill>
                <a:latin typeface="Open Sans"/>
              </a:rPr>
              <a:t>zig-zag</a:t>
            </a:r>
            <a:r>
              <a:rPr lang="fr-FR" sz="1400" b="1" dirty="0">
                <a:solidFill>
                  <a:srgbClr val="7030A0"/>
                </a:solidFill>
                <a:latin typeface="Open Sans"/>
              </a:rPr>
              <a:t>. </a:t>
            </a:r>
            <a:endParaRPr lang="fr-FR" sz="1400" dirty="0">
              <a:solidFill>
                <a:srgbClr val="7030A0"/>
              </a:solidFill>
              <a:latin typeface="Open Sans"/>
            </a:endParaRPr>
          </a:p>
        </p:txBody>
      </p:sp>
      <p:grpSp>
        <p:nvGrpSpPr>
          <p:cNvPr id="6" name="Groupe 5"/>
          <p:cNvGrpSpPr/>
          <p:nvPr/>
        </p:nvGrpSpPr>
        <p:grpSpPr>
          <a:xfrm>
            <a:off x="4355976" y="881676"/>
            <a:ext cx="4608512" cy="1035156"/>
            <a:chOff x="4355976" y="881676"/>
            <a:chExt cx="4608512" cy="1035156"/>
          </a:xfrm>
        </p:grpSpPr>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8488" y="881676"/>
              <a:ext cx="396000" cy="629877"/>
            </a:xfrm>
            <a:prstGeom prst="rect">
              <a:avLst/>
            </a:prstGeom>
          </p:spPr>
        </p:pic>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1556832"/>
              <a:ext cx="542276" cy="360000"/>
            </a:xfrm>
            <a:prstGeom prst="rect">
              <a:avLst/>
            </a:prstGeom>
          </p:spPr>
        </p:pic>
        <p:sp>
          <p:nvSpPr>
            <p:cNvPr id="16" name="ZoneTexte 15"/>
            <p:cNvSpPr txBox="1"/>
            <p:nvPr/>
          </p:nvSpPr>
          <p:spPr>
            <a:xfrm>
              <a:off x="4860032" y="1161345"/>
              <a:ext cx="3683534" cy="646331"/>
            </a:xfrm>
            <a:prstGeom prst="rect">
              <a:avLst/>
            </a:prstGeom>
            <a:solidFill>
              <a:schemeClr val="accent3">
                <a:lumMod val="20000"/>
                <a:lumOff val="80000"/>
              </a:schemeClr>
            </a:solidFill>
            <a:ln w="12700">
              <a:solidFill>
                <a:srgbClr val="C00000"/>
              </a:solidFill>
            </a:ln>
          </p:spPr>
          <p:txBody>
            <a:bodyPr wrap="square" rtlCol="0">
              <a:spAutoFit/>
            </a:bodyPr>
            <a:lstStyle/>
            <a:p>
              <a:pPr algn="ctr"/>
              <a:r>
                <a:rPr lang="fr-FR" b="1" dirty="0" smtClean="0">
                  <a:solidFill>
                    <a:srgbClr val="00B0F0"/>
                  </a:solidFill>
                  <a:latin typeface="Open Sans"/>
                </a:rPr>
                <a:t>Contacts visuels &amp; auditifs</a:t>
              </a:r>
              <a:endParaRPr lang="fr-FR" b="1" dirty="0" smtClean="0">
                <a:solidFill>
                  <a:srgbClr val="002060"/>
                </a:solidFill>
                <a:latin typeface="Open Sans"/>
              </a:endParaRPr>
            </a:p>
            <a:p>
              <a:pPr algn="ctr"/>
              <a:r>
                <a:rPr lang="fr-FR" b="1" dirty="0" smtClean="0">
                  <a:solidFill>
                    <a:srgbClr val="008000"/>
                  </a:solidFill>
                  <a:latin typeface="Open Sans"/>
                </a:rPr>
                <a:t>Prise </a:t>
              </a:r>
              <a:r>
                <a:rPr lang="fr-FR" b="1" dirty="0">
                  <a:solidFill>
                    <a:srgbClr val="008000"/>
                  </a:solidFill>
                  <a:latin typeface="Open Sans"/>
                </a:rPr>
                <a:t>en charge </a:t>
              </a:r>
              <a:r>
                <a:rPr lang="fr-FR" b="1" dirty="0" smtClean="0">
                  <a:solidFill>
                    <a:srgbClr val="002060"/>
                  </a:solidFill>
                  <a:latin typeface="Open Sans"/>
                </a:rPr>
                <a:t>de sa </a:t>
              </a:r>
              <a:r>
                <a:rPr lang="fr-FR" b="1" dirty="0" smtClean="0">
                  <a:solidFill>
                    <a:srgbClr val="FF0000"/>
                  </a:solidFill>
                  <a:latin typeface="Open Sans"/>
                </a:rPr>
                <a:t>Sécurité</a:t>
              </a:r>
              <a:endParaRPr lang="fr-FR" dirty="0">
                <a:solidFill>
                  <a:srgbClr val="FF0000"/>
                </a:solidFill>
                <a:latin typeface="Open Sans"/>
              </a:endParaRPr>
            </a:p>
          </p:txBody>
        </p:sp>
      </p:grpSp>
    </p:spTree>
    <p:extLst>
      <p:ext uri="{BB962C8B-B14F-4D97-AF65-F5344CB8AC3E}">
        <p14:creationId xmlns:p14="http://schemas.microsoft.com/office/powerpoint/2010/main" val="2407285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546" y="1808340"/>
            <a:ext cx="900000" cy="900000"/>
          </a:xfrm>
          <a:prstGeom prst="rect">
            <a:avLst/>
          </a:prstGeom>
        </p:spPr>
      </p:pic>
      <p:sp>
        <p:nvSpPr>
          <p:cNvPr id="12" name="Rectangle 1"/>
          <p:cNvSpPr txBox="1">
            <a:spLocks noChangeArrowheads="1"/>
          </p:cNvSpPr>
          <p:nvPr/>
        </p:nvSpPr>
        <p:spPr bwMode="auto">
          <a:xfrm>
            <a:off x="1558613" y="188913"/>
            <a:ext cx="6901819" cy="575791"/>
          </a:xfrm>
          <a:prstGeom prst="rect">
            <a:avLst/>
          </a:prstGeom>
          <a:solidFill>
            <a:srgbClr val="33CC33"/>
          </a:solidFill>
          <a:ln w="28575">
            <a:solidFill>
              <a:srgbClr val="C00000"/>
            </a:solidFill>
          </a:ln>
          <a:effectLs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3200" b="1" dirty="0" smtClean="0">
                <a:latin typeface="Bodoni MT Black" panose="02070A03080606020203" pitchFamily="18" charset="0"/>
              </a:rPr>
              <a:t>USAGE DES VOIES</a:t>
            </a:r>
            <a:endParaRPr lang="fr-FR" altLang="fr-FR" sz="3200" kern="0" dirty="0">
              <a:latin typeface="Bodoni MT Black" panose="02070A03080606020203" pitchFamily="18" charset="0"/>
            </a:endParaRPr>
          </a:p>
        </p:txBody>
      </p:sp>
      <p:pic>
        <p:nvPicPr>
          <p:cNvPr id="15" name="Image 3"/>
          <p:cNvPicPr>
            <a:picLocks noChangeAspect="1"/>
          </p:cNvPicPr>
          <p:nvPr/>
        </p:nvPicPr>
        <p:blipFill>
          <a:blip r:embed="rId4"/>
          <a:stretch>
            <a:fillRect/>
          </a:stretch>
        </p:blipFill>
        <p:spPr>
          <a:xfrm>
            <a:off x="107506" y="188680"/>
            <a:ext cx="1163844" cy="360000"/>
          </a:xfrm>
          <a:prstGeom prst="rect">
            <a:avLst/>
          </a:prstGeom>
          <a:noFill/>
          <a:ln>
            <a:noFill/>
          </a:ln>
        </p:spPr>
      </p:pic>
      <p:sp>
        <p:nvSpPr>
          <p:cNvPr id="18" name="Rectangle 1"/>
          <p:cNvSpPr txBox="1">
            <a:spLocks noChangeArrowheads="1"/>
          </p:cNvSpPr>
          <p:nvPr/>
        </p:nvSpPr>
        <p:spPr bwMode="auto">
          <a:xfrm>
            <a:off x="137056" y="908720"/>
            <a:ext cx="4320000" cy="575791"/>
          </a:xfrm>
          <a:prstGeom prst="rect">
            <a:avLst/>
          </a:prstGeom>
          <a:solidFill>
            <a:srgbClr val="FFFF99"/>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83808" rIns="90000" bIns="45000" numCol="1" anchor="ctr" anchorCtr="0" compatLnSpc="1">
            <a:prstTxWarp prst="textNoShape">
              <a:avLst/>
            </a:prstTxWarp>
          </a:bodyPr>
          <a:lst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Lst>
            </a:pPr>
            <a:r>
              <a:rPr lang="fr-FR" sz="2400" b="1" dirty="0" smtClean="0">
                <a:latin typeface="Arial Black" panose="020B0A04020102020204" pitchFamily="34" charset="0"/>
              </a:rPr>
              <a:t>CYCLISTES</a:t>
            </a:r>
            <a:endParaRPr lang="fr-FR" altLang="fr-FR" sz="2400" kern="0" dirty="0">
              <a:latin typeface="Arial Black" panose="020B0A04020102020204" pitchFamily="34" charset="0"/>
            </a:endParaRPr>
          </a:p>
        </p:txBody>
      </p:sp>
      <p:sp>
        <p:nvSpPr>
          <p:cNvPr id="3" name="ZoneTexte 2"/>
          <p:cNvSpPr txBox="1"/>
          <p:nvPr/>
        </p:nvSpPr>
        <p:spPr>
          <a:xfrm>
            <a:off x="137056" y="1628800"/>
            <a:ext cx="6739200" cy="1138773"/>
          </a:xfrm>
          <a:prstGeom prst="rect">
            <a:avLst/>
          </a:prstGeom>
          <a:solidFill>
            <a:schemeClr val="accent2">
              <a:lumMod val="20000"/>
              <a:lumOff val="80000"/>
            </a:schemeClr>
          </a:solidFill>
          <a:ln w="12700">
            <a:solidFill>
              <a:srgbClr val="008000"/>
            </a:solidFill>
          </a:ln>
        </p:spPr>
        <p:txBody>
          <a:bodyPr wrap="square" rtlCol="0">
            <a:spAutoFit/>
          </a:bodyPr>
          <a:lstStyle/>
          <a:p>
            <a:pPr algn="ctr"/>
            <a:r>
              <a:rPr lang="fr-FR" b="1" dirty="0">
                <a:solidFill>
                  <a:srgbClr val="7030A0"/>
                </a:solidFill>
                <a:latin typeface="Open Sans"/>
              </a:rPr>
              <a:t>Il est à </a:t>
            </a:r>
            <a:r>
              <a:rPr lang="fr-FR" b="1" dirty="0" smtClean="0">
                <a:solidFill>
                  <a:srgbClr val="7030A0"/>
                </a:solidFill>
                <a:latin typeface="Open Sans"/>
              </a:rPr>
              <a:t>noter, </a:t>
            </a:r>
            <a:r>
              <a:rPr lang="fr-FR" b="1" dirty="0">
                <a:solidFill>
                  <a:srgbClr val="7030A0"/>
                </a:solidFill>
                <a:latin typeface="Open Sans"/>
              </a:rPr>
              <a:t>que pour le Code de la </a:t>
            </a:r>
            <a:r>
              <a:rPr lang="fr-FR" b="1" dirty="0" smtClean="0">
                <a:solidFill>
                  <a:srgbClr val="7030A0"/>
                </a:solidFill>
                <a:latin typeface="Open Sans"/>
              </a:rPr>
              <a:t>Route,</a:t>
            </a:r>
            <a:r>
              <a:rPr lang="fr-FR" b="1" dirty="0">
                <a:solidFill>
                  <a:srgbClr val="7030A0"/>
                </a:solidFill>
                <a:latin typeface="Open Sans"/>
              </a:rPr>
              <a:t> un</a:t>
            </a:r>
            <a:r>
              <a:rPr lang="fr-FR" b="1" dirty="0">
                <a:solidFill>
                  <a:srgbClr val="9FC4EA"/>
                </a:solidFill>
                <a:latin typeface="Open Sans"/>
              </a:rPr>
              <a:t> </a:t>
            </a:r>
            <a:r>
              <a:rPr lang="fr-FR" b="1" dirty="0">
                <a:ln>
                  <a:solidFill>
                    <a:srgbClr val="008000"/>
                  </a:solidFill>
                </a:ln>
                <a:solidFill>
                  <a:srgbClr val="00FFFF"/>
                </a:solidFill>
                <a:latin typeface="Arial Black" panose="020B0A04020102020204" pitchFamily="34" charset="0"/>
              </a:rPr>
              <a:t>CYCLE</a:t>
            </a:r>
            <a:r>
              <a:rPr lang="fr-FR" b="1" dirty="0">
                <a:solidFill>
                  <a:schemeClr val="accent5">
                    <a:lumMod val="60000"/>
                    <a:lumOff val="40000"/>
                  </a:schemeClr>
                </a:solidFill>
                <a:latin typeface="Open Sans"/>
              </a:rPr>
              <a:t> </a:t>
            </a:r>
            <a:r>
              <a:rPr lang="fr-FR" b="1" dirty="0">
                <a:solidFill>
                  <a:srgbClr val="7030A0"/>
                </a:solidFill>
                <a:latin typeface="Open Sans"/>
              </a:rPr>
              <a:t>a toujours été considéré comme un </a:t>
            </a:r>
            <a:r>
              <a:rPr lang="fr-FR" b="1" dirty="0">
                <a:solidFill>
                  <a:srgbClr val="FF00FF"/>
                </a:solidFill>
                <a:latin typeface="Open Sans"/>
              </a:rPr>
              <a:t>Véhicule à part entière</a:t>
            </a:r>
            <a:r>
              <a:rPr lang="fr-FR" b="1" dirty="0" smtClean="0">
                <a:solidFill>
                  <a:srgbClr val="7030A0"/>
                </a:solidFill>
                <a:latin typeface="Open Sans"/>
              </a:rPr>
              <a:t>.</a:t>
            </a:r>
          </a:p>
          <a:p>
            <a:pPr algn="ctr"/>
            <a:r>
              <a:rPr lang="fr-FR" sz="1400" b="1" dirty="0" smtClean="0">
                <a:solidFill>
                  <a:srgbClr val="FF0000"/>
                </a:solidFill>
                <a:latin typeface="Open Sans"/>
              </a:rPr>
              <a:t>Sans regarder si son utilisation est </a:t>
            </a:r>
            <a:r>
              <a:rPr lang="fr-FR" sz="1400" b="1" dirty="0" smtClean="0">
                <a:solidFill>
                  <a:srgbClr val="008000"/>
                </a:solidFill>
                <a:latin typeface="Arial Black" panose="020B0A04020102020204" pitchFamily="34" charset="0"/>
              </a:rPr>
              <a:t>« Utile »</a:t>
            </a:r>
            <a:r>
              <a:rPr lang="fr-FR" sz="1400" b="1" dirty="0" smtClean="0">
                <a:solidFill>
                  <a:srgbClr val="FF0000"/>
                </a:solidFill>
                <a:latin typeface="Open Sans"/>
              </a:rPr>
              <a:t>,</a:t>
            </a:r>
            <a:r>
              <a:rPr lang="fr-FR" sz="1400" b="1" dirty="0" smtClean="0">
                <a:solidFill>
                  <a:srgbClr val="7030A0"/>
                </a:solidFill>
                <a:latin typeface="Open Sans"/>
              </a:rPr>
              <a:t> </a:t>
            </a:r>
            <a:r>
              <a:rPr lang="fr-FR" sz="1400" b="1" dirty="0" smtClean="0">
                <a:solidFill>
                  <a:srgbClr val="008000"/>
                </a:solidFill>
                <a:latin typeface="Arial Black" panose="020B0A04020102020204" pitchFamily="34" charset="0"/>
              </a:rPr>
              <a:t>« Loisir » </a:t>
            </a:r>
            <a:r>
              <a:rPr lang="fr-FR" sz="1400" b="1" dirty="0" smtClean="0">
                <a:solidFill>
                  <a:srgbClr val="FF0000"/>
                </a:solidFill>
                <a:latin typeface="Arial Black" panose="020B0A04020102020204" pitchFamily="34" charset="0"/>
              </a:rPr>
              <a:t>ou</a:t>
            </a:r>
            <a:r>
              <a:rPr lang="fr-FR" sz="1400" b="1" dirty="0" smtClean="0">
                <a:solidFill>
                  <a:srgbClr val="7030A0"/>
                </a:solidFill>
                <a:latin typeface="Arial Black" panose="020B0A04020102020204" pitchFamily="34" charset="0"/>
              </a:rPr>
              <a:t> </a:t>
            </a:r>
            <a:r>
              <a:rPr lang="fr-FR" sz="1400" b="1" dirty="0" smtClean="0">
                <a:solidFill>
                  <a:srgbClr val="008000"/>
                </a:solidFill>
                <a:latin typeface="Arial Black" panose="020B0A04020102020204" pitchFamily="34" charset="0"/>
              </a:rPr>
              <a:t>« Sportive »</a:t>
            </a:r>
            <a:r>
              <a:rPr lang="fr-FR" b="1" dirty="0" smtClean="0">
                <a:solidFill>
                  <a:srgbClr val="7030A0"/>
                </a:solidFill>
                <a:latin typeface="Arial Black" panose="020B0A04020102020204" pitchFamily="34" charset="0"/>
              </a:rPr>
              <a:t> </a:t>
            </a:r>
            <a:endParaRPr lang="fr-FR" sz="1400" dirty="0">
              <a:solidFill>
                <a:srgbClr val="7030A0"/>
              </a:solidFill>
              <a:latin typeface="Arial Black" panose="020B0A04020102020204" pitchFamily="34" charset="0"/>
            </a:endParaRPr>
          </a:p>
          <a:p>
            <a:pPr algn="ctr"/>
            <a:r>
              <a:rPr lang="fr-FR" sz="1400" b="1" dirty="0" smtClean="0">
                <a:solidFill>
                  <a:srgbClr val="00B0F0"/>
                </a:solidFill>
                <a:latin typeface="Open Sans"/>
              </a:rPr>
              <a:t>Il faut que les autres Usagers</a:t>
            </a:r>
            <a:r>
              <a:rPr lang="fr-FR" sz="1400" b="1" dirty="0">
                <a:solidFill>
                  <a:srgbClr val="00B0F0"/>
                </a:solidFill>
                <a:latin typeface="Open Sans"/>
              </a:rPr>
              <a:t>, la Police et les Décideurs </a:t>
            </a:r>
            <a:r>
              <a:rPr lang="fr-FR" sz="1400" b="1" dirty="0" smtClean="0">
                <a:solidFill>
                  <a:srgbClr val="00B0F0"/>
                </a:solidFill>
                <a:latin typeface="Open Sans"/>
              </a:rPr>
              <a:t>en fasse autant.</a:t>
            </a:r>
            <a:endParaRPr lang="fr-FR" sz="1400" dirty="0">
              <a:solidFill>
                <a:srgbClr val="00B0F0"/>
              </a:solidFill>
              <a:latin typeface="Open Sans"/>
            </a:endParaRPr>
          </a:p>
        </p:txBody>
      </p:sp>
      <p:sp>
        <p:nvSpPr>
          <p:cNvPr id="4" name="ZoneTexte 3"/>
          <p:cNvSpPr txBox="1"/>
          <p:nvPr/>
        </p:nvSpPr>
        <p:spPr>
          <a:xfrm>
            <a:off x="137056" y="2843058"/>
            <a:ext cx="8683416" cy="3970318"/>
          </a:xfrm>
          <a:prstGeom prst="rect">
            <a:avLst/>
          </a:prstGeom>
          <a:solidFill>
            <a:schemeClr val="accent3">
              <a:lumMod val="40000"/>
              <a:lumOff val="60000"/>
            </a:schemeClr>
          </a:solidFill>
          <a:ln w="12700">
            <a:solidFill>
              <a:srgbClr val="FF0000"/>
            </a:solidFill>
          </a:ln>
        </p:spPr>
        <p:txBody>
          <a:bodyPr wrap="square" rtlCol="0">
            <a:spAutoFit/>
          </a:bodyPr>
          <a:lstStyle/>
          <a:p>
            <a:pPr algn="ctr"/>
            <a:r>
              <a:rPr lang="fr-FR" sz="2000" b="1" dirty="0">
                <a:solidFill>
                  <a:srgbClr val="008000"/>
                </a:solidFill>
                <a:latin typeface="Open Sans"/>
              </a:rPr>
              <a:t>Engins considérés comme des </a:t>
            </a:r>
            <a:r>
              <a:rPr lang="fr-FR" sz="2000" b="1" dirty="0">
                <a:solidFill>
                  <a:srgbClr val="FF0000"/>
                </a:solidFill>
                <a:latin typeface="Open Sans"/>
              </a:rPr>
              <a:t>Cycles</a:t>
            </a:r>
            <a:r>
              <a:rPr lang="fr-FR" sz="2000" b="1" dirty="0">
                <a:solidFill>
                  <a:srgbClr val="008000"/>
                </a:solidFill>
                <a:latin typeface="Open Sans"/>
              </a:rPr>
              <a:t> au regard du Code de la </a:t>
            </a:r>
            <a:r>
              <a:rPr lang="fr-FR" sz="2000" b="1" dirty="0" smtClean="0">
                <a:solidFill>
                  <a:srgbClr val="008000"/>
                </a:solidFill>
                <a:latin typeface="Open Sans"/>
              </a:rPr>
              <a:t>Route</a:t>
            </a:r>
          </a:p>
          <a:p>
            <a:pPr algn="ctr"/>
            <a:endParaRPr lang="fr-FR" sz="800" dirty="0">
              <a:solidFill>
                <a:srgbClr val="FFFFFF"/>
              </a:solidFill>
              <a:latin typeface="Open Sans"/>
            </a:endParaRPr>
          </a:p>
          <a:p>
            <a:pPr algn="just"/>
            <a:r>
              <a:rPr lang="fr-FR" b="1" dirty="0">
                <a:solidFill>
                  <a:srgbClr val="FF00FF"/>
                </a:solidFill>
                <a:latin typeface="Open Sans"/>
              </a:rPr>
              <a:t>Vélos </a:t>
            </a:r>
            <a:r>
              <a:rPr lang="fr-FR" b="1" dirty="0">
                <a:solidFill>
                  <a:srgbClr val="002060"/>
                </a:solidFill>
                <a:latin typeface="Open Sans"/>
              </a:rPr>
              <a:t>nommés </a:t>
            </a:r>
            <a:r>
              <a:rPr lang="fr-FR" b="1" dirty="0">
                <a:solidFill>
                  <a:srgbClr val="00B0F0"/>
                </a:solidFill>
                <a:latin typeface="Open Sans"/>
              </a:rPr>
              <a:t>"Cycles"</a:t>
            </a:r>
            <a:r>
              <a:rPr lang="fr-FR" b="1" dirty="0">
                <a:solidFill>
                  <a:srgbClr val="002060"/>
                </a:solidFill>
                <a:latin typeface="Open Sans"/>
              </a:rPr>
              <a:t> : </a:t>
            </a:r>
            <a:r>
              <a:rPr lang="fr-FR" b="1" dirty="0" smtClean="0">
                <a:solidFill>
                  <a:srgbClr val="00B050"/>
                </a:solidFill>
                <a:latin typeface="Open Sans"/>
              </a:rPr>
              <a:t>R311-1 Alinéa 6-10</a:t>
            </a:r>
            <a:r>
              <a:rPr lang="fr-FR" b="1" dirty="0">
                <a:solidFill>
                  <a:srgbClr val="002060"/>
                </a:solidFill>
                <a:latin typeface="Open Sans"/>
              </a:rPr>
              <a:t> "véhicule ayant au moins deux roues et propulsé uniquement par énergie musculaire ..."</a:t>
            </a:r>
            <a:endParaRPr lang="fr-FR" dirty="0">
              <a:solidFill>
                <a:srgbClr val="002060"/>
              </a:solidFill>
              <a:latin typeface="Open Sans"/>
            </a:endParaRPr>
          </a:p>
          <a:p>
            <a:pPr algn="just"/>
            <a:r>
              <a:rPr lang="fr-FR" b="1" dirty="0">
                <a:solidFill>
                  <a:srgbClr val="FF00FF"/>
                </a:solidFill>
                <a:latin typeface="Open Sans"/>
              </a:rPr>
              <a:t>Vélos Électriques </a:t>
            </a:r>
            <a:r>
              <a:rPr lang="fr-FR" b="1" dirty="0">
                <a:solidFill>
                  <a:srgbClr val="002060"/>
                </a:solidFill>
                <a:latin typeface="Open Sans"/>
              </a:rPr>
              <a:t>nommés </a:t>
            </a:r>
            <a:r>
              <a:rPr lang="fr-FR" b="1" dirty="0">
                <a:solidFill>
                  <a:srgbClr val="00B0F0"/>
                </a:solidFill>
                <a:latin typeface="Open Sans"/>
              </a:rPr>
              <a:t>"Cycles à pédalage assisté"</a:t>
            </a:r>
            <a:r>
              <a:rPr lang="fr-FR" b="1" dirty="0">
                <a:solidFill>
                  <a:srgbClr val="002060"/>
                </a:solidFill>
                <a:latin typeface="Open Sans"/>
              </a:rPr>
              <a:t> : </a:t>
            </a:r>
            <a:r>
              <a:rPr lang="fr-FR" b="1" dirty="0" smtClean="0">
                <a:solidFill>
                  <a:srgbClr val="00B050"/>
                </a:solidFill>
                <a:latin typeface="Open Sans"/>
              </a:rPr>
              <a:t>R311-1 Alinéa 6-11</a:t>
            </a:r>
            <a:r>
              <a:rPr lang="fr-FR" b="1" dirty="0">
                <a:solidFill>
                  <a:srgbClr val="002060"/>
                </a:solidFill>
                <a:latin typeface="Open Sans"/>
              </a:rPr>
              <a:t> "cycle équipé d'un moteur auxiliaire électrique d'une puissance nominale continue maximale de 0,25 kW ..."</a:t>
            </a:r>
            <a:endParaRPr lang="fr-FR" dirty="0">
              <a:solidFill>
                <a:srgbClr val="002060"/>
              </a:solidFill>
              <a:latin typeface="Open Sans"/>
            </a:endParaRPr>
          </a:p>
          <a:p>
            <a:pPr algn="just"/>
            <a:r>
              <a:rPr lang="fr-FR" b="1" dirty="0">
                <a:solidFill>
                  <a:srgbClr val="FF00FF"/>
                </a:solidFill>
                <a:latin typeface="Open Sans"/>
              </a:rPr>
              <a:t>Trottinettes </a:t>
            </a:r>
            <a:r>
              <a:rPr lang="fr-FR" b="1" dirty="0" smtClean="0">
                <a:solidFill>
                  <a:srgbClr val="FF00FF"/>
                </a:solidFill>
                <a:latin typeface="Open Sans"/>
              </a:rPr>
              <a:t>Électriques </a:t>
            </a:r>
            <a:r>
              <a:rPr lang="fr-FR" b="1" dirty="0" smtClean="0">
                <a:solidFill>
                  <a:srgbClr val="002060"/>
                </a:solidFill>
                <a:latin typeface="Open Sans"/>
              </a:rPr>
              <a:t>&amp;</a:t>
            </a:r>
            <a:r>
              <a:rPr lang="fr-FR" b="1" dirty="0" smtClean="0">
                <a:solidFill>
                  <a:srgbClr val="FFFF00"/>
                </a:solidFill>
                <a:latin typeface="Open Sans"/>
              </a:rPr>
              <a:t> </a:t>
            </a:r>
            <a:r>
              <a:rPr lang="fr-FR" b="1" dirty="0" smtClean="0">
                <a:solidFill>
                  <a:srgbClr val="FF00FF"/>
                </a:solidFill>
                <a:latin typeface="Open Sans"/>
              </a:rPr>
              <a:t>Gyropodes</a:t>
            </a:r>
            <a:r>
              <a:rPr lang="fr-FR" b="1">
                <a:solidFill>
                  <a:srgbClr val="002060"/>
                </a:solidFill>
                <a:latin typeface="Open Sans"/>
              </a:rPr>
              <a:t> </a:t>
            </a:r>
            <a:r>
              <a:rPr lang="fr-FR" b="1" smtClean="0">
                <a:solidFill>
                  <a:srgbClr val="002060"/>
                </a:solidFill>
                <a:latin typeface="Open Sans"/>
              </a:rPr>
              <a:t>nommés</a:t>
            </a:r>
            <a:r>
              <a:rPr lang="fr-FR" b="1" dirty="0">
                <a:solidFill>
                  <a:srgbClr val="002060"/>
                </a:solidFill>
                <a:latin typeface="Open Sans"/>
              </a:rPr>
              <a:t> </a:t>
            </a:r>
            <a:r>
              <a:rPr lang="fr-FR" b="1" dirty="0">
                <a:solidFill>
                  <a:srgbClr val="00B0F0"/>
                </a:solidFill>
                <a:latin typeface="Open Sans"/>
              </a:rPr>
              <a:t>"</a:t>
            </a:r>
            <a:r>
              <a:rPr lang="fr-FR" b="1" dirty="0">
                <a:solidFill>
                  <a:srgbClr val="0070C0"/>
                </a:solidFill>
                <a:latin typeface="Open Sans"/>
              </a:rPr>
              <a:t>E</a:t>
            </a:r>
            <a:r>
              <a:rPr lang="fr-FR" b="1" dirty="0">
                <a:solidFill>
                  <a:srgbClr val="00B0F0"/>
                </a:solidFill>
                <a:latin typeface="Open Sans"/>
              </a:rPr>
              <a:t>ngin de </a:t>
            </a:r>
            <a:r>
              <a:rPr lang="fr-FR" b="1" dirty="0" smtClean="0">
                <a:solidFill>
                  <a:srgbClr val="0070C0"/>
                </a:solidFill>
                <a:latin typeface="Open Sans"/>
              </a:rPr>
              <a:t>D</a:t>
            </a:r>
            <a:r>
              <a:rPr lang="fr-FR" b="1" dirty="0" smtClean="0">
                <a:solidFill>
                  <a:srgbClr val="00B0F0"/>
                </a:solidFill>
                <a:latin typeface="Open Sans"/>
              </a:rPr>
              <a:t>éplacement </a:t>
            </a:r>
            <a:r>
              <a:rPr lang="fr-FR" b="1" dirty="0" smtClean="0">
                <a:solidFill>
                  <a:srgbClr val="0070C0"/>
                </a:solidFill>
                <a:latin typeface="Open Sans"/>
              </a:rPr>
              <a:t>P</a:t>
            </a:r>
            <a:r>
              <a:rPr lang="fr-FR" b="1" dirty="0" smtClean="0">
                <a:solidFill>
                  <a:srgbClr val="00B0F0"/>
                </a:solidFill>
                <a:latin typeface="Open Sans"/>
              </a:rPr>
              <a:t>ersonnel </a:t>
            </a:r>
            <a:r>
              <a:rPr lang="fr-FR" b="1" dirty="0" smtClean="0">
                <a:solidFill>
                  <a:srgbClr val="0070C0"/>
                </a:solidFill>
                <a:latin typeface="Open Sans"/>
              </a:rPr>
              <a:t>M</a:t>
            </a:r>
            <a:r>
              <a:rPr lang="fr-FR" b="1" dirty="0" smtClean="0">
                <a:solidFill>
                  <a:srgbClr val="00B0F0"/>
                </a:solidFill>
                <a:latin typeface="Open Sans"/>
              </a:rPr>
              <a:t>otorisé</a:t>
            </a:r>
            <a:r>
              <a:rPr lang="fr-FR" b="1" dirty="0">
                <a:solidFill>
                  <a:srgbClr val="00B0F0"/>
                </a:solidFill>
                <a:latin typeface="Open Sans"/>
              </a:rPr>
              <a:t>" </a:t>
            </a:r>
            <a:r>
              <a:rPr lang="fr-FR" b="1" dirty="0">
                <a:solidFill>
                  <a:srgbClr val="002060"/>
                </a:solidFill>
                <a:latin typeface="Open Sans"/>
              </a:rPr>
              <a:t>:</a:t>
            </a:r>
            <a:r>
              <a:rPr lang="fr-FR" dirty="0">
                <a:solidFill>
                  <a:srgbClr val="002060"/>
                </a:solidFill>
                <a:latin typeface="Open Sans"/>
              </a:rPr>
              <a:t> </a:t>
            </a:r>
            <a:r>
              <a:rPr lang="fr-FR" b="1" dirty="0" smtClean="0">
                <a:solidFill>
                  <a:srgbClr val="00B050"/>
                </a:solidFill>
                <a:latin typeface="Open Sans"/>
              </a:rPr>
              <a:t>R311-1 Alinéa 6-15</a:t>
            </a:r>
            <a:r>
              <a:rPr lang="fr-FR" dirty="0">
                <a:solidFill>
                  <a:srgbClr val="FACD99"/>
                </a:solidFill>
                <a:latin typeface="Open Sans"/>
              </a:rPr>
              <a:t> </a:t>
            </a:r>
            <a:r>
              <a:rPr lang="fr-FR" b="1" dirty="0" smtClean="0">
                <a:solidFill>
                  <a:srgbClr val="002060"/>
                </a:solidFill>
                <a:latin typeface="Open Sans"/>
              </a:rPr>
              <a:t>ʺvéhicule</a:t>
            </a:r>
            <a:r>
              <a:rPr lang="fr-FR" b="1" dirty="0">
                <a:solidFill>
                  <a:srgbClr val="002060"/>
                </a:solidFill>
                <a:latin typeface="Open Sans"/>
              </a:rPr>
              <a:t> </a:t>
            </a:r>
            <a:r>
              <a:rPr lang="fr-FR" b="1" dirty="0">
                <a:solidFill>
                  <a:srgbClr val="008000"/>
                </a:solidFill>
                <a:latin typeface="Open Sans"/>
              </a:rPr>
              <a:t>sans place assise</a:t>
            </a:r>
            <a:r>
              <a:rPr lang="fr-FR" b="1" dirty="0">
                <a:solidFill>
                  <a:srgbClr val="FACD99"/>
                </a:solidFill>
                <a:latin typeface="Open Sans"/>
              </a:rPr>
              <a:t> </a:t>
            </a:r>
            <a:r>
              <a:rPr lang="fr-FR" b="1" dirty="0">
                <a:solidFill>
                  <a:srgbClr val="002060"/>
                </a:solidFill>
                <a:latin typeface="Open Sans"/>
              </a:rPr>
              <a:t>conçu et construit pour le déplacement d'une seule personne </a:t>
            </a:r>
            <a:r>
              <a:rPr lang="fr-FR" b="1" dirty="0" smtClean="0">
                <a:solidFill>
                  <a:srgbClr val="002060"/>
                </a:solidFill>
                <a:latin typeface="Open Sans"/>
              </a:rPr>
              <a:t>... ʺ et ʺ… de vitesse maximum comprise entre </a:t>
            </a:r>
            <a:r>
              <a:rPr lang="fr-FR" b="1" dirty="0" smtClean="0">
                <a:solidFill>
                  <a:srgbClr val="008000"/>
                </a:solidFill>
                <a:latin typeface="Open Sans"/>
              </a:rPr>
              <a:t>6 et 25 Km/h</a:t>
            </a:r>
            <a:r>
              <a:rPr lang="fr-FR" b="1" dirty="0" smtClean="0">
                <a:solidFill>
                  <a:srgbClr val="FACD99"/>
                </a:solidFill>
                <a:latin typeface="Open Sans"/>
              </a:rPr>
              <a:t>ʺ</a:t>
            </a:r>
            <a:endParaRPr lang="fr-FR" dirty="0">
              <a:solidFill>
                <a:srgbClr val="FFFFFF"/>
              </a:solidFill>
              <a:latin typeface="Open Sans"/>
            </a:endParaRPr>
          </a:p>
          <a:p>
            <a:pPr algn="just"/>
            <a:r>
              <a:rPr lang="fr-FR" sz="800" dirty="0">
                <a:solidFill>
                  <a:srgbClr val="FFFFFF"/>
                </a:solidFill>
                <a:latin typeface="Open Sans"/>
              </a:rPr>
              <a:t> </a:t>
            </a:r>
          </a:p>
          <a:p>
            <a:pPr algn="ctr"/>
            <a:r>
              <a:rPr lang="fr-FR" b="1" dirty="0">
                <a:solidFill>
                  <a:srgbClr val="002060"/>
                </a:solidFill>
                <a:latin typeface="Open Sans"/>
              </a:rPr>
              <a:t>Ces engins doivent </a:t>
            </a:r>
            <a:r>
              <a:rPr lang="fr-FR" b="1" dirty="0">
                <a:solidFill>
                  <a:srgbClr val="FF0000"/>
                </a:solidFill>
                <a:latin typeface="Open Sans"/>
              </a:rPr>
              <a:t>respecter la réglementation</a:t>
            </a:r>
            <a:r>
              <a:rPr lang="fr-FR" dirty="0">
                <a:solidFill>
                  <a:srgbClr val="002060"/>
                </a:solidFill>
                <a:latin typeface="Open Sans"/>
              </a:rPr>
              <a:t> </a:t>
            </a:r>
            <a:r>
              <a:rPr lang="fr-FR" b="1" dirty="0">
                <a:solidFill>
                  <a:srgbClr val="002060"/>
                </a:solidFill>
                <a:latin typeface="Open Sans"/>
              </a:rPr>
              <a:t>applicable aux</a:t>
            </a:r>
            <a:r>
              <a:rPr lang="fr-FR" b="1" dirty="0">
                <a:solidFill>
                  <a:srgbClr val="FFFFFF"/>
                </a:solidFill>
                <a:latin typeface="Open Sans"/>
              </a:rPr>
              <a:t> </a:t>
            </a:r>
            <a:r>
              <a:rPr lang="fr-FR" b="1" dirty="0">
                <a:solidFill>
                  <a:srgbClr val="008000"/>
                </a:solidFill>
                <a:latin typeface="Arial Black" panose="020B0A04020102020204" pitchFamily="34" charset="0"/>
              </a:rPr>
              <a:t>"CYCLES"</a:t>
            </a:r>
            <a:r>
              <a:rPr lang="fr-FR" b="1" dirty="0">
                <a:solidFill>
                  <a:srgbClr val="002060"/>
                </a:solidFill>
                <a:latin typeface="Open Sans"/>
              </a:rPr>
              <a:t>.</a:t>
            </a:r>
            <a:endParaRPr lang="fr-FR" dirty="0">
              <a:solidFill>
                <a:srgbClr val="002060"/>
              </a:solidFill>
              <a:latin typeface="Open Sans"/>
            </a:endParaRPr>
          </a:p>
          <a:p>
            <a:pPr algn="just"/>
            <a:endParaRPr lang="fr-FR" sz="800" b="1" dirty="0" smtClean="0">
              <a:solidFill>
                <a:srgbClr val="FFFFFF"/>
              </a:solidFill>
              <a:latin typeface="Open Sans"/>
            </a:endParaRPr>
          </a:p>
          <a:p>
            <a:pPr algn="just"/>
            <a:r>
              <a:rPr lang="fr-FR" sz="1400" b="1" dirty="0" smtClean="0">
                <a:solidFill>
                  <a:srgbClr val="7030A0"/>
                </a:solidFill>
                <a:latin typeface="Open Sans"/>
              </a:rPr>
              <a:t>Tous </a:t>
            </a:r>
            <a:r>
              <a:rPr lang="fr-FR" sz="1400" b="1" dirty="0">
                <a:solidFill>
                  <a:srgbClr val="7030A0"/>
                </a:solidFill>
                <a:latin typeface="Open Sans"/>
              </a:rPr>
              <a:t>les autres engins électriques - notamment avec siège - sont donc considérés au moins comme des cyclomoteurs donc </a:t>
            </a:r>
            <a:r>
              <a:rPr lang="fr-FR" sz="1400" b="1" dirty="0">
                <a:solidFill>
                  <a:schemeClr val="accent6">
                    <a:lumMod val="50000"/>
                  </a:schemeClr>
                </a:solidFill>
                <a:latin typeface="Open Sans"/>
              </a:rPr>
              <a:t>"VÉHICULES MOTORISÉS</a:t>
            </a:r>
            <a:r>
              <a:rPr lang="fr-FR" sz="1400" b="1" dirty="0">
                <a:solidFill>
                  <a:srgbClr val="7030A0"/>
                </a:solidFill>
                <a:latin typeface="Open Sans"/>
              </a:rPr>
              <a:t>.</a:t>
            </a:r>
            <a:endParaRPr lang="fr-FR" sz="1400" b="0" i="0" dirty="0">
              <a:solidFill>
                <a:srgbClr val="7030A0"/>
              </a:solidFill>
              <a:effectLst/>
              <a:latin typeface="Open Sans"/>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908511"/>
            <a:ext cx="894391" cy="576000"/>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4384" y="837090"/>
            <a:ext cx="919676" cy="612000"/>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9226" y="2089477"/>
            <a:ext cx="940713" cy="576000"/>
          </a:xfrm>
          <a:prstGeom prst="rect">
            <a:avLst/>
          </a:prstGeom>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0432" y="1514728"/>
            <a:ext cx="900000" cy="540000"/>
          </a:xfrm>
          <a:prstGeom prst="rect">
            <a:avLst/>
          </a:prstGeom>
        </p:spPr>
      </p:pic>
      <p:pic>
        <p:nvPicPr>
          <p:cNvPr id="5" name="Imag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2517" y="801773"/>
            <a:ext cx="576000" cy="864000"/>
          </a:xfrm>
          <a:prstGeom prst="rect">
            <a:avLst/>
          </a:prstGeom>
        </p:spPr>
      </p:pic>
    </p:spTree>
    <p:extLst>
      <p:ext uri="{BB962C8B-B14F-4D97-AF65-F5344CB8AC3E}">
        <p14:creationId xmlns:p14="http://schemas.microsoft.com/office/powerpoint/2010/main" val="2081904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10846</TotalTime>
  <Words>1767</Words>
  <Application>Microsoft Office PowerPoint</Application>
  <PresentationFormat>Affichage à l'écran (4:3)</PresentationFormat>
  <Paragraphs>628</Paragraphs>
  <Slides>49</Slides>
  <Notes>33</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Thème Office</vt:lpstr>
      <vt:lpstr>Présentation PowerPoint</vt:lpstr>
      <vt:lpstr>VOIES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Didier ROBERT</dc:creator>
  <cp:lastModifiedBy>Didier ROBERT</cp:lastModifiedBy>
  <cp:revision>390</cp:revision>
  <cp:lastPrinted>2020-08-20T08:10:39Z</cp:lastPrinted>
  <dcterms:created xsi:type="dcterms:W3CDTF">2020-06-12T15:25:35Z</dcterms:created>
  <dcterms:modified xsi:type="dcterms:W3CDTF">2020-10-06T16:54:23Z</dcterms:modified>
</cp:coreProperties>
</file>