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6" r:id="rId4"/>
    <p:sldId id="295" r:id="rId5"/>
    <p:sldId id="288" r:id="rId6"/>
    <p:sldId id="261" r:id="rId7"/>
    <p:sldId id="289" r:id="rId8"/>
    <p:sldId id="290" r:id="rId9"/>
    <p:sldId id="291" r:id="rId10"/>
    <p:sldId id="292" r:id="rId11"/>
    <p:sldId id="293" r:id="rId12"/>
    <p:sldId id="29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0EB2C-B584-4A93-9B1C-63C537DF89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EE2D30F-1151-4A27-B67D-070ED129ED79}">
      <dgm:prSet/>
      <dgm:spPr/>
      <dgm:t>
        <a:bodyPr/>
        <a:lstStyle/>
        <a:p>
          <a:r>
            <a:rPr lang="fr-FR"/>
            <a:t>Notre lycée est engagé, il a obtenu le label E3D pour la période 2022-2025 niveau 2 approfondissement.</a:t>
          </a:r>
          <a:endParaRPr lang="en-US"/>
        </a:p>
      </dgm:t>
    </dgm:pt>
    <dgm:pt modelId="{478B4AAC-8E36-42F4-AD73-695CE10AC5FB}" type="parTrans" cxnId="{95FAEBFA-2CEC-4C2B-B82E-837288C46042}">
      <dgm:prSet/>
      <dgm:spPr/>
      <dgm:t>
        <a:bodyPr/>
        <a:lstStyle/>
        <a:p>
          <a:endParaRPr lang="en-US"/>
        </a:p>
      </dgm:t>
    </dgm:pt>
    <dgm:pt modelId="{306225E5-7BDB-489E-8E72-6438CBE13EF1}" type="sibTrans" cxnId="{95FAEBFA-2CEC-4C2B-B82E-837288C46042}">
      <dgm:prSet/>
      <dgm:spPr/>
      <dgm:t>
        <a:bodyPr/>
        <a:lstStyle/>
        <a:p>
          <a:endParaRPr lang="en-US"/>
        </a:p>
      </dgm:t>
    </dgm:pt>
    <dgm:pt modelId="{57BB16BE-7FA7-4387-9C8A-8F0F976D1B22}">
      <dgm:prSet/>
      <dgm:spPr/>
      <dgm:t>
        <a:bodyPr/>
        <a:lstStyle/>
        <a:p>
          <a:r>
            <a:rPr lang="fr-FR"/>
            <a:t>Sept des dix-sept objectifs de développement durable ont été mis en œuvre. </a:t>
          </a:r>
          <a:endParaRPr lang="en-US"/>
        </a:p>
      </dgm:t>
    </dgm:pt>
    <dgm:pt modelId="{D99288FB-63BA-40FD-AEC6-CE0430CEB2C9}" type="parTrans" cxnId="{9B5BB20E-1A13-4220-B4ED-C9EFFA5D4A91}">
      <dgm:prSet/>
      <dgm:spPr/>
      <dgm:t>
        <a:bodyPr/>
        <a:lstStyle/>
        <a:p>
          <a:endParaRPr lang="en-US"/>
        </a:p>
      </dgm:t>
    </dgm:pt>
    <dgm:pt modelId="{F7126620-F8AD-4136-A84A-6796D49318E0}" type="sibTrans" cxnId="{9B5BB20E-1A13-4220-B4ED-C9EFFA5D4A91}">
      <dgm:prSet/>
      <dgm:spPr/>
      <dgm:t>
        <a:bodyPr/>
        <a:lstStyle/>
        <a:p>
          <a:endParaRPr lang="en-US"/>
        </a:p>
      </dgm:t>
    </dgm:pt>
    <dgm:pt modelId="{D1C1FEA6-E7CE-49F8-BEA4-C390C251D962}" type="pres">
      <dgm:prSet presAssocID="{5390EB2C-B584-4A93-9B1C-63C537DF89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6C3ED2-8BE5-4663-92BC-BCA4E2F65A58}" type="pres">
      <dgm:prSet presAssocID="{1EE2D30F-1151-4A27-B67D-070ED129ED79}" presName="hierRoot1" presStyleCnt="0"/>
      <dgm:spPr/>
    </dgm:pt>
    <dgm:pt modelId="{EA891C20-5A5A-402A-A8A8-5333A87B751A}" type="pres">
      <dgm:prSet presAssocID="{1EE2D30F-1151-4A27-B67D-070ED129ED79}" presName="composite" presStyleCnt="0"/>
      <dgm:spPr/>
    </dgm:pt>
    <dgm:pt modelId="{EF4FB733-8185-4268-B072-F424E8685B4A}" type="pres">
      <dgm:prSet presAssocID="{1EE2D30F-1151-4A27-B67D-070ED129ED79}" presName="background" presStyleLbl="node0" presStyleIdx="0" presStyleCnt="2"/>
      <dgm:spPr/>
    </dgm:pt>
    <dgm:pt modelId="{91C94C42-885F-453C-BCCE-C772497BD201}" type="pres">
      <dgm:prSet presAssocID="{1EE2D30F-1151-4A27-B67D-070ED129ED79}" presName="text" presStyleLbl="fgAcc0" presStyleIdx="0" presStyleCnt="2">
        <dgm:presLayoutVars>
          <dgm:chPref val="3"/>
        </dgm:presLayoutVars>
      </dgm:prSet>
      <dgm:spPr/>
    </dgm:pt>
    <dgm:pt modelId="{334F704E-3F31-43BB-A056-6BD5A5D92388}" type="pres">
      <dgm:prSet presAssocID="{1EE2D30F-1151-4A27-B67D-070ED129ED79}" presName="hierChild2" presStyleCnt="0"/>
      <dgm:spPr/>
    </dgm:pt>
    <dgm:pt modelId="{07F92108-7CD2-44D4-AC96-FC2BC1E1EECF}" type="pres">
      <dgm:prSet presAssocID="{57BB16BE-7FA7-4387-9C8A-8F0F976D1B22}" presName="hierRoot1" presStyleCnt="0"/>
      <dgm:spPr/>
    </dgm:pt>
    <dgm:pt modelId="{E5BA6D54-4D4B-44F8-93F8-BC545CE10D83}" type="pres">
      <dgm:prSet presAssocID="{57BB16BE-7FA7-4387-9C8A-8F0F976D1B22}" presName="composite" presStyleCnt="0"/>
      <dgm:spPr/>
    </dgm:pt>
    <dgm:pt modelId="{B7327707-05CE-41EA-A692-FB8E3AEB8372}" type="pres">
      <dgm:prSet presAssocID="{57BB16BE-7FA7-4387-9C8A-8F0F976D1B22}" presName="background" presStyleLbl="node0" presStyleIdx="1" presStyleCnt="2"/>
      <dgm:spPr/>
    </dgm:pt>
    <dgm:pt modelId="{6ECBFFE1-2735-4C53-A876-66DA43F691CC}" type="pres">
      <dgm:prSet presAssocID="{57BB16BE-7FA7-4387-9C8A-8F0F976D1B22}" presName="text" presStyleLbl="fgAcc0" presStyleIdx="1" presStyleCnt="2">
        <dgm:presLayoutVars>
          <dgm:chPref val="3"/>
        </dgm:presLayoutVars>
      </dgm:prSet>
      <dgm:spPr/>
    </dgm:pt>
    <dgm:pt modelId="{7B390CD4-416D-40C3-B109-FBFB4D7D8730}" type="pres">
      <dgm:prSet presAssocID="{57BB16BE-7FA7-4387-9C8A-8F0F976D1B22}" presName="hierChild2" presStyleCnt="0"/>
      <dgm:spPr/>
    </dgm:pt>
  </dgm:ptLst>
  <dgm:cxnLst>
    <dgm:cxn modelId="{9B5BB20E-1A13-4220-B4ED-C9EFFA5D4A91}" srcId="{5390EB2C-B584-4A93-9B1C-63C537DF89AA}" destId="{57BB16BE-7FA7-4387-9C8A-8F0F976D1B22}" srcOrd="1" destOrd="0" parTransId="{D99288FB-63BA-40FD-AEC6-CE0430CEB2C9}" sibTransId="{F7126620-F8AD-4136-A84A-6796D49318E0}"/>
    <dgm:cxn modelId="{223BE16B-A911-490B-816B-41697D922797}" type="presOf" srcId="{5390EB2C-B584-4A93-9B1C-63C537DF89AA}" destId="{D1C1FEA6-E7CE-49F8-BEA4-C390C251D962}" srcOrd="0" destOrd="0" presId="urn:microsoft.com/office/officeart/2005/8/layout/hierarchy1"/>
    <dgm:cxn modelId="{DA892D5A-811F-4E11-950B-753035B1BCD1}" type="presOf" srcId="{1EE2D30F-1151-4A27-B67D-070ED129ED79}" destId="{91C94C42-885F-453C-BCCE-C772497BD201}" srcOrd="0" destOrd="0" presId="urn:microsoft.com/office/officeart/2005/8/layout/hierarchy1"/>
    <dgm:cxn modelId="{A78DDCE1-7E8A-4D25-AE9C-E1E98B4D49BA}" type="presOf" srcId="{57BB16BE-7FA7-4387-9C8A-8F0F976D1B22}" destId="{6ECBFFE1-2735-4C53-A876-66DA43F691CC}" srcOrd="0" destOrd="0" presId="urn:microsoft.com/office/officeart/2005/8/layout/hierarchy1"/>
    <dgm:cxn modelId="{95FAEBFA-2CEC-4C2B-B82E-837288C46042}" srcId="{5390EB2C-B584-4A93-9B1C-63C537DF89AA}" destId="{1EE2D30F-1151-4A27-B67D-070ED129ED79}" srcOrd="0" destOrd="0" parTransId="{478B4AAC-8E36-42F4-AD73-695CE10AC5FB}" sibTransId="{306225E5-7BDB-489E-8E72-6438CBE13EF1}"/>
    <dgm:cxn modelId="{BBFC19D7-2A8C-43D6-B7C6-5D9AA465DDF6}" type="presParOf" srcId="{D1C1FEA6-E7CE-49F8-BEA4-C390C251D962}" destId="{3D6C3ED2-8BE5-4663-92BC-BCA4E2F65A58}" srcOrd="0" destOrd="0" presId="urn:microsoft.com/office/officeart/2005/8/layout/hierarchy1"/>
    <dgm:cxn modelId="{2B2AE8CE-CB9C-4EBE-9ECD-5C6D8ECC4931}" type="presParOf" srcId="{3D6C3ED2-8BE5-4663-92BC-BCA4E2F65A58}" destId="{EA891C20-5A5A-402A-A8A8-5333A87B751A}" srcOrd="0" destOrd="0" presId="urn:microsoft.com/office/officeart/2005/8/layout/hierarchy1"/>
    <dgm:cxn modelId="{1F0A9CC3-E86D-49D3-8E66-BCCA1E987D04}" type="presParOf" srcId="{EA891C20-5A5A-402A-A8A8-5333A87B751A}" destId="{EF4FB733-8185-4268-B072-F424E8685B4A}" srcOrd="0" destOrd="0" presId="urn:microsoft.com/office/officeart/2005/8/layout/hierarchy1"/>
    <dgm:cxn modelId="{DB4719AF-3B1C-45DE-8932-8662D1F40361}" type="presParOf" srcId="{EA891C20-5A5A-402A-A8A8-5333A87B751A}" destId="{91C94C42-885F-453C-BCCE-C772497BD201}" srcOrd="1" destOrd="0" presId="urn:microsoft.com/office/officeart/2005/8/layout/hierarchy1"/>
    <dgm:cxn modelId="{402AC20A-6759-4F50-ABDB-C148C53B2115}" type="presParOf" srcId="{3D6C3ED2-8BE5-4663-92BC-BCA4E2F65A58}" destId="{334F704E-3F31-43BB-A056-6BD5A5D92388}" srcOrd="1" destOrd="0" presId="urn:microsoft.com/office/officeart/2005/8/layout/hierarchy1"/>
    <dgm:cxn modelId="{96A88C1F-40EA-48F9-9CB1-5E10D3ACAFBD}" type="presParOf" srcId="{D1C1FEA6-E7CE-49F8-BEA4-C390C251D962}" destId="{07F92108-7CD2-44D4-AC96-FC2BC1E1EECF}" srcOrd="1" destOrd="0" presId="urn:microsoft.com/office/officeart/2005/8/layout/hierarchy1"/>
    <dgm:cxn modelId="{6D26EB65-8933-4043-A953-7C12B4F00803}" type="presParOf" srcId="{07F92108-7CD2-44D4-AC96-FC2BC1E1EECF}" destId="{E5BA6D54-4D4B-44F8-93F8-BC545CE10D83}" srcOrd="0" destOrd="0" presId="urn:microsoft.com/office/officeart/2005/8/layout/hierarchy1"/>
    <dgm:cxn modelId="{E92A38B6-E378-49BA-ABC1-98549C0A799B}" type="presParOf" srcId="{E5BA6D54-4D4B-44F8-93F8-BC545CE10D83}" destId="{B7327707-05CE-41EA-A692-FB8E3AEB8372}" srcOrd="0" destOrd="0" presId="urn:microsoft.com/office/officeart/2005/8/layout/hierarchy1"/>
    <dgm:cxn modelId="{4263F0F9-D995-4B95-8E1A-9A9C40211C29}" type="presParOf" srcId="{E5BA6D54-4D4B-44F8-93F8-BC545CE10D83}" destId="{6ECBFFE1-2735-4C53-A876-66DA43F691CC}" srcOrd="1" destOrd="0" presId="urn:microsoft.com/office/officeart/2005/8/layout/hierarchy1"/>
    <dgm:cxn modelId="{1B156670-4203-4682-BF5D-FB46444FA12F}" type="presParOf" srcId="{07F92108-7CD2-44D4-AC96-FC2BC1E1EECF}" destId="{7B390CD4-416D-40C3-B109-FBFB4D7D87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029F21-B734-4164-8657-B2CA34226A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7A7BF2-E8CA-4704-AE43-0705F52060E5}">
      <dgm:prSet/>
      <dgm:spPr/>
      <dgm:t>
        <a:bodyPr/>
        <a:lstStyle/>
        <a:p>
          <a:r>
            <a:rPr lang="fr-FR"/>
            <a:t>Transformer notre lycée en établissement durable, en limitant au maximum son empreinte carbone*. </a:t>
          </a:r>
          <a:endParaRPr lang="en-US"/>
        </a:p>
      </dgm:t>
    </dgm:pt>
    <dgm:pt modelId="{75F1A289-3BA4-47C5-B3DC-6BF36F7ED514}" type="parTrans" cxnId="{A56C9E02-917C-4B95-95D3-EABC1A489DD0}">
      <dgm:prSet/>
      <dgm:spPr/>
      <dgm:t>
        <a:bodyPr/>
        <a:lstStyle/>
        <a:p>
          <a:endParaRPr lang="en-US"/>
        </a:p>
      </dgm:t>
    </dgm:pt>
    <dgm:pt modelId="{4F93B0AB-B4FE-4A2F-A8F0-66DF9A4D3455}" type="sibTrans" cxnId="{A56C9E02-917C-4B95-95D3-EABC1A489DD0}">
      <dgm:prSet/>
      <dgm:spPr/>
      <dgm:t>
        <a:bodyPr/>
        <a:lstStyle/>
        <a:p>
          <a:endParaRPr lang="en-US"/>
        </a:p>
      </dgm:t>
    </dgm:pt>
    <dgm:pt modelId="{19FD5C66-9352-4F76-91F4-C70D2C1CBBD9}">
      <dgm:prSet/>
      <dgm:spPr/>
      <dgm:t>
        <a:bodyPr/>
        <a:lstStyle/>
        <a:p>
          <a:r>
            <a:rPr lang="fr-FR"/>
            <a:t>Faire du quartier des Trois lycées, dans lequel se situe notre établissement, un espace de mobilité durable, privilégiant la circulation à pied et à vélo.</a:t>
          </a:r>
          <a:endParaRPr lang="en-US"/>
        </a:p>
      </dgm:t>
    </dgm:pt>
    <dgm:pt modelId="{D1094FA3-33A5-49E5-A7B7-7E06252EC1D7}" type="parTrans" cxnId="{6F00F14F-A103-4D9B-AB15-DACBF23F9325}">
      <dgm:prSet/>
      <dgm:spPr/>
      <dgm:t>
        <a:bodyPr/>
        <a:lstStyle/>
        <a:p>
          <a:endParaRPr lang="en-US"/>
        </a:p>
      </dgm:t>
    </dgm:pt>
    <dgm:pt modelId="{9F96ACA0-03FA-42F0-95BA-40DDD6D9E19B}" type="sibTrans" cxnId="{6F00F14F-A103-4D9B-AB15-DACBF23F9325}">
      <dgm:prSet/>
      <dgm:spPr/>
      <dgm:t>
        <a:bodyPr/>
        <a:lstStyle/>
        <a:p>
          <a:endParaRPr lang="en-US"/>
        </a:p>
      </dgm:t>
    </dgm:pt>
    <dgm:pt modelId="{FFA6E437-59B5-4460-B381-182CB8DED07E}" type="pres">
      <dgm:prSet presAssocID="{96029F21-B734-4164-8657-B2CA34226AC0}" presName="linear" presStyleCnt="0">
        <dgm:presLayoutVars>
          <dgm:animLvl val="lvl"/>
          <dgm:resizeHandles val="exact"/>
        </dgm:presLayoutVars>
      </dgm:prSet>
      <dgm:spPr/>
    </dgm:pt>
    <dgm:pt modelId="{55439663-7988-48DE-8F0A-35CCA49A6D93}" type="pres">
      <dgm:prSet presAssocID="{0F7A7BF2-E8CA-4704-AE43-0705F52060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F8A28F3-4BB7-458C-8FF7-7F22BC51F408}" type="pres">
      <dgm:prSet presAssocID="{4F93B0AB-B4FE-4A2F-A8F0-66DF9A4D3455}" presName="spacer" presStyleCnt="0"/>
      <dgm:spPr/>
    </dgm:pt>
    <dgm:pt modelId="{AA9F10B3-335B-4868-BDDB-B2462F838AA9}" type="pres">
      <dgm:prSet presAssocID="{19FD5C66-9352-4F76-91F4-C70D2C1CBBD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56C9E02-917C-4B95-95D3-EABC1A489DD0}" srcId="{96029F21-B734-4164-8657-B2CA34226AC0}" destId="{0F7A7BF2-E8CA-4704-AE43-0705F52060E5}" srcOrd="0" destOrd="0" parTransId="{75F1A289-3BA4-47C5-B3DC-6BF36F7ED514}" sibTransId="{4F93B0AB-B4FE-4A2F-A8F0-66DF9A4D3455}"/>
    <dgm:cxn modelId="{6F00F14F-A103-4D9B-AB15-DACBF23F9325}" srcId="{96029F21-B734-4164-8657-B2CA34226AC0}" destId="{19FD5C66-9352-4F76-91F4-C70D2C1CBBD9}" srcOrd="1" destOrd="0" parTransId="{D1094FA3-33A5-49E5-A7B7-7E06252EC1D7}" sibTransId="{9F96ACA0-03FA-42F0-95BA-40DDD6D9E19B}"/>
    <dgm:cxn modelId="{EEDFD775-DB30-491F-BAA7-88215BB3943C}" type="presOf" srcId="{96029F21-B734-4164-8657-B2CA34226AC0}" destId="{FFA6E437-59B5-4460-B381-182CB8DED07E}" srcOrd="0" destOrd="0" presId="urn:microsoft.com/office/officeart/2005/8/layout/vList2"/>
    <dgm:cxn modelId="{0F50C457-48C9-49EB-B7F3-240ADB7E40DA}" type="presOf" srcId="{0F7A7BF2-E8CA-4704-AE43-0705F52060E5}" destId="{55439663-7988-48DE-8F0A-35CCA49A6D93}" srcOrd="0" destOrd="0" presId="urn:microsoft.com/office/officeart/2005/8/layout/vList2"/>
    <dgm:cxn modelId="{9716A688-8B7C-4D72-AE90-1EB6B0B8F24B}" type="presOf" srcId="{19FD5C66-9352-4F76-91F4-C70D2C1CBBD9}" destId="{AA9F10B3-335B-4868-BDDB-B2462F838AA9}" srcOrd="0" destOrd="0" presId="urn:microsoft.com/office/officeart/2005/8/layout/vList2"/>
    <dgm:cxn modelId="{014F7FF6-A0E3-4977-AA12-3BB1A1987A7A}" type="presParOf" srcId="{FFA6E437-59B5-4460-B381-182CB8DED07E}" destId="{55439663-7988-48DE-8F0A-35CCA49A6D93}" srcOrd="0" destOrd="0" presId="urn:microsoft.com/office/officeart/2005/8/layout/vList2"/>
    <dgm:cxn modelId="{B12468F7-DFC5-4136-A93F-68F1D926B31E}" type="presParOf" srcId="{FFA6E437-59B5-4460-B381-182CB8DED07E}" destId="{AF8A28F3-4BB7-458C-8FF7-7F22BC51F408}" srcOrd="1" destOrd="0" presId="urn:microsoft.com/office/officeart/2005/8/layout/vList2"/>
    <dgm:cxn modelId="{39CE6382-9624-4C86-953F-5D7285C5C7A8}" type="presParOf" srcId="{FFA6E437-59B5-4460-B381-182CB8DED07E}" destId="{AA9F10B3-335B-4868-BDDB-B2462F838AA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FB733-8185-4268-B072-F424E8685B4A}">
      <dsp:nvSpPr>
        <dsp:cNvPr id="0" name=""/>
        <dsp:cNvSpPr/>
      </dsp:nvSpPr>
      <dsp:spPr>
        <a:xfrm>
          <a:off x="729108" y="565"/>
          <a:ext cx="3881735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94C42-885F-453C-BCCE-C772497BD201}">
      <dsp:nvSpPr>
        <dsp:cNvPr id="0" name=""/>
        <dsp:cNvSpPr/>
      </dsp:nvSpPr>
      <dsp:spPr>
        <a:xfrm>
          <a:off x="1160412" y="410303"/>
          <a:ext cx="3881735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Notre lycée est engagé, il a obtenu le label E3D pour la période 2022-2025 niveau 2 approfondissement.</a:t>
          </a:r>
          <a:endParaRPr lang="en-US" sz="2900" kern="1200"/>
        </a:p>
      </dsp:txBody>
      <dsp:txXfrm>
        <a:off x="1232606" y="482497"/>
        <a:ext cx="3737347" cy="2320513"/>
      </dsp:txXfrm>
    </dsp:sp>
    <dsp:sp modelId="{B7327707-05CE-41EA-A692-FB8E3AEB8372}">
      <dsp:nvSpPr>
        <dsp:cNvPr id="0" name=""/>
        <dsp:cNvSpPr/>
      </dsp:nvSpPr>
      <dsp:spPr>
        <a:xfrm>
          <a:off x="5473451" y="565"/>
          <a:ext cx="3881735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BFFE1-2735-4C53-A876-66DA43F691CC}">
      <dsp:nvSpPr>
        <dsp:cNvPr id="0" name=""/>
        <dsp:cNvSpPr/>
      </dsp:nvSpPr>
      <dsp:spPr>
        <a:xfrm>
          <a:off x="5904755" y="410303"/>
          <a:ext cx="3881735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Sept des dix-sept objectifs de développement durable ont été mis en œuvre. </a:t>
          </a:r>
          <a:endParaRPr lang="en-US" sz="2900" kern="1200"/>
        </a:p>
      </dsp:txBody>
      <dsp:txXfrm>
        <a:off x="5976949" y="482497"/>
        <a:ext cx="3737347" cy="2320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39663-7988-48DE-8F0A-35CCA49A6D93}">
      <dsp:nvSpPr>
        <dsp:cNvPr id="0" name=""/>
        <dsp:cNvSpPr/>
      </dsp:nvSpPr>
      <dsp:spPr>
        <a:xfrm>
          <a:off x="0" y="19549"/>
          <a:ext cx="10515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Transformer notre lycée en établissement durable, en limitant au maximum son empreinte carbone*. </a:t>
          </a:r>
          <a:endParaRPr lang="en-US" sz="1900" kern="1200"/>
        </a:p>
      </dsp:txBody>
      <dsp:txXfrm>
        <a:off x="36845" y="56394"/>
        <a:ext cx="10441910" cy="681087"/>
      </dsp:txXfrm>
    </dsp:sp>
    <dsp:sp modelId="{AA9F10B3-335B-4868-BDDB-B2462F838AA9}">
      <dsp:nvSpPr>
        <dsp:cNvPr id="0" name=""/>
        <dsp:cNvSpPr/>
      </dsp:nvSpPr>
      <dsp:spPr>
        <a:xfrm>
          <a:off x="0" y="829047"/>
          <a:ext cx="10515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Faire du quartier des Trois lycées, dans lequel se situe notre établissement, un espace de mobilité durable, privilégiant la circulation à pied et à vélo.</a:t>
          </a:r>
          <a:endParaRPr lang="en-US" sz="1900" kern="1200"/>
        </a:p>
      </dsp:txBody>
      <dsp:txXfrm>
        <a:off x="36845" y="865892"/>
        <a:ext cx="10441910" cy="6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FC03E6-ECD2-4505-B079-8EBC0A413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592BE5-862F-4EB0-B21A-6EFCF634E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C2AAE-1132-4489-9E68-7B24473A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ADBA-4AFA-49B6-B3C7-60A371F8EDCE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C8A986-4327-41B0-B23D-FBC64DD4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000B4B-63AA-4E61-B86D-F7141420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84D5-CC66-4BDE-9AA4-6CB3DB8BC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1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B811B0-FC54-4BFB-A8C7-E7552DB1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8B5627-627F-40F0-A198-E3B12A873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2B7EF2-7E89-4880-A43A-42332CB1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ADBA-4AFA-49B6-B3C7-60A371F8EDCE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12645D-F89F-40DD-ABC9-FB6C3514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29177E-FA8B-403F-A399-9DA673A2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84D5-CC66-4BDE-9AA4-6CB3DB8BC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50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01C6E1-6631-4A4C-B409-323146FDA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2D24D0-8265-4668-9A5D-603ACC05C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762030-7A17-48C6-94CA-6ACD04BF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ADBA-4AFA-49B6-B3C7-60A371F8EDCE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5FB6CE-7D15-4146-B109-74898F45E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D41BE8-6CBF-4212-8366-E8DCA5AB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84D5-CC66-4BDE-9AA4-6CB3DB8BC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22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8B076-A2CD-4AA7-97B3-5A463D01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354E1-0166-4002-AC6D-B4C1FD45F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5EC85B-A12F-4918-B791-630E6594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ADBA-4AFA-49B6-B3C7-60A371F8EDCE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AC1CBD-D465-4802-B063-0107929B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D55A5F-45E6-4590-9C86-0657DF6B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84D5-CC66-4BDE-9AA4-6CB3DB8BC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56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EA966F-E65A-45F0-A791-5BCA732E9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673D24-9369-4904-8818-B62A07AB2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D97310-883A-4519-8A50-BF107B92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ADBA-4AFA-49B6-B3C7-60A371F8EDCE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027CD4-C84C-4A7B-8220-C9A8EF11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E42C8D-5F26-4C06-B738-066E0CC1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84D5-CC66-4BDE-9AA4-6CB3DB8BC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49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771B2-5F8B-4D8F-8026-9BBC20B7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453B14-CE2F-4684-937F-513BBCA4D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9DD7F0-EE88-4E05-ACA8-2A41659BB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96A413-532F-474F-B661-E0641120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ADBA-4AFA-49B6-B3C7-60A371F8EDCE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497833-AB0A-4590-B9C7-5BDACEB1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C35AC0-0C43-4F94-867B-35EA0E7C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84D5-CC66-4BDE-9AA4-6CB3DB8BC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97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8C93BB-2129-4D17-9CE7-CC8D84285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4C6053-5DDC-47EF-913F-E2042615C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C325E0-F1FB-4086-8C85-9C4EACB99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D7B366-00BC-4B2F-911E-EA777AD9F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103CB5-0948-48AE-AF59-DF634B647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6D0C3A-1755-4A10-96B3-D07FAFFD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ADBA-4AFA-49B6-B3C7-60A371F8EDCE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4BF00E3-DA4A-4AD2-87E0-96CEBA3C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2369505-7535-4467-8374-F01FB0DD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84D5-CC66-4BDE-9AA4-6CB3DB8BC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0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1DE3C-D4EE-49A5-B422-FBC69051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01F245-EEAB-4F2A-83BC-6457711A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ADBA-4AFA-49B6-B3C7-60A371F8EDCE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BA45F3-1AFF-426C-AC15-FFA9EB3B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AAF334-3AFA-4B63-AB7B-1FA902FA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84D5-CC66-4BDE-9AA4-6CB3DB8BC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30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8FEF693-47EF-405E-8641-5D405B96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ADBA-4AFA-49B6-B3C7-60A371F8EDCE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7E8521-3E31-4528-9147-908D0D00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F49C5E-930D-446B-8DFC-99D34EFB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84D5-CC66-4BDE-9AA4-6CB3DB8BC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50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DD773-B415-4E4B-80A2-EEA526C3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8320C-71D7-4AAE-AA71-B45FA4023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6AF330-96E8-4F27-B468-E1EF8D92B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08BFBB-0077-40B8-A9B3-6A8430629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ADBA-4AFA-49B6-B3C7-60A371F8EDCE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BB261F-EC2A-4326-82B1-7CF6F13E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3C49DB-06A2-4525-8CC5-C14901C7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84D5-CC66-4BDE-9AA4-6CB3DB8BC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94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7FF97-A28B-44AC-95EA-0EF9CC51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8B9550-AEDF-42BE-92C5-F27F0C367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B42AC7-3A96-42D5-9660-79FD4A3AB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90EDF1-3624-4C97-AFD6-E6376CD0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ADBA-4AFA-49B6-B3C7-60A371F8EDCE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4EADF2-E6E9-4D77-8B8B-D912752E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B61ECB-5881-48F8-BC41-CE8662D2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84D5-CC66-4BDE-9AA4-6CB3DB8BC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3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8582E4E-7FED-4AD6-A6DE-10029F14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989DC7-499F-4B97-BD5F-5175F962F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C41D1F-A303-43EB-A896-5BE64B85D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ADBA-4AFA-49B6-B3C7-60A371F8EDCE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1D5EC8-31FA-4A28-A46D-8F0A88DA1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99A62D-91D6-4A64-B585-197218D90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84D5-CC66-4BDE-9AA4-6CB3DB8BC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14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2282FF83-8A85-4400-814A-617C38FDF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886B0E-458B-46E8-8E19-D14900419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09" y="1406107"/>
            <a:ext cx="6475793" cy="3536830"/>
          </a:xfrm>
        </p:spPr>
        <p:txBody>
          <a:bodyPr anchor="t">
            <a:normAutofit fontScale="90000"/>
          </a:bodyPr>
          <a:lstStyle/>
          <a:p>
            <a:r>
              <a:rPr lang="fr-FR" sz="5600" dirty="0"/>
              <a:t>DÉVELOPPEMENT DURABLE</a:t>
            </a:r>
            <a:br>
              <a:rPr lang="fr-FR" sz="5600" dirty="0"/>
            </a:br>
            <a:r>
              <a:rPr lang="fr-FR" sz="5600" dirty="0"/>
              <a:t>ERASMUS+ </a:t>
            </a:r>
            <a:br>
              <a:rPr lang="fr-FR" sz="5600" dirty="0"/>
            </a:br>
            <a:r>
              <a:rPr lang="fr-FR" sz="5600" dirty="0"/>
              <a:t>VERS UN ÉCOQUARTIER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03868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Rectangle 16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5" name="Rectangle 17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72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9414" y="232757"/>
            <a:ext cx="3765762" cy="62594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Image 31" descr="PANO_20120402">
            <a:extLst>
              <a:ext uri="{FF2B5EF4-FFF2-40B4-BE49-F238E27FC236}">
                <a16:creationId xmlns:a16="http://schemas.microsoft.com/office/drawing/2014/main" id="{AD548014-2BB0-4C9B-8846-A6CB76B7E5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3940" y="3027926"/>
            <a:ext cx="3642394" cy="1388335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6B48C99-6867-4561-8FA1-09B197A3C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14" y="5169149"/>
            <a:ext cx="3765762" cy="442477"/>
          </a:xfrm>
          <a:prstGeom prst="rect">
            <a:avLst/>
          </a:prstGeom>
        </p:spPr>
      </p:pic>
      <p:pic>
        <p:nvPicPr>
          <p:cNvPr id="1026" name="Picture 2" descr="Labellisation E3D - Site de vielyceenneSimoneVEIL !">
            <a:extLst>
              <a:ext uri="{FF2B5EF4-FFF2-40B4-BE49-F238E27FC236}">
                <a16:creationId xmlns:a16="http://schemas.microsoft.com/office/drawing/2014/main" id="{5FBFE11E-229E-361D-C670-7D5ADF1C9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40" y="657232"/>
            <a:ext cx="32956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12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e image contenant arbre, bâtiment, extérieur, porche&#10;&#10;Description générée automatiquement">
            <a:extLst>
              <a:ext uri="{FF2B5EF4-FFF2-40B4-BE49-F238E27FC236}">
                <a16:creationId xmlns:a16="http://schemas.microsoft.com/office/drawing/2014/main" id="{A8A1B5E3-6386-7567-88E3-909003793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40F9C9-E88B-B712-2F27-DE5E2E3B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3100" dirty="0"/>
              <a:t>LE QUARTIER </a:t>
            </a:r>
            <a:r>
              <a:rPr lang="fr-FR" sz="3100"/>
              <a:t>VAUBAN PRÈS </a:t>
            </a:r>
            <a:r>
              <a:rPr lang="fr-FR" sz="3100" dirty="0"/>
              <a:t>DE FRIBOURG EN ALLEMAGNE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E4020D-0B5C-AD5B-2C64-CED5FBE4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fr-FR" sz="2000"/>
              <a:t>Cet écoquartier construit sur une base militaire désaffectée est devenu la vitrine européenne des écoquartiers. La végétation est partout, les toits sont végétalisés et solaires, innovations écologiques. Vauban a progressivement réduit l’empreinte de l’automobile pour laisser la rue aux piétons.</a:t>
            </a:r>
          </a:p>
        </p:txBody>
      </p:sp>
    </p:spTree>
    <p:extLst>
      <p:ext uri="{BB962C8B-B14F-4D97-AF65-F5344CB8AC3E}">
        <p14:creationId xmlns:p14="http://schemas.microsoft.com/office/powerpoint/2010/main" val="370804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58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02A5EC-DBE2-C388-B69E-E7DC99EF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QUARTIER VAUBAN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AC8764-2453-1B78-D90E-5E9D4C2B9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Absence de voiture, espaces végétalisés, habitations optimisée sur le plan énergétique, eaux de pluie réutilisées, …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71EF7E-7232-BC03-7266-CBABB9FB3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2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11F32B7-5486-49FE-C68F-D51894BD7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8" r="3" b="27963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89DC5CA-949C-DED7-5F6A-6DEC5A38B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r="21581" b="1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1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3078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3082" name="Rectangle 3081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4FCAE7A-DAA1-89E6-4AD0-0CC28CE4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4516505" cy="1492132"/>
          </a:xfrm>
        </p:spPr>
        <p:txBody>
          <a:bodyPr anchor="t">
            <a:norm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RESTITUTION DES ACTIVITÉS </a:t>
            </a:r>
            <a:b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ÉCOCITOYENNES OBSERVÉES.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3DCB6A-3B24-5361-383E-EB42E722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36" y="2286000"/>
            <a:ext cx="5563636" cy="4163437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1">
                    <a:alpha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chaque retour de mobilité, les élèves produiront un compte rendu détaillé et illustré des activités écocitoyennes observées et le présenteront à la communauté du lycée et aux partenaires. </a:t>
            </a:r>
          </a:p>
          <a:p>
            <a:endParaRPr lang="fr-FR" sz="2000" dirty="0">
              <a:solidFill>
                <a:schemeClr val="tx1">
                  <a:alpha val="6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u="sng" dirty="0">
                <a:solidFill>
                  <a:schemeClr val="tx1">
                    <a:alpha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comptes rendus permettront </a:t>
            </a:r>
            <a:r>
              <a:rPr lang="fr-FR" sz="2000" dirty="0">
                <a:solidFill>
                  <a:schemeClr val="tx1">
                    <a:alpha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20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>
                <a:solidFill>
                  <a:schemeClr val="tx1">
                    <a:alpha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d’enrichir le projet de transformation du quartier Simone Veil en écoquartier. </a:t>
            </a:r>
          </a:p>
          <a:p>
            <a:r>
              <a:rPr lang="fr-FR" sz="20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 développer des c</a:t>
            </a:r>
            <a:r>
              <a:rPr lang="fr-FR" sz="2000" dirty="0">
                <a:solidFill>
                  <a:schemeClr val="tx1">
                    <a:alpha val="6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ompétences dans le cadre du parcours de formation individualisé.</a:t>
            </a:r>
            <a:endParaRPr lang="fr-FR" sz="2000" dirty="0">
              <a:solidFill>
                <a:schemeClr val="tx1">
                  <a:alpha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7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Compte rendu de la réunion du 14 Mars du comité de pilotage des projets EDD  - Le Développement Durable - Collège Maréchal Foch">
            <a:extLst>
              <a:ext uri="{FF2B5EF4-FFF2-40B4-BE49-F238E27FC236}">
                <a16:creationId xmlns:a16="http://schemas.microsoft.com/office/drawing/2014/main" id="{6F3F3852-90A2-4DC1-30B4-3464F13E1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8" r="10675"/>
          <a:stretch/>
        </p:blipFill>
        <p:spPr bwMode="auto"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noFill/>
          <a:ln w="203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39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B1D518-AF65-B3F4-EFED-D356A252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ERASMUS +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91BBDFC7-0490-6845-F78C-9DB8CC2A9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766967"/>
              </p:ext>
            </p:extLst>
          </p:nvPr>
        </p:nvGraphicFramePr>
        <p:xfrm>
          <a:off x="838200" y="1825625"/>
          <a:ext cx="10515600" cy="287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5509E8B-9D26-4625-4D99-2FB979D212A8}"/>
              </a:ext>
            </a:extLst>
          </p:cNvPr>
          <p:cNvSpPr txBox="1"/>
          <p:nvPr/>
        </p:nvSpPr>
        <p:spPr>
          <a:xfrm>
            <a:off x="4562272" y="544749"/>
            <a:ext cx="6887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fr-FR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 UN SENTIMENT DE CITOYENNET</a:t>
            </a:r>
            <a:r>
              <a:rPr lang="fr-FR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EUROPEENNE AUTOUR DE LA TH</a:t>
            </a:r>
            <a:r>
              <a:rPr lang="fr-FR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MATIQUE DU D</a:t>
            </a:r>
            <a:r>
              <a:rPr lang="fr-FR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VELOPPEMENT DURABLE</a:t>
            </a: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697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E21F95-2C9B-F8C1-761F-66A6D48E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Notre </a:t>
            </a:r>
            <a:r>
              <a:rPr lang="en-US" sz="42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objectif</a:t>
            </a:r>
            <a:r>
              <a:rPr lang="en-US" sz="42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d’ici</a:t>
            </a:r>
            <a:r>
              <a:rPr lang="en-US" sz="42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2027 </a:t>
            </a:r>
            <a:r>
              <a:rPr lang="en-US" sz="42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serait</a:t>
            </a:r>
            <a:r>
              <a:rPr lang="en-US" sz="42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d’obtenir</a:t>
            </a:r>
            <a:r>
              <a:rPr lang="en-US" sz="42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le </a:t>
            </a:r>
            <a:r>
              <a:rPr lang="en-US" sz="420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niveau</a:t>
            </a:r>
            <a:r>
              <a:rPr lang="en-US" sz="42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3 </a:t>
            </a:r>
            <a:r>
              <a:rPr lang="en-US" sz="4200" dirty="0" err="1">
                <a:solidFill>
                  <a:schemeClr val="bg1"/>
                </a:solidFill>
              </a:rPr>
              <a:t>déploiement</a:t>
            </a:r>
            <a:r>
              <a:rPr lang="en-US" sz="42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.</a:t>
            </a:r>
            <a:endParaRPr lang="en-US"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Cérémonie de remise des labels E3D 2022 | Académie de Limoges">
            <a:extLst>
              <a:ext uri="{FF2B5EF4-FFF2-40B4-BE49-F238E27FC236}">
                <a16:creationId xmlns:a16="http://schemas.microsoft.com/office/drawing/2014/main" id="{8911772D-5E9D-567B-F0F4-4B72B256A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08" y="625230"/>
            <a:ext cx="4047843" cy="4047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465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13237-8EA5-94B2-CB22-6584DF632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fr-FR"/>
              <a:t>NIVEAU 3 DEPLOIEMENT</a:t>
            </a:r>
            <a:endParaRPr lang="fr-FR" dirty="0"/>
          </a:p>
        </p:txBody>
      </p: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érémonie de remise des labels E3D 2022 | Académie de Limoges">
            <a:extLst>
              <a:ext uri="{FF2B5EF4-FFF2-40B4-BE49-F238E27FC236}">
                <a16:creationId xmlns:a16="http://schemas.microsoft.com/office/drawing/2014/main" id="{AFAEA15D-9347-23C8-1B22-56665923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206" y="2811104"/>
            <a:ext cx="2928114" cy="2928114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89AC3F-8430-BA20-13B5-149D6090A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Prend en compte l’évaluation des élèves, en développant des attestations de compétences acquises par les élèves (passeport éco citoyen par exemple, …).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Conduit à une stratégie de pérennisation clairement énoncée.</a:t>
            </a:r>
          </a:p>
        </p:txBody>
      </p:sp>
    </p:spTree>
    <p:extLst>
      <p:ext uri="{BB962C8B-B14F-4D97-AF65-F5344CB8AC3E}">
        <p14:creationId xmlns:p14="http://schemas.microsoft.com/office/powerpoint/2010/main" val="66080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3E730-8832-4D15-7675-499DDCA3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LES OBJECTIFS MAJEURS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069D9F82-6F49-9BD2-63C8-4E2DD76C0A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60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F627A3FE-4E76-38D9-EC42-C4B60BDD7D85}"/>
              </a:ext>
            </a:extLst>
          </p:cNvPr>
          <p:cNvSpPr txBox="1"/>
          <p:nvPr/>
        </p:nvSpPr>
        <p:spPr>
          <a:xfrm>
            <a:off x="1000665" y="3606419"/>
            <a:ext cx="9558068" cy="175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: Mettre en place un service de prêt de vélos à nos lycéens internes et stagiaires.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2024 et 2027, nous espérons transformer le quartier des trois lycées en écoquartier.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7D45DE-62C4-562B-CD01-1C1385779E24}"/>
              </a:ext>
            </a:extLst>
          </p:cNvPr>
          <p:cNvSpPr txBox="1"/>
          <p:nvPr/>
        </p:nvSpPr>
        <p:spPr>
          <a:xfrm>
            <a:off x="3925019" y="6038491"/>
            <a:ext cx="656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Empreinte carbone* : quantité de GES (gaz à effet de serre) émise par l’établissement.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04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2A016D-4945-4F4F-B115-E5266ADB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2500" b="1" dirty="0"/>
              <a:t>ÉCHANGE DE PRATIQUES AUTOUR DU DÉVELOPPEMENT DURABLE</a:t>
            </a:r>
          </a:p>
        </p:txBody>
      </p:sp>
      <p:grpSp>
        <p:nvGrpSpPr>
          <p:cNvPr id="1038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31B0B3-F2DA-4AB4-9642-B95ED6052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fontScale="92500" lnSpcReduction="20000"/>
          </a:bodyPr>
          <a:lstStyle/>
          <a:p>
            <a:pPr>
              <a:spcAft>
                <a:spcPts val="800"/>
              </a:spcAft>
            </a:pP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échanges avec des pays du nord, très concernés et actifs dans le développement durable, permettront aux 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lycéens de s’impliquer dans des projets écocitoyens, et ainsi développer un sentiment de citoyenneté Européenne autour de la thématique du développement durable. 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6AA655-2333-11BE-A0E0-C097D252A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2872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5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0" name="Rectangle 2067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Rectangle 2069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991964-ABC5-3235-73DC-DC769250A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fr-FR"/>
              <a:t>COPENHAGUE CAPITALE DU DANEMARK</a:t>
            </a:r>
            <a:endParaRPr lang="fr-FR" dirty="0"/>
          </a:p>
        </p:txBody>
      </p:sp>
      <p:sp>
        <p:nvSpPr>
          <p:cNvPr id="2082" name="Rectangle 2071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Rectangle 2073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Rectangle 2075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openhagen International School">
            <a:extLst>
              <a:ext uri="{FF2B5EF4-FFF2-40B4-BE49-F238E27FC236}">
                <a16:creationId xmlns:a16="http://schemas.microsoft.com/office/drawing/2014/main" id="{3EB647E5-6E38-1D33-B635-A92056330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r="16888" b="-3"/>
          <a:stretch/>
        </p:blipFill>
        <p:spPr bwMode="auto">
          <a:xfrm>
            <a:off x="535110" y="627954"/>
            <a:ext cx="4235516" cy="5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5EC55F-0A34-77DC-A565-559E4C6D2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262" y="2620641"/>
            <a:ext cx="5837750" cy="3023702"/>
          </a:xfrm>
        </p:spPr>
        <p:txBody>
          <a:bodyPr anchor="ctr">
            <a:normAutofit/>
          </a:bodyPr>
          <a:lstStyle/>
          <a:p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Se rendre dans l’établissement scolaire 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 Copenhague international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school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» afin de rencontrer et échanger avec les lycéens et leurs professeurs.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Etablissement impliqué dans le développement durable. L</a:t>
            </a:r>
            <a:r>
              <a:rPr lang="fr-F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façade unique du bâtiment de l'école est couverte de 12 000 panneaux solaires, qui fournit plus de la moitié de la consommation annuelle d'électricité de l'école. </a:t>
            </a:r>
            <a:endParaRPr lang="fr-F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6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40" name="Rectangle 4132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Copenhague : les vélos plus nombreux que les voitures">
            <a:extLst>
              <a:ext uri="{FF2B5EF4-FFF2-40B4-BE49-F238E27FC236}">
                <a16:creationId xmlns:a16="http://schemas.microsoft.com/office/drawing/2014/main" id="{D60C729D-B783-5E5B-DA96-F590AFC40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14759" b="1"/>
          <a:stretch/>
        </p:blipFill>
        <p:spPr bwMode="auto">
          <a:xfrm>
            <a:off x="-1" y="10"/>
            <a:ext cx="12228129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41" name="Group 4134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4142" name="Freeform: Shape 4135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3" name="Freeform: Shape 4136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4" name="Freeform: Shape 4137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4139" name="Freeform: Shape 4138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564AC9B-AE7E-3463-0B9A-AD6F14AA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" y="4551037"/>
            <a:ext cx="4973465" cy="1509931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chemeClr val="tx2"/>
                </a:solidFill>
              </a:rPr>
              <a:t>COPENHAGUE LES VÉLOS PLUS NOMBREUX QUE LES VOITURES.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9A4212-B43B-C219-79E6-1CDA043A6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839" y="4007796"/>
            <a:ext cx="6809974" cy="2529191"/>
          </a:xfrm>
        </p:spPr>
        <p:txBody>
          <a:bodyPr anchor="ctr">
            <a:normAutofit/>
          </a:bodyPr>
          <a:lstStyle/>
          <a:p>
            <a:r>
              <a:rPr lang="fr-FR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capitale du Danemark est une métropole européenne du développement durable. Concernant les transports, elle est désormais le paradis des cyclistes. </a:t>
            </a:r>
            <a:r>
              <a:rPr lang="fr-FR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45% des habitants de la ville vont au travail, à l’université, à l’école à vélo. La ville est dotée de 400 km de pistes cyclables.</a:t>
            </a:r>
          </a:p>
          <a:p>
            <a:endParaRPr lang="fr-FR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3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Arc 3082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ØsterGro, restaurant et jardin communautaire sur les toits à Copenhague - Photo de Henning Thomsen">
            <a:extLst>
              <a:ext uri="{FF2B5EF4-FFF2-40B4-BE49-F238E27FC236}">
                <a16:creationId xmlns:a16="http://schemas.microsoft.com/office/drawing/2014/main" id="{2ACC6451-B17A-490E-9E59-CE2EFD6EE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1" r="-1" b="5861"/>
          <a:stretch/>
        </p:blipFill>
        <p:spPr bwMode="auto">
          <a:xfrm>
            <a:off x="425239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2FB065A-133A-46AD-11D2-2B08B50D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465600"/>
            <a:ext cx="4001034" cy="22344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 ÉCO-QUARTIER C’EST QUOI ?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722DB5AF-1D17-EC55-2182-23326938B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6" y="6125850"/>
            <a:ext cx="3786996" cy="3957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05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ØsterGro</a:t>
            </a:r>
            <a:r>
              <a:rPr lang="en-US" sz="105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restaurant et </a:t>
            </a:r>
            <a:r>
              <a:rPr lang="en-US" sz="105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jardin</a:t>
            </a:r>
            <a:r>
              <a:rPr lang="en-US" sz="105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communautaire</a:t>
            </a:r>
            <a:r>
              <a:rPr lang="en-US" sz="105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les </a:t>
            </a:r>
            <a:r>
              <a:rPr lang="en-US" sz="105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toits</a:t>
            </a:r>
            <a:r>
              <a:rPr lang="en-US" sz="105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</a:t>
            </a:r>
            <a:r>
              <a:rPr lang="en-US" sz="105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Copenhague</a:t>
            </a:r>
            <a:r>
              <a:rPr 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</a:t>
            </a:r>
            <a:r>
              <a:rPr lang="en-US" sz="105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de Henning Thomsen</a:t>
            </a:r>
            <a:endParaRPr lang="en-US" sz="10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693840C-BA21-F426-3D74-168B04A5E023}"/>
              </a:ext>
            </a:extLst>
          </p:cNvPr>
          <p:cNvSpPr txBox="1"/>
          <p:nvPr/>
        </p:nvSpPr>
        <p:spPr>
          <a:xfrm>
            <a:off x="353683" y="2700068"/>
            <a:ext cx="37869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 écoquartier</a:t>
            </a:r>
            <a:r>
              <a:rPr lang="fr-FR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est un projet d’aménagement dans une zone urbaine conçue, organisée et gérée pour réduire son empreinte écologique dans une démarche de développement durable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888613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571</Words>
  <Application>Microsoft Office PowerPoint</Application>
  <PresentationFormat>Grand écran</PresentationFormat>
  <Paragraphs>36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DÉVELOPPEMENT DURABLE ERASMUS+  VERS UN ÉCOQUARTIER</vt:lpstr>
      <vt:lpstr>ERASMUS +</vt:lpstr>
      <vt:lpstr>Notre objectif d’ici 2027 serait d’obtenir le niveau 3 déploiement.</vt:lpstr>
      <vt:lpstr>NIVEAU 3 DEPLOIEMENT</vt:lpstr>
      <vt:lpstr>LES OBJECTIFS MAJEURS</vt:lpstr>
      <vt:lpstr>ÉCHANGE DE PRATIQUES AUTOUR DU DÉVELOPPEMENT DURABLE</vt:lpstr>
      <vt:lpstr>COPENHAGUE CAPITALE DU DANEMARK</vt:lpstr>
      <vt:lpstr>COPENHAGUE LES VÉLOS PLUS NOMBREUX QUE LES VOITURES.</vt:lpstr>
      <vt:lpstr>UN ÉCO-QUARTIER C’EST QUOI ?</vt:lpstr>
      <vt:lpstr>LE QUARTIER VAUBAN PRÈS DE FRIBOURG EN ALLEMAGNE</vt:lpstr>
      <vt:lpstr>QUARTIER VAUBAN</vt:lpstr>
      <vt:lpstr>RESTITUTION DES ACTIVITÉS  ÉCOCITOYENNES OBSERVÉES.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DÉVELOPPEMENT DURABLE ERASMUS+  VERS UN ÉCOQUARTIER</dc:title>
  <dc:creator>Florence HAVERLANT</dc:creator>
  <cp:lastModifiedBy>Florence</cp:lastModifiedBy>
  <cp:revision>51</cp:revision>
  <dcterms:created xsi:type="dcterms:W3CDTF">2020-02-19T17:31:50Z</dcterms:created>
  <dcterms:modified xsi:type="dcterms:W3CDTF">2022-10-04T06:23:21Z</dcterms:modified>
</cp:coreProperties>
</file>